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gif" ContentType="image/gi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83"/>
  </p:notesMasterIdLst>
  <p:sldIdLst>
    <p:sldId id="256" r:id="rId2"/>
    <p:sldId id="258" r:id="rId3"/>
    <p:sldId id="257" r:id="rId4"/>
    <p:sldId id="259" r:id="rId5"/>
    <p:sldId id="260" r:id="rId6"/>
    <p:sldId id="265" r:id="rId7"/>
    <p:sldId id="263" r:id="rId8"/>
    <p:sldId id="266" r:id="rId9"/>
    <p:sldId id="262" r:id="rId10"/>
    <p:sldId id="264" r:id="rId11"/>
    <p:sldId id="267" r:id="rId12"/>
    <p:sldId id="271" r:id="rId13"/>
    <p:sldId id="278" r:id="rId14"/>
    <p:sldId id="272" r:id="rId15"/>
    <p:sldId id="276" r:id="rId16"/>
    <p:sldId id="277" r:id="rId17"/>
    <p:sldId id="273" r:id="rId18"/>
    <p:sldId id="270" r:id="rId19"/>
    <p:sldId id="269" r:id="rId20"/>
    <p:sldId id="279" r:id="rId21"/>
    <p:sldId id="280" r:id="rId22"/>
    <p:sldId id="281" r:id="rId23"/>
    <p:sldId id="286" r:id="rId24"/>
    <p:sldId id="282" r:id="rId25"/>
    <p:sldId id="283" r:id="rId26"/>
    <p:sldId id="285" r:id="rId27"/>
    <p:sldId id="284" r:id="rId28"/>
    <p:sldId id="296" r:id="rId29"/>
    <p:sldId id="287" r:id="rId30"/>
    <p:sldId id="288" r:id="rId31"/>
    <p:sldId id="289" r:id="rId32"/>
    <p:sldId id="290" r:id="rId33"/>
    <p:sldId id="291" r:id="rId34"/>
    <p:sldId id="292" r:id="rId35"/>
    <p:sldId id="293" r:id="rId36"/>
    <p:sldId id="294" r:id="rId37"/>
    <p:sldId id="295" r:id="rId38"/>
    <p:sldId id="274" r:id="rId39"/>
    <p:sldId id="275" r:id="rId40"/>
    <p:sldId id="299" r:id="rId41"/>
    <p:sldId id="324" r:id="rId42"/>
    <p:sldId id="323" r:id="rId43"/>
    <p:sldId id="307" r:id="rId44"/>
    <p:sldId id="298" r:id="rId45"/>
    <p:sldId id="316" r:id="rId46"/>
    <p:sldId id="310" r:id="rId47"/>
    <p:sldId id="297" r:id="rId48"/>
    <p:sldId id="317" r:id="rId49"/>
    <p:sldId id="318" r:id="rId50"/>
    <p:sldId id="320" r:id="rId51"/>
    <p:sldId id="319" r:id="rId52"/>
    <p:sldId id="314" r:id="rId53"/>
    <p:sldId id="315" r:id="rId54"/>
    <p:sldId id="308" r:id="rId55"/>
    <p:sldId id="309" r:id="rId56"/>
    <p:sldId id="312" r:id="rId57"/>
    <p:sldId id="303" r:id="rId58"/>
    <p:sldId id="304" r:id="rId59"/>
    <p:sldId id="330" r:id="rId60"/>
    <p:sldId id="322" r:id="rId61"/>
    <p:sldId id="332" r:id="rId62"/>
    <p:sldId id="321" r:id="rId63"/>
    <p:sldId id="331" r:id="rId64"/>
    <p:sldId id="325" r:id="rId65"/>
    <p:sldId id="326" r:id="rId66"/>
    <p:sldId id="327" r:id="rId67"/>
    <p:sldId id="329" r:id="rId68"/>
    <p:sldId id="328" r:id="rId69"/>
    <p:sldId id="337" r:id="rId70"/>
    <p:sldId id="338" r:id="rId71"/>
    <p:sldId id="336" r:id="rId72"/>
    <p:sldId id="351" r:id="rId73"/>
    <p:sldId id="335" r:id="rId74"/>
    <p:sldId id="341" r:id="rId75"/>
    <p:sldId id="305" r:id="rId76"/>
    <p:sldId id="340" r:id="rId77"/>
    <p:sldId id="342" r:id="rId78"/>
    <p:sldId id="348" r:id="rId79"/>
    <p:sldId id="349" r:id="rId80"/>
    <p:sldId id="350" r:id="rId81"/>
    <p:sldId id="306" r:id="rId82"/>
    <p:sldId id="344" r:id="rId83"/>
    <p:sldId id="339" r:id="rId84"/>
    <p:sldId id="345" r:id="rId85"/>
    <p:sldId id="346" r:id="rId86"/>
    <p:sldId id="333" r:id="rId87"/>
    <p:sldId id="352" r:id="rId88"/>
    <p:sldId id="353" r:id="rId89"/>
    <p:sldId id="355" r:id="rId90"/>
    <p:sldId id="356" r:id="rId91"/>
    <p:sldId id="357" r:id="rId92"/>
    <p:sldId id="359" r:id="rId93"/>
    <p:sldId id="358" r:id="rId94"/>
    <p:sldId id="360" r:id="rId95"/>
    <p:sldId id="361" r:id="rId96"/>
    <p:sldId id="362" r:id="rId97"/>
    <p:sldId id="363" r:id="rId98"/>
    <p:sldId id="365" r:id="rId99"/>
    <p:sldId id="366" r:id="rId100"/>
    <p:sldId id="367" r:id="rId101"/>
    <p:sldId id="369" r:id="rId102"/>
    <p:sldId id="370" r:id="rId103"/>
    <p:sldId id="371" r:id="rId104"/>
    <p:sldId id="354" r:id="rId105"/>
    <p:sldId id="372" r:id="rId106"/>
    <p:sldId id="488" r:id="rId107"/>
    <p:sldId id="449" r:id="rId108"/>
    <p:sldId id="451" r:id="rId109"/>
    <p:sldId id="452" r:id="rId110"/>
    <p:sldId id="455" r:id="rId111"/>
    <p:sldId id="456" r:id="rId112"/>
    <p:sldId id="457" r:id="rId113"/>
    <p:sldId id="491" r:id="rId114"/>
    <p:sldId id="459" r:id="rId115"/>
    <p:sldId id="489" r:id="rId116"/>
    <p:sldId id="461" r:id="rId117"/>
    <p:sldId id="462" r:id="rId118"/>
    <p:sldId id="466" r:id="rId119"/>
    <p:sldId id="490" r:id="rId120"/>
    <p:sldId id="469" r:id="rId121"/>
    <p:sldId id="468" r:id="rId122"/>
    <p:sldId id="486" r:id="rId123"/>
    <p:sldId id="374" r:id="rId124"/>
    <p:sldId id="375" r:id="rId125"/>
    <p:sldId id="376" r:id="rId126"/>
    <p:sldId id="378" r:id="rId127"/>
    <p:sldId id="379" r:id="rId128"/>
    <p:sldId id="380" r:id="rId129"/>
    <p:sldId id="381" r:id="rId130"/>
    <p:sldId id="383" r:id="rId131"/>
    <p:sldId id="384" r:id="rId132"/>
    <p:sldId id="386" r:id="rId133"/>
    <p:sldId id="387" r:id="rId134"/>
    <p:sldId id="385" r:id="rId135"/>
    <p:sldId id="487" r:id="rId136"/>
    <p:sldId id="389" r:id="rId137"/>
    <p:sldId id="390" r:id="rId138"/>
    <p:sldId id="392" r:id="rId139"/>
    <p:sldId id="391" r:id="rId140"/>
    <p:sldId id="394" r:id="rId141"/>
    <p:sldId id="396" r:id="rId142"/>
    <p:sldId id="393" r:id="rId143"/>
    <p:sldId id="397" r:id="rId144"/>
    <p:sldId id="395" r:id="rId145"/>
    <p:sldId id="493" r:id="rId146"/>
    <p:sldId id="494" r:id="rId147"/>
    <p:sldId id="398" r:id="rId148"/>
    <p:sldId id="400" r:id="rId149"/>
    <p:sldId id="401" r:id="rId150"/>
    <p:sldId id="497" r:id="rId151"/>
    <p:sldId id="403" r:id="rId152"/>
    <p:sldId id="404" r:id="rId153"/>
    <p:sldId id="402" r:id="rId154"/>
    <p:sldId id="496" r:id="rId155"/>
    <p:sldId id="405" r:id="rId156"/>
    <p:sldId id="406" r:id="rId157"/>
    <p:sldId id="407" r:id="rId158"/>
    <p:sldId id="408" r:id="rId159"/>
    <p:sldId id="409" r:id="rId160"/>
    <p:sldId id="411" r:id="rId161"/>
    <p:sldId id="412" r:id="rId162"/>
    <p:sldId id="413" r:id="rId163"/>
    <p:sldId id="414" r:id="rId164"/>
    <p:sldId id="410" r:id="rId165"/>
    <p:sldId id="415" r:id="rId166"/>
    <p:sldId id="416" r:id="rId167"/>
    <p:sldId id="446" r:id="rId168"/>
    <p:sldId id="447" r:id="rId169"/>
    <p:sldId id="417" r:id="rId170"/>
    <p:sldId id="419" r:id="rId171"/>
    <p:sldId id="420" r:id="rId172"/>
    <p:sldId id="421" r:id="rId173"/>
    <p:sldId id="418" r:id="rId174"/>
    <p:sldId id="422" r:id="rId175"/>
    <p:sldId id="423" r:id="rId176"/>
    <p:sldId id="424" r:id="rId177"/>
    <p:sldId id="425" r:id="rId178"/>
    <p:sldId id="427" r:id="rId179"/>
    <p:sldId id="428" r:id="rId180"/>
    <p:sldId id="429" r:id="rId181"/>
    <p:sldId id="426" r:id="rId182"/>
    <p:sldId id="430" r:id="rId183"/>
    <p:sldId id="431" r:id="rId184"/>
    <p:sldId id="432" r:id="rId185"/>
    <p:sldId id="433" r:id="rId186"/>
    <p:sldId id="434" r:id="rId187"/>
    <p:sldId id="435" r:id="rId188"/>
    <p:sldId id="436" r:id="rId189"/>
    <p:sldId id="444" r:id="rId190"/>
    <p:sldId id="445" r:id="rId191"/>
    <p:sldId id="440" r:id="rId192"/>
    <p:sldId id="439" r:id="rId193"/>
    <p:sldId id="441" r:id="rId194"/>
    <p:sldId id="442" r:id="rId195"/>
    <p:sldId id="443" r:id="rId196"/>
    <p:sldId id="492" r:id="rId197"/>
    <p:sldId id="500" r:id="rId198"/>
    <p:sldId id="502" r:id="rId199"/>
    <p:sldId id="498" r:id="rId200"/>
    <p:sldId id="503" r:id="rId201"/>
    <p:sldId id="504" r:id="rId202"/>
    <p:sldId id="505" r:id="rId203"/>
    <p:sldId id="506" r:id="rId204"/>
    <p:sldId id="507" r:id="rId205"/>
    <p:sldId id="508" r:id="rId206"/>
    <p:sldId id="510" r:id="rId207"/>
    <p:sldId id="509" r:id="rId208"/>
    <p:sldId id="511" r:id="rId209"/>
    <p:sldId id="512" r:id="rId210"/>
    <p:sldId id="513" r:id="rId211"/>
    <p:sldId id="514" r:id="rId212"/>
    <p:sldId id="515" r:id="rId213"/>
    <p:sldId id="516" r:id="rId214"/>
    <p:sldId id="517" r:id="rId215"/>
    <p:sldId id="518" r:id="rId216"/>
    <p:sldId id="519" r:id="rId217"/>
    <p:sldId id="520" r:id="rId218"/>
    <p:sldId id="521" r:id="rId219"/>
    <p:sldId id="522" r:id="rId220"/>
    <p:sldId id="524" r:id="rId221"/>
    <p:sldId id="525" r:id="rId222"/>
    <p:sldId id="526" r:id="rId223"/>
    <p:sldId id="527" r:id="rId224"/>
    <p:sldId id="531" r:id="rId225"/>
    <p:sldId id="532" r:id="rId226"/>
    <p:sldId id="543" r:id="rId227"/>
    <p:sldId id="544" r:id="rId228"/>
    <p:sldId id="545" r:id="rId229"/>
    <p:sldId id="533" r:id="rId230"/>
    <p:sldId id="536" r:id="rId231"/>
    <p:sldId id="537" r:id="rId232"/>
    <p:sldId id="541" r:id="rId233"/>
    <p:sldId id="538" r:id="rId234"/>
    <p:sldId id="539" r:id="rId235"/>
    <p:sldId id="542" r:id="rId236"/>
    <p:sldId id="546" r:id="rId237"/>
    <p:sldId id="547" r:id="rId238"/>
    <p:sldId id="534" r:id="rId239"/>
    <p:sldId id="548" r:id="rId240"/>
    <p:sldId id="549" r:id="rId241"/>
    <p:sldId id="550" r:id="rId242"/>
    <p:sldId id="528" r:id="rId243"/>
    <p:sldId id="552" r:id="rId244"/>
    <p:sldId id="557" r:id="rId245"/>
    <p:sldId id="553" r:id="rId246"/>
    <p:sldId id="555" r:id="rId247"/>
    <p:sldId id="554" r:id="rId248"/>
    <p:sldId id="558" r:id="rId249"/>
    <p:sldId id="559" r:id="rId250"/>
    <p:sldId id="560" r:id="rId251"/>
    <p:sldId id="561" r:id="rId252"/>
    <p:sldId id="530" r:id="rId253"/>
    <p:sldId id="556" r:id="rId254"/>
    <p:sldId id="529" r:id="rId255"/>
    <p:sldId id="562" r:id="rId256"/>
    <p:sldId id="564" r:id="rId257"/>
    <p:sldId id="565" r:id="rId258"/>
    <p:sldId id="566" r:id="rId259"/>
    <p:sldId id="569" r:id="rId260"/>
    <p:sldId id="572" r:id="rId261"/>
    <p:sldId id="567" r:id="rId262"/>
    <p:sldId id="568" r:id="rId263"/>
    <p:sldId id="570" r:id="rId264"/>
    <p:sldId id="571" r:id="rId265"/>
    <p:sldId id="573" r:id="rId266"/>
    <p:sldId id="574" r:id="rId267"/>
    <p:sldId id="585" r:id="rId268"/>
    <p:sldId id="576" r:id="rId269"/>
    <p:sldId id="577" r:id="rId270"/>
    <p:sldId id="579" r:id="rId271"/>
    <p:sldId id="578" r:id="rId272"/>
    <p:sldId id="580" r:id="rId273"/>
    <p:sldId id="582" r:id="rId274"/>
    <p:sldId id="583" r:id="rId275"/>
    <p:sldId id="581" r:id="rId276"/>
    <p:sldId id="584" r:id="rId277"/>
    <p:sldId id="586" r:id="rId278"/>
    <p:sldId id="587" r:id="rId279"/>
    <p:sldId id="588" r:id="rId280"/>
    <p:sldId id="589" r:id="rId281"/>
    <p:sldId id="590" r:id="rId282"/>
    <p:sldId id="591" r:id="rId283"/>
    <p:sldId id="592" r:id="rId284"/>
    <p:sldId id="593" r:id="rId285"/>
    <p:sldId id="594" r:id="rId286"/>
    <p:sldId id="595" r:id="rId287"/>
    <p:sldId id="596" r:id="rId288"/>
    <p:sldId id="597" r:id="rId289"/>
    <p:sldId id="598" r:id="rId290"/>
    <p:sldId id="599" r:id="rId291"/>
    <p:sldId id="600" r:id="rId292"/>
    <p:sldId id="601" r:id="rId293"/>
    <p:sldId id="602" r:id="rId294"/>
    <p:sldId id="603" r:id="rId295"/>
    <p:sldId id="604" r:id="rId296"/>
    <p:sldId id="606" r:id="rId297"/>
    <p:sldId id="607" r:id="rId298"/>
    <p:sldId id="608" r:id="rId299"/>
    <p:sldId id="610" r:id="rId300"/>
    <p:sldId id="612" r:id="rId301"/>
    <p:sldId id="611" r:id="rId302"/>
    <p:sldId id="613" r:id="rId303"/>
    <p:sldId id="615" r:id="rId304"/>
    <p:sldId id="616" r:id="rId305"/>
    <p:sldId id="617" r:id="rId306"/>
    <p:sldId id="618" r:id="rId307"/>
    <p:sldId id="619" r:id="rId308"/>
    <p:sldId id="620" r:id="rId309"/>
    <p:sldId id="621" r:id="rId310"/>
    <p:sldId id="622" r:id="rId311"/>
    <p:sldId id="623" r:id="rId312"/>
    <p:sldId id="624" r:id="rId313"/>
    <p:sldId id="625" r:id="rId314"/>
    <p:sldId id="626" r:id="rId315"/>
    <p:sldId id="627" r:id="rId316"/>
    <p:sldId id="628" r:id="rId317"/>
    <p:sldId id="629" r:id="rId318"/>
    <p:sldId id="630" r:id="rId319"/>
    <p:sldId id="634" r:id="rId320"/>
    <p:sldId id="632" r:id="rId321"/>
    <p:sldId id="635" r:id="rId322"/>
    <p:sldId id="636" r:id="rId323"/>
    <p:sldId id="637" r:id="rId324"/>
    <p:sldId id="638" r:id="rId325"/>
    <p:sldId id="639" r:id="rId326"/>
    <p:sldId id="640" r:id="rId327"/>
    <p:sldId id="641" r:id="rId328"/>
    <p:sldId id="644" r:id="rId329"/>
    <p:sldId id="642" r:id="rId330"/>
    <p:sldId id="643" r:id="rId331"/>
    <p:sldId id="645" r:id="rId332"/>
    <p:sldId id="646" r:id="rId333"/>
    <p:sldId id="647" r:id="rId334"/>
    <p:sldId id="648" r:id="rId335"/>
    <p:sldId id="649" r:id="rId336"/>
    <p:sldId id="651" r:id="rId337"/>
    <p:sldId id="650" r:id="rId338"/>
    <p:sldId id="652" r:id="rId339"/>
    <p:sldId id="653" r:id="rId340"/>
    <p:sldId id="654" r:id="rId341"/>
    <p:sldId id="655" r:id="rId342"/>
    <p:sldId id="656" r:id="rId343"/>
    <p:sldId id="657" r:id="rId344"/>
    <p:sldId id="658" r:id="rId345"/>
    <p:sldId id="661" r:id="rId346"/>
    <p:sldId id="663" r:id="rId347"/>
    <p:sldId id="662" r:id="rId348"/>
    <p:sldId id="659" r:id="rId349"/>
    <p:sldId id="660" r:id="rId350"/>
    <p:sldId id="664" r:id="rId351"/>
    <p:sldId id="665" r:id="rId352"/>
    <p:sldId id="666" r:id="rId353"/>
    <p:sldId id="667" r:id="rId354"/>
    <p:sldId id="668" r:id="rId355"/>
    <p:sldId id="669" r:id="rId356"/>
    <p:sldId id="672" r:id="rId357"/>
    <p:sldId id="673" r:id="rId358"/>
    <p:sldId id="674" r:id="rId359"/>
    <p:sldId id="675" r:id="rId360"/>
    <p:sldId id="670" r:id="rId361"/>
    <p:sldId id="671" r:id="rId362"/>
    <p:sldId id="676" r:id="rId363"/>
    <p:sldId id="677" r:id="rId364"/>
    <p:sldId id="678" r:id="rId365"/>
    <p:sldId id="679" r:id="rId366"/>
    <p:sldId id="680" r:id="rId367"/>
    <p:sldId id="681" r:id="rId368"/>
    <p:sldId id="689" r:id="rId369"/>
    <p:sldId id="685" r:id="rId370"/>
    <p:sldId id="684" r:id="rId371"/>
    <p:sldId id="690" r:id="rId372"/>
    <p:sldId id="682" r:id="rId373"/>
    <p:sldId id="683" r:id="rId374"/>
    <p:sldId id="687" r:id="rId375"/>
    <p:sldId id="688" r:id="rId376"/>
    <p:sldId id="691" r:id="rId377"/>
    <p:sldId id="692" r:id="rId378"/>
    <p:sldId id="693" r:id="rId379"/>
    <p:sldId id="694" r:id="rId380"/>
    <p:sldId id="695" r:id="rId381"/>
    <p:sldId id="696" r:id="rId38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varScale="1">
        <p:scale>
          <a:sx n="162" d="100"/>
          <a:sy n="162" d="100"/>
        </p:scale>
        <p:origin x="-1088" y="-120"/>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345" Type="http://schemas.openxmlformats.org/officeDocument/2006/relationships/slide" Target="slides/slide344.xml"/><Relationship Id="rId346" Type="http://schemas.openxmlformats.org/officeDocument/2006/relationships/slide" Target="slides/slide345.xml"/><Relationship Id="rId347" Type="http://schemas.openxmlformats.org/officeDocument/2006/relationships/slide" Target="slides/slide346.xml"/><Relationship Id="rId348" Type="http://schemas.openxmlformats.org/officeDocument/2006/relationships/slide" Target="slides/slide347.xml"/><Relationship Id="rId349" Type="http://schemas.openxmlformats.org/officeDocument/2006/relationships/slide" Target="slides/slide34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170" Type="http://schemas.openxmlformats.org/officeDocument/2006/relationships/slide" Target="slides/slide169.xml"/><Relationship Id="rId171" Type="http://schemas.openxmlformats.org/officeDocument/2006/relationships/slide" Target="slides/slide170.xml"/><Relationship Id="rId172" Type="http://schemas.openxmlformats.org/officeDocument/2006/relationships/slide" Target="slides/slide171.xml"/><Relationship Id="rId173" Type="http://schemas.openxmlformats.org/officeDocument/2006/relationships/slide" Target="slides/slide172.xml"/><Relationship Id="rId174" Type="http://schemas.openxmlformats.org/officeDocument/2006/relationships/slide" Target="slides/slide173.xml"/><Relationship Id="rId175" Type="http://schemas.openxmlformats.org/officeDocument/2006/relationships/slide" Target="slides/slide174.xml"/><Relationship Id="rId176" Type="http://schemas.openxmlformats.org/officeDocument/2006/relationships/slide" Target="slides/slide175.xml"/><Relationship Id="rId177" Type="http://schemas.openxmlformats.org/officeDocument/2006/relationships/slide" Target="slides/slide176.xml"/><Relationship Id="rId178" Type="http://schemas.openxmlformats.org/officeDocument/2006/relationships/slide" Target="slides/slide177.xml"/><Relationship Id="rId179" Type="http://schemas.openxmlformats.org/officeDocument/2006/relationships/slide" Target="slides/slide178.xml"/><Relationship Id="rId260" Type="http://schemas.openxmlformats.org/officeDocument/2006/relationships/slide" Target="slides/slide259.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61" Type="http://schemas.openxmlformats.org/officeDocument/2006/relationships/slide" Target="slides/slide260.xml"/><Relationship Id="rId262" Type="http://schemas.openxmlformats.org/officeDocument/2006/relationships/slide" Target="slides/slide261.xml"/><Relationship Id="rId263" Type="http://schemas.openxmlformats.org/officeDocument/2006/relationships/slide" Target="slides/slide262.xml"/><Relationship Id="rId264" Type="http://schemas.openxmlformats.org/officeDocument/2006/relationships/slide" Target="slides/slide263.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200" Type="http://schemas.openxmlformats.org/officeDocument/2006/relationships/slide" Target="slides/slide199.xml"/><Relationship Id="rId201" Type="http://schemas.openxmlformats.org/officeDocument/2006/relationships/slide" Target="slides/slide200.xml"/><Relationship Id="rId202" Type="http://schemas.openxmlformats.org/officeDocument/2006/relationships/slide" Target="slides/slide201.xml"/><Relationship Id="rId203" Type="http://schemas.openxmlformats.org/officeDocument/2006/relationships/slide" Target="slides/slide202.xml"/><Relationship Id="rId204" Type="http://schemas.openxmlformats.org/officeDocument/2006/relationships/slide" Target="slides/slide203.xml"/><Relationship Id="rId205" Type="http://schemas.openxmlformats.org/officeDocument/2006/relationships/slide" Target="slides/slide204.xml"/><Relationship Id="rId206" Type="http://schemas.openxmlformats.org/officeDocument/2006/relationships/slide" Target="slides/slide205.xml"/><Relationship Id="rId207" Type="http://schemas.openxmlformats.org/officeDocument/2006/relationships/slide" Target="slides/slide206.xml"/><Relationship Id="rId208" Type="http://schemas.openxmlformats.org/officeDocument/2006/relationships/slide" Target="slides/slide207.xml"/><Relationship Id="rId209" Type="http://schemas.openxmlformats.org/officeDocument/2006/relationships/slide" Target="slides/slide208.xml"/><Relationship Id="rId265" Type="http://schemas.openxmlformats.org/officeDocument/2006/relationships/slide" Target="slides/slide264.xml"/><Relationship Id="rId266" Type="http://schemas.openxmlformats.org/officeDocument/2006/relationships/slide" Target="slides/slide265.xml"/><Relationship Id="rId267" Type="http://schemas.openxmlformats.org/officeDocument/2006/relationships/slide" Target="slides/slide266.xml"/><Relationship Id="rId268" Type="http://schemas.openxmlformats.org/officeDocument/2006/relationships/slide" Target="slides/slide267.xml"/><Relationship Id="rId269" Type="http://schemas.openxmlformats.org/officeDocument/2006/relationships/slide" Target="slides/slide268.xml"/><Relationship Id="rId350" Type="http://schemas.openxmlformats.org/officeDocument/2006/relationships/slide" Target="slides/slide349.xml"/><Relationship Id="rId351" Type="http://schemas.openxmlformats.org/officeDocument/2006/relationships/slide" Target="slides/slide350.xml"/><Relationship Id="rId352" Type="http://schemas.openxmlformats.org/officeDocument/2006/relationships/slide" Target="slides/slide351.xml"/><Relationship Id="rId353" Type="http://schemas.openxmlformats.org/officeDocument/2006/relationships/slide" Target="slides/slide352.xml"/><Relationship Id="rId354" Type="http://schemas.openxmlformats.org/officeDocument/2006/relationships/slide" Target="slides/slide353.xml"/><Relationship Id="rId355" Type="http://schemas.openxmlformats.org/officeDocument/2006/relationships/slide" Target="slides/slide354.xml"/><Relationship Id="rId356" Type="http://schemas.openxmlformats.org/officeDocument/2006/relationships/slide" Target="slides/slide355.xml"/><Relationship Id="rId357" Type="http://schemas.openxmlformats.org/officeDocument/2006/relationships/slide" Target="slides/slide356.xml"/><Relationship Id="rId358" Type="http://schemas.openxmlformats.org/officeDocument/2006/relationships/slide" Target="slides/slide357.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59" Type="http://schemas.openxmlformats.org/officeDocument/2006/relationships/slide" Target="slides/slide35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 Id="rId180" Type="http://schemas.openxmlformats.org/officeDocument/2006/relationships/slide" Target="slides/slide179.xml"/><Relationship Id="rId181" Type="http://schemas.openxmlformats.org/officeDocument/2006/relationships/slide" Target="slides/slide180.xml"/><Relationship Id="rId182" Type="http://schemas.openxmlformats.org/officeDocument/2006/relationships/slide" Target="slides/slide181.xml"/><Relationship Id="rId183" Type="http://schemas.openxmlformats.org/officeDocument/2006/relationships/slide" Target="slides/slide182.xml"/><Relationship Id="rId184" Type="http://schemas.openxmlformats.org/officeDocument/2006/relationships/slide" Target="slides/slide183.xml"/><Relationship Id="rId185" Type="http://schemas.openxmlformats.org/officeDocument/2006/relationships/slide" Target="slides/slide184.xml"/><Relationship Id="rId186" Type="http://schemas.openxmlformats.org/officeDocument/2006/relationships/slide" Target="slides/slide185.xml"/><Relationship Id="rId187" Type="http://schemas.openxmlformats.org/officeDocument/2006/relationships/slide" Target="slides/slide186.xml"/><Relationship Id="rId188" Type="http://schemas.openxmlformats.org/officeDocument/2006/relationships/slide" Target="slides/slide187.xml"/><Relationship Id="rId189" Type="http://schemas.openxmlformats.org/officeDocument/2006/relationships/slide" Target="slides/slide188.xml"/><Relationship Id="rId270" Type="http://schemas.openxmlformats.org/officeDocument/2006/relationships/slide" Target="slides/slide269.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271" Type="http://schemas.openxmlformats.org/officeDocument/2006/relationships/slide" Target="slides/slide270.xml"/><Relationship Id="rId272" Type="http://schemas.openxmlformats.org/officeDocument/2006/relationships/slide" Target="slides/slide271.xml"/><Relationship Id="rId273" Type="http://schemas.openxmlformats.org/officeDocument/2006/relationships/slide" Target="slides/slide272.xml"/><Relationship Id="rId274" Type="http://schemas.openxmlformats.org/officeDocument/2006/relationships/slide" Target="slides/slide273.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slide" Target="slides/slide124.xml"/><Relationship Id="rId126" Type="http://schemas.openxmlformats.org/officeDocument/2006/relationships/slide" Target="slides/slide125.xml"/><Relationship Id="rId127" Type="http://schemas.openxmlformats.org/officeDocument/2006/relationships/slide" Target="slides/slide126.xml"/><Relationship Id="rId128" Type="http://schemas.openxmlformats.org/officeDocument/2006/relationships/slide" Target="slides/slide127.xml"/><Relationship Id="rId129" Type="http://schemas.openxmlformats.org/officeDocument/2006/relationships/slide" Target="slides/slide128.xml"/><Relationship Id="rId210" Type="http://schemas.openxmlformats.org/officeDocument/2006/relationships/slide" Target="slides/slide209.xml"/><Relationship Id="rId211" Type="http://schemas.openxmlformats.org/officeDocument/2006/relationships/slide" Target="slides/slide210.xml"/><Relationship Id="rId212" Type="http://schemas.openxmlformats.org/officeDocument/2006/relationships/slide" Target="slides/slide211.xml"/><Relationship Id="rId213" Type="http://schemas.openxmlformats.org/officeDocument/2006/relationships/slide" Target="slides/slide212.xml"/><Relationship Id="rId214" Type="http://schemas.openxmlformats.org/officeDocument/2006/relationships/slide" Target="slides/slide213.xml"/><Relationship Id="rId215" Type="http://schemas.openxmlformats.org/officeDocument/2006/relationships/slide" Target="slides/slide214.xml"/><Relationship Id="rId216" Type="http://schemas.openxmlformats.org/officeDocument/2006/relationships/slide" Target="slides/slide215.xml"/><Relationship Id="rId217" Type="http://schemas.openxmlformats.org/officeDocument/2006/relationships/slide" Target="slides/slide216.xml"/><Relationship Id="rId218" Type="http://schemas.openxmlformats.org/officeDocument/2006/relationships/slide" Target="slides/slide217.xml"/><Relationship Id="rId219" Type="http://schemas.openxmlformats.org/officeDocument/2006/relationships/slide" Target="slides/slide218.xml"/><Relationship Id="rId275" Type="http://schemas.openxmlformats.org/officeDocument/2006/relationships/slide" Target="slides/slide274.xml"/><Relationship Id="rId276" Type="http://schemas.openxmlformats.org/officeDocument/2006/relationships/slide" Target="slides/slide275.xml"/><Relationship Id="rId277" Type="http://schemas.openxmlformats.org/officeDocument/2006/relationships/slide" Target="slides/slide276.xml"/><Relationship Id="rId278" Type="http://schemas.openxmlformats.org/officeDocument/2006/relationships/slide" Target="slides/slide277.xml"/><Relationship Id="rId279" Type="http://schemas.openxmlformats.org/officeDocument/2006/relationships/slide" Target="slides/slide278.xml"/><Relationship Id="rId300" Type="http://schemas.openxmlformats.org/officeDocument/2006/relationships/slide" Target="slides/slide299.xml"/><Relationship Id="rId301" Type="http://schemas.openxmlformats.org/officeDocument/2006/relationships/slide" Target="slides/slide300.xml"/><Relationship Id="rId302" Type="http://schemas.openxmlformats.org/officeDocument/2006/relationships/slide" Target="slides/slide301.xml"/><Relationship Id="rId303" Type="http://schemas.openxmlformats.org/officeDocument/2006/relationships/slide" Target="slides/slide302.xml"/><Relationship Id="rId304" Type="http://schemas.openxmlformats.org/officeDocument/2006/relationships/slide" Target="slides/slide303.xml"/><Relationship Id="rId305" Type="http://schemas.openxmlformats.org/officeDocument/2006/relationships/slide" Target="slides/slide304.xml"/><Relationship Id="rId306" Type="http://schemas.openxmlformats.org/officeDocument/2006/relationships/slide" Target="slides/slide305.xml"/><Relationship Id="rId307" Type="http://schemas.openxmlformats.org/officeDocument/2006/relationships/slide" Target="slides/slide306.xml"/><Relationship Id="rId308" Type="http://schemas.openxmlformats.org/officeDocument/2006/relationships/slide" Target="slides/slide307.xml"/><Relationship Id="rId309" Type="http://schemas.openxmlformats.org/officeDocument/2006/relationships/slide" Target="slides/slide308.xml"/><Relationship Id="rId360" Type="http://schemas.openxmlformats.org/officeDocument/2006/relationships/slide" Target="slides/slide359.xml"/><Relationship Id="rId361" Type="http://schemas.openxmlformats.org/officeDocument/2006/relationships/slide" Target="slides/slide360.xml"/><Relationship Id="rId362" Type="http://schemas.openxmlformats.org/officeDocument/2006/relationships/slide" Target="slides/slide361.xml"/><Relationship Id="rId363" Type="http://schemas.openxmlformats.org/officeDocument/2006/relationships/slide" Target="slides/slide362.xml"/><Relationship Id="rId364" Type="http://schemas.openxmlformats.org/officeDocument/2006/relationships/slide" Target="slides/slide363.xml"/><Relationship Id="rId365" Type="http://schemas.openxmlformats.org/officeDocument/2006/relationships/slide" Target="slides/slide364.xml"/><Relationship Id="rId366" Type="http://schemas.openxmlformats.org/officeDocument/2006/relationships/slide" Target="slides/slide365.xml"/><Relationship Id="rId367" Type="http://schemas.openxmlformats.org/officeDocument/2006/relationships/slide" Target="slides/slide366.xml"/><Relationship Id="rId368" Type="http://schemas.openxmlformats.org/officeDocument/2006/relationships/slide" Target="slides/slide367.xml"/><Relationship Id="rId369" Type="http://schemas.openxmlformats.org/officeDocument/2006/relationships/slide" Target="slides/slide36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190" Type="http://schemas.openxmlformats.org/officeDocument/2006/relationships/slide" Target="slides/slide189.xml"/><Relationship Id="rId191" Type="http://schemas.openxmlformats.org/officeDocument/2006/relationships/slide" Target="slides/slide190.xml"/><Relationship Id="rId192" Type="http://schemas.openxmlformats.org/officeDocument/2006/relationships/slide" Target="slides/slide191.xml"/><Relationship Id="rId193" Type="http://schemas.openxmlformats.org/officeDocument/2006/relationships/slide" Target="slides/slide192.xml"/><Relationship Id="rId194" Type="http://schemas.openxmlformats.org/officeDocument/2006/relationships/slide" Target="slides/slide193.xml"/><Relationship Id="rId195" Type="http://schemas.openxmlformats.org/officeDocument/2006/relationships/slide" Target="slides/slide194.xml"/><Relationship Id="rId196" Type="http://schemas.openxmlformats.org/officeDocument/2006/relationships/slide" Target="slides/slide195.xml"/><Relationship Id="rId197" Type="http://schemas.openxmlformats.org/officeDocument/2006/relationships/slide" Target="slides/slide196.xml"/><Relationship Id="rId198" Type="http://schemas.openxmlformats.org/officeDocument/2006/relationships/slide" Target="slides/slide197.xml"/><Relationship Id="rId199" Type="http://schemas.openxmlformats.org/officeDocument/2006/relationships/slide" Target="slides/slide198.xml"/><Relationship Id="rId280" Type="http://schemas.openxmlformats.org/officeDocument/2006/relationships/slide" Target="slides/slide279.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81" Type="http://schemas.openxmlformats.org/officeDocument/2006/relationships/slide" Target="slides/slide280.xml"/><Relationship Id="rId282" Type="http://schemas.openxmlformats.org/officeDocument/2006/relationships/slide" Target="slides/slide281.xml"/><Relationship Id="rId283" Type="http://schemas.openxmlformats.org/officeDocument/2006/relationships/slide" Target="slides/slide282.xml"/><Relationship Id="rId284" Type="http://schemas.openxmlformats.org/officeDocument/2006/relationships/slide" Target="slides/slide283.xml"/><Relationship Id="rId130" Type="http://schemas.openxmlformats.org/officeDocument/2006/relationships/slide" Target="slides/slide129.xml"/><Relationship Id="rId131" Type="http://schemas.openxmlformats.org/officeDocument/2006/relationships/slide" Target="slides/slide130.xml"/><Relationship Id="rId132" Type="http://schemas.openxmlformats.org/officeDocument/2006/relationships/slide" Target="slides/slide131.xml"/><Relationship Id="rId133" Type="http://schemas.openxmlformats.org/officeDocument/2006/relationships/slide" Target="slides/slide132.xml"/><Relationship Id="rId220" Type="http://schemas.openxmlformats.org/officeDocument/2006/relationships/slide" Target="slides/slide219.xml"/><Relationship Id="rId221" Type="http://schemas.openxmlformats.org/officeDocument/2006/relationships/slide" Target="slides/slide220.xml"/><Relationship Id="rId222" Type="http://schemas.openxmlformats.org/officeDocument/2006/relationships/slide" Target="slides/slide221.xml"/><Relationship Id="rId223" Type="http://schemas.openxmlformats.org/officeDocument/2006/relationships/slide" Target="slides/slide222.xml"/><Relationship Id="rId224" Type="http://schemas.openxmlformats.org/officeDocument/2006/relationships/slide" Target="slides/slide223.xml"/><Relationship Id="rId225" Type="http://schemas.openxmlformats.org/officeDocument/2006/relationships/slide" Target="slides/slide224.xml"/><Relationship Id="rId226" Type="http://schemas.openxmlformats.org/officeDocument/2006/relationships/slide" Target="slides/slide225.xml"/><Relationship Id="rId227" Type="http://schemas.openxmlformats.org/officeDocument/2006/relationships/slide" Target="slides/slide226.xml"/><Relationship Id="rId228" Type="http://schemas.openxmlformats.org/officeDocument/2006/relationships/slide" Target="slides/slide227.xml"/><Relationship Id="rId229" Type="http://schemas.openxmlformats.org/officeDocument/2006/relationships/slide" Target="slides/slide228.xml"/><Relationship Id="rId134" Type="http://schemas.openxmlformats.org/officeDocument/2006/relationships/slide" Target="slides/slide133.xml"/><Relationship Id="rId135" Type="http://schemas.openxmlformats.org/officeDocument/2006/relationships/slide" Target="slides/slide134.xml"/><Relationship Id="rId136" Type="http://schemas.openxmlformats.org/officeDocument/2006/relationships/slide" Target="slides/slide135.xml"/><Relationship Id="rId137" Type="http://schemas.openxmlformats.org/officeDocument/2006/relationships/slide" Target="slides/slide136.xml"/><Relationship Id="rId138" Type="http://schemas.openxmlformats.org/officeDocument/2006/relationships/slide" Target="slides/slide137.xml"/><Relationship Id="rId139" Type="http://schemas.openxmlformats.org/officeDocument/2006/relationships/slide" Target="slides/slide138.xml"/><Relationship Id="rId285" Type="http://schemas.openxmlformats.org/officeDocument/2006/relationships/slide" Target="slides/slide284.xml"/><Relationship Id="rId286" Type="http://schemas.openxmlformats.org/officeDocument/2006/relationships/slide" Target="slides/slide285.xml"/><Relationship Id="rId287" Type="http://schemas.openxmlformats.org/officeDocument/2006/relationships/slide" Target="slides/slide286.xml"/><Relationship Id="rId288" Type="http://schemas.openxmlformats.org/officeDocument/2006/relationships/slide" Target="slides/slide287.xml"/><Relationship Id="rId289" Type="http://schemas.openxmlformats.org/officeDocument/2006/relationships/slide" Target="slides/slide288.xml"/><Relationship Id="rId310" Type="http://schemas.openxmlformats.org/officeDocument/2006/relationships/slide" Target="slides/slide309.xml"/><Relationship Id="rId311" Type="http://schemas.openxmlformats.org/officeDocument/2006/relationships/slide" Target="slides/slide310.xml"/><Relationship Id="rId312" Type="http://schemas.openxmlformats.org/officeDocument/2006/relationships/slide" Target="slides/slide311.xml"/><Relationship Id="rId313" Type="http://schemas.openxmlformats.org/officeDocument/2006/relationships/slide" Target="slides/slide312.xml"/><Relationship Id="rId314" Type="http://schemas.openxmlformats.org/officeDocument/2006/relationships/slide" Target="slides/slide313.xml"/><Relationship Id="rId315" Type="http://schemas.openxmlformats.org/officeDocument/2006/relationships/slide" Target="slides/slide314.xml"/><Relationship Id="rId316" Type="http://schemas.openxmlformats.org/officeDocument/2006/relationships/slide" Target="slides/slide315.xml"/><Relationship Id="rId317" Type="http://schemas.openxmlformats.org/officeDocument/2006/relationships/slide" Target="slides/slide316.xml"/><Relationship Id="rId318" Type="http://schemas.openxmlformats.org/officeDocument/2006/relationships/slide" Target="slides/slide317.xml"/><Relationship Id="rId319" Type="http://schemas.openxmlformats.org/officeDocument/2006/relationships/slide" Target="slides/slide318.xml"/><Relationship Id="rId370" Type="http://schemas.openxmlformats.org/officeDocument/2006/relationships/slide" Target="slides/slide369.xml"/><Relationship Id="rId371" Type="http://schemas.openxmlformats.org/officeDocument/2006/relationships/slide" Target="slides/slide370.xml"/><Relationship Id="rId372" Type="http://schemas.openxmlformats.org/officeDocument/2006/relationships/slide" Target="slides/slide371.xml"/><Relationship Id="rId373" Type="http://schemas.openxmlformats.org/officeDocument/2006/relationships/slide" Target="slides/slide372.xml"/><Relationship Id="rId374" Type="http://schemas.openxmlformats.org/officeDocument/2006/relationships/slide" Target="slides/slide373.xml"/><Relationship Id="rId375" Type="http://schemas.openxmlformats.org/officeDocument/2006/relationships/slide" Target="slides/slide374.xml"/><Relationship Id="rId376" Type="http://schemas.openxmlformats.org/officeDocument/2006/relationships/slide" Target="slides/slide375.xml"/><Relationship Id="rId377" Type="http://schemas.openxmlformats.org/officeDocument/2006/relationships/slide" Target="slides/slide376.xml"/><Relationship Id="rId378" Type="http://schemas.openxmlformats.org/officeDocument/2006/relationships/slide" Target="slides/slide377.xml"/><Relationship Id="rId379" Type="http://schemas.openxmlformats.org/officeDocument/2006/relationships/slide" Target="slides/slide378.xml"/><Relationship Id="rId290" Type="http://schemas.openxmlformats.org/officeDocument/2006/relationships/slide" Target="slides/slide289.xml"/><Relationship Id="rId291" Type="http://schemas.openxmlformats.org/officeDocument/2006/relationships/slide" Target="slides/slide290.xml"/><Relationship Id="rId292" Type="http://schemas.openxmlformats.org/officeDocument/2006/relationships/slide" Target="slides/slide291.xml"/><Relationship Id="rId293" Type="http://schemas.openxmlformats.org/officeDocument/2006/relationships/slide" Target="slides/slide292.xml"/><Relationship Id="rId294" Type="http://schemas.openxmlformats.org/officeDocument/2006/relationships/slide" Target="slides/slide293.xml"/><Relationship Id="rId295" Type="http://schemas.openxmlformats.org/officeDocument/2006/relationships/slide" Target="slides/slide294.xml"/><Relationship Id="rId296" Type="http://schemas.openxmlformats.org/officeDocument/2006/relationships/slide" Target="slides/slide295.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297" Type="http://schemas.openxmlformats.org/officeDocument/2006/relationships/slide" Target="slides/slide296.xml"/><Relationship Id="rId298" Type="http://schemas.openxmlformats.org/officeDocument/2006/relationships/slide" Target="slides/slide297.xml"/><Relationship Id="rId299" Type="http://schemas.openxmlformats.org/officeDocument/2006/relationships/slide" Target="slides/slide298.xml"/><Relationship Id="rId380" Type="http://schemas.openxmlformats.org/officeDocument/2006/relationships/slide" Target="slides/slide379.xml"/><Relationship Id="rId140" Type="http://schemas.openxmlformats.org/officeDocument/2006/relationships/slide" Target="slides/slide139.xml"/><Relationship Id="rId141" Type="http://schemas.openxmlformats.org/officeDocument/2006/relationships/slide" Target="slides/slide140.xml"/><Relationship Id="rId142" Type="http://schemas.openxmlformats.org/officeDocument/2006/relationships/slide" Target="slides/slide141.xml"/><Relationship Id="rId143" Type="http://schemas.openxmlformats.org/officeDocument/2006/relationships/slide" Target="slides/slide142.xml"/><Relationship Id="rId144" Type="http://schemas.openxmlformats.org/officeDocument/2006/relationships/slide" Target="slides/slide143.xml"/><Relationship Id="rId145" Type="http://schemas.openxmlformats.org/officeDocument/2006/relationships/slide" Target="slides/slide144.xml"/><Relationship Id="rId146" Type="http://schemas.openxmlformats.org/officeDocument/2006/relationships/slide" Target="slides/slide145.xml"/><Relationship Id="rId147" Type="http://schemas.openxmlformats.org/officeDocument/2006/relationships/slide" Target="slides/slide146.xml"/><Relationship Id="rId148" Type="http://schemas.openxmlformats.org/officeDocument/2006/relationships/slide" Target="slides/slide147.xml"/><Relationship Id="rId149" Type="http://schemas.openxmlformats.org/officeDocument/2006/relationships/slide" Target="slides/slide148.xml"/><Relationship Id="rId230" Type="http://schemas.openxmlformats.org/officeDocument/2006/relationships/slide" Target="slides/slide229.xml"/><Relationship Id="rId231" Type="http://schemas.openxmlformats.org/officeDocument/2006/relationships/slide" Target="slides/slide230.xml"/><Relationship Id="rId232" Type="http://schemas.openxmlformats.org/officeDocument/2006/relationships/slide" Target="slides/slide231.xml"/><Relationship Id="rId233" Type="http://schemas.openxmlformats.org/officeDocument/2006/relationships/slide" Target="slides/slide232.xml"/><Relationship Id="rId234" Type="http://schemas.openxmlformats.org/officeDocument/2006/relationships/slide" Target="slides/slide233.xml"/><Relationship Id="rId235" Type="http://schemas.openxmlformats.org/officeDocument/2006/relationships/slide" Target="slides/slide234.xml"/><Relationship Id="rId236" Type="http://schemas.openxmlformats.org/officeDocument/2006/relationships/slide" Target="slides/slide235.xml"/><Relationship Id="rId237" Type="http://schemas.openxmlformats.org/officeDocument/2006/relationships/slide" Target="slides/slide236.xml"/><Relationship Id="rId238" Type="http://schemas.openxmlformats.org/officeDocument/2006/relationships/slide" Target="slides/slide237.xml"/><Relationship Id="rId239" Type="http://schemas.openxmlformats.org/officeDocument/2006/relationships/slide" Target="slides/slide238.xml"/><Relationship Id="rId320" Type="http://schemas.openxmlformats.org/officeDocument/2006/relationships/slide" Target="slides/slide319.xml"/><Relationship Id="rId321" Type="http://schemas.openxmlformats.org/officeDocument/2006/relationships/slide" Target="slides/slide320.xml"/><Relationship Id="rId322" Type="http://schemas.openxmlformats.org/officeDocument/2006/relationships/slide" Target="slides/slide321.xml"/><Relationship Id="rId323" Type="http://schemas.openxmlformats.org/officeDocument/2006/relationships/slide" Target="slides/slide322.xml"/><Relationship Id="rId324" Type="http://schemas.openxmlformats.org/officeDocument/2006/relationships/slide" Target="slides/slide323.xml"/><Relationship Id="rId325" Type="http://schemas.openxmlformats.org/officeDocument/2006/relationships/slide" Target="slides/slide324.xml"/><Relationship Id="rId326" Type="http://schemas.openxmlformats.org/officeDocument/2006/relationships/slide" Target="slides/slide325.xml"/><Relationship Id="rId327" Type="http://schemas.openxmlformats.org/officeDocument/2006/relationships/slide" Target="slides/slide326.xml"/><Relationship Id="rId328" Type="http://schemas.openxmlformats.org/officeDocument/2006/relationships/slide" Target="slides/slide327.xml"/><Relationship Id="rId329" Type="http://schemas.openxmlformats.org/officeDocument/2006/relationships/slide" Target="slides/slide328.xml"/><Relationship Id="rId381" Type="http://schemas.openxmlformats.org/officeDocument/2006/relationships/slide" Target="slides/slide380.xml"/><Relationship Id="rId382" Type="http://schemas.openxmlformats.org/officeDocument/2006/relationships/slide" Target="slides/slide381.xml"/><Relationship Id="rId383" Type="http://schemas.openxmlformats.org/officeDocument/2006/relationships/notesMaster" Target="notesMasters/notesMaster1.xml"/><Relationship Id="rId384" Type="http://schemas.openxmlformats.org/officeDocument/2006/relationships/printerSettings" Target="printerSettings/printerSettings1.bin"/><Relationship Id="rId385" Type="http://schemas.openxmlformats.org/officeDocument/2006/relationships/presProps" Target="presProps.xml"/><Relationship Id="rId386" Type="http://schemas.openxmlformats.org/officeDocument/2006/relationships/viewProps" Target="viewProps.xml"/><Relationship Id="rId387" Type="http://schemas.openxmlformats.org/officeDocument/2006/relationships/theme" Target="theme/theme1.xml"/><Relationship Id="rId388" Type="http://schemas.openxmlformats.org/officeDocument/2006/relationships/tableStyles" Target="tableStyle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150" Type="http://schemas.openxmlformats.org/officeDocument/2006/relationships/slide" Target="slides/slide149.xml"/><Relationship Id="rId151" Type="http://schemas.openxmlformats.org/officeDocument/2006/relationships/slide" Target="slides/slide150.xml"/><Relationship Id="rId152" Type="http://schemas.openxmlformats.org/officeDocument/2006/relationships/slide" Target="slides/slide151.xml"/><Relationship Id="rId153" Type="http://schemas.openxmlformats.org/officeDocument/2006/relationships/slide" Target="slides/slide152.xml"/><Relationship Id="rId154" Type="http://schemas.openxmlformats.org/officeDocument/2006/relationships/slide" Target="slides/slide153.xml"/><Relationship Id="rId155" Type="http://schemas.openxmlformats.org/officeDocument/2006/relationships/slide" Target="slides/slide154.xml"/><Relationship Id="rId156" Type="http://schemas.openxmlformats.org/officeDocument/2006/relationships/slide" Target="slides/slide155.xml"/><Relationship Id="rId157" Type="http://schemas.openxmlformats.org/officeDocument/2006/relationships/slide" Target="slides/slide156.xml"/><Relationship Id="rId158" Type="http://schemas.openxmlformats.org/officeDocument/2006/relationships/slide" Target="slides/slide157.xml"/><Relationship Id="rId159" Type="http://schemas.openxmlformats.org/officeDocument/2006/relationships/slide" Target="slides/slide158.xml"/><Relationship Id="rId240" Type="http://schemas.openxmlformats.org/officeDocument/2006/relationships/slide" Target="slides/slide239.xml"/><Relationship Id="rId241" Type="http://schemas.openxmlformats.org/officeDocument/2006/relationships/slide" Target="slides/slide240.xml"/><Relationship Id="rId242" Type="http://schemas.openxmlformats.org/officeDocument/2006/relationships/slide" Target="slides/slide241.xml"/><Relationship Id="rId243" Type="http://schemas.openxmlformats.org/officeDocument/2006/relationships/slide" Target="slides/slide242.xml"/><Relationship Id="rId244" Type="http://schemas.openxmlformats.org/officeDocument/2006/relationships/slide" Target="slides/slide243.xml"/><Relationship Id="rId245" Type="http://schemas.openxmlformats.org/officeDocument/2006/relationships/slide" Target="slides/slide244.xml"/><Relationship Id="rId246" Type="http://schemas.openxmlformats.org/officeDocument/2006/relationships/slide" Target="slides/slide245.xml"/><Relationship Id="rId247" Type="http://schemas.openxmlformats.org/officeDocument/2006/relationships/slide" Target="slides/slide246.xml"/><Relationship Id="rId248" Type="http://schemas.openxmlformats.org/officeDocument/2006/relationships/slide" Target="slides/slide247.xml"/><Relationship Id="rId249" Type="http://schemas.openxmlformats.org/officeDocument/2006/relationships/slide" Target="slides/slide248.xml"/><Relationship Id="rId330" Type="http://schemas.openxmlformats.org/officeDocument/2006/relationships/slide" Target="slides/slide329.xml"/><Relationship Id="rId331" Type="http://schemas.openxmlformats.org/officeDocument/2006/relationships/slide" Target="slides/slide330.xml"/><Relationship Id="rId332" Type="http://schemas.openxmlformats.org/officeDocument/2006/relationships/slide" Target="slides/slide331.xml"/><Relationship Id="rId333" Type="http://schemas.openxmlformats.org/officeDocument/2006/relationships/slide" Target="slides/slide332.xml"/><Relationship Id="rId334" Type="http://schemas.openxmlformats.org/officeDocument/2006/relationships/slide" Target="slides/slide333.xml"/><Relationship Id="rId335" Type="http://schemas.openxmlformats.org/officeDocument/2006/relationships/slide" Target="slides/slide334.xml"/><Relationship Id="rId336" Type="http://schemas.openxmlformats.org/officeDocument/2006/relationships/slide" Target="slides/slide335.xml"/><Relationship Id="rId337" Type="http://schemas.openxmlformats.org/officeDocument/2006/relationships/slide" Target="slides/slide336.xml"/><Relationship Id="rId338" Type="http://schemas.openxmlformats.org/officeDocument/2006/relationships/slide" Target="slides/slide337.xml"/><Relationship Id="rId339" Type="http://schemas.openxmlformats.org/officeDocument/2006/relationships/slide" Target="slides/slide33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60" Type="http://schemas.openxmlformats.org/officeDocument/2006/relationships/slide" Target="slides/slide159.xml"/><Relationship Id="rId161" Type="http://schemas.openxmlformats.org/officeDocument/2006/relationships/slide" Target="slides/slide160.xml"/><Relationship Id="rId162" Type="http://schemas.openxmlformats.org/officeDocument/2006/relationships/slide" Target="slides/slide161.xml"/><Relationship Id="rId163" Type="http://schemas.openxmlformats.org/officeDocument/2006/relationships/slide" Target="slides/slide162.xml"/><Relationship Id="rId164" Type="http://schemas.openxmlformats.org/officeDocument/2006/relationships/slide" Target="slides/slide163.xml"/><Relationship Id="rId165" Type="http://schemas.openxmlformats.org/officeDocument/2006/relationships/slide" Target="slides/slide164.xml"/><Relationship Id="rId166" Type="http://schemas.openxmlformats.org/officeDocument/2006/relationships/slide" Target="slides/slide165.xml"/><Relationship Id="rId167" Type="http://schemas.openxmlformats.org/officeDocument/2006/relationships/slide" Target="slides/slide166.xml"/><Relationship Id="rId168" Type="http://schemas.openxmlformats.org/officeDocument/2006/relationships/slide" Target="slides/slide167.xml"/><Relationship Id="rId169" Type="http://schemas.openxmlformats.org/officeDocument/2006/relationships/slide" Target="slides/slide168.xml"/><Relationship Id="rId250" Type="http://schemas.openxmlformats.org/officeDocument/2006/relationships/slide" Target="slides/slide249.xml"/><Relationship Id="rId251" Type="http://schemas.openxmlformats.org/officeDocument/2006/relationships/slide" Target="slides/slide250.xml"/><Relationship Id="rId252" Type="http://schemas.openxmlformats.org/officeDocument/2006/relationships/slide" Target="slides/slide251.xml"/><Relationship Id="rId253" Type="http://schemas.openxmlformats.org/officeDocument/2006/relationships/slide" Target="slides/slide252.xml"/><Relationship Id="rId254" Type="http://schemas.openxmlformats.org/officeDocument/2006/relationships/slide" Target="slides/slide253.xml"/><Relationship Id="rId255" Type="http://schemas.openxmlformats.org/officeDocument/2006/relationships/slide" Target="slides/slide254.xml"/><Relationship Id="rId256" Type="http://schemas.openxmlformats.org/officeDocument/2006/relationships/slide" Target="slides/slide255.xml"/><Relationship Id="rId257" Type="http://schemas.openxmlformats.org/officeDocument/2006/relationships/slide" Target="slides/slide256.xml"/><Relationship Id="rId258" Type="http://schemas.openxmlformats.org/officeDocument/2006/relationships/slide" Target="slides/slide257.xml"/><Relationship Id="rId259" Type="http://schemas.openxmlformats.org/officeDocument/2006/relationships/slide" Target="slides/slide258.xml"/><Relationship Id="rId340" Type="http://schemas.openxmlformats.org/officeDocument/2006/relationships/slide" Target="slides/slide339.xml"/><Relationship Id="rId341" Type="http://schemas.openxmlformats.org/officeDocument/2006/relationships/slide" Target="slides/slide340.xml"/><Relationship Id="rId342" Type="http://schemas.openxmlformats.org/officeDocument/2006/relationships/slide" Target="slides/slide341.xml"/><Relationship Id="rId343" Type="http://schemas.openxmlformats.org/officeDocument/2006/relationships/slide" Target="slides/slide342.xml"/><Relationship Id="rId344" Type="http://schemas.openxmlformats.org/officeDocument/2006/relationships/slide" Target="slides/slide343.xml"/><Relationship Id="rId100" Type="http://schemas.openxmlformats.org/officeDocument/2006/relationships/slide" Target="slides/slide99.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05327B6-FC01-EC49-854D-EA8671E264FA}" type="doc">
      <dgm:prSet loTypeId="urn:microsoft.com/office/officeart/2005/8/layout/hierarchy6" loCatId="" qsTypeId="urn:microsoft.com/office/officeart/2005/8/quickstyle/simple4" qsCatId="simple" csTypeId="urn:microsoft.com/office/officeart/2005/8/colors/accent1_2" csCatId="accent1" phldr="1"/>
      <dgm:spPr/>
      <dgm:t>
        <a:bodyPr/>
        <a:lstStyle/>
        <a:p>
          <a:endParaRPr lang="en-US"/>
        </a:p>
      </dgm:t>
    </dgm:pt>
    <dgm:pt modelId="{1EA921DD-DC96-F44A-A3C3-6C3141F4CAAE}">
      <dgm:prSet phldrT="[Text]">
        <dgm:style>
          <a:lnRef idx="2">
            <a:schemeClr val="dk1"/>
          </a:lnRef>
          <a:fillRef idx="1">
            <a:schemeClr val="lt1"/>
          </a:fillRef>
          <a:effectRef idx="0">
            <a:schemeClr val="dk1"/>
          </a:effectRef>
          <a:fontRef idx="minor">
            <a:schemeClr val="dk1"/>
          </a:fontRef>
        </dgm:style>
      </dgm:prSet>
      <dgm:spPr/>
      <dgm:t>
        <a:bodyPr/>
        <a:lstStyle/>
        <a:p>
          <a:r>
            <a:rPr lang="en-US" dirty="0" smtClean="0"/>
            <a:t>go-</a:t>
          </a:r>
          <a:r>
            <a:rPr lang="en-US" dirty="0" err="1" smtClean="0"/>
            <a:t>lang</a:t>
          </a:r>
          <a:r>
            <a:rPr lang="en-US" dirty="0" smtClean="0"/>
            <a:t>-programming</a:t>
          </a:r>
          <a:endParaRPr lang="en-US" dirty="0"/>
        </a:p>
      </dgm:t>
    </dgm:pt>
    <dgm:pt modelId="{7C2B665A-4556-F54B-B197-F370F2A2588D}" type="parTrans" cxnId="{4F0B7C73-EB8A-6B4E-8A7D-88A5217292F2}">
      <dgm:prSet/>
      <dgm:spPr/>
      <dgm:t>
        <a:bodyPr/>
        <a:lstStyle/>
        <a:p>
          <a:endParaRPr lang="en-US"/>
        </a:p>
      </dgm:t>
    </dgm:pt>
    <dgm:pt modelId="{5D850010-8056-6247-BA9E-04EF4641646E}" type="sibTrans" cxnId="{4F0B7C73-EB8A-6B4E-8A7D-88A5217292F2}">
      <dgm:prSet/>
      <dgm:spPr/>
      <dgm:t>
        <a:bodyPr/>
        <a:lstStyle/>
        <a:p>
          <a:endParaRPr lang="en-US"/>
        </a:p>
      </dgm:t>
    </dgm:pt>
    <dgm:pt modelId="{608E358A-379B-1946-AE72-CC239B5EF8F3}">
      <dgm:prSet phldrT="[Text]">
        <dgm:style>
          <a:lnRef idx="2">
            <a:schemeClr val="accent2">
              <a:shade val="50000"/>
            </a:schemeClr>
          </a:lnRef>
          <a:fillRef idx="1">
            <a:schemeClr val="accent2"/>
          </a:fillRef>
          <a:effectRef idx="0">
            <a:schemeClr val="accent2"/>
          </a:effectRef>
          <a:fontRef idx="minor">
            <a:schemeClr val="lt1"/>
          </a:fontRef>
        </dgm:style>
      </dgm:prSet>
      <dgm:spPr/>
      <dgm:t>
        <a:bodyPr/>
        <a:lstStyle/>
        <a:p>
          <a:r>
            <a:rPr lang="en-US" dirty="0" err="1" smtClean="0"/>
            <a:t>src</a:t>
          </a:r>
          <a:endParaRPr lang="en-US" dirty="0"/>
        </a:p>
      </dgm:t>
    </dgm:pt>
    <dgm:pt modelId="{F47DF6A6-531D-EC48-9DE7-05637534813C}" type="parTrans" cxnId="{CC7C929A-04D8-2F47-AEC5-EC9F089C1367}">
      <dgm:prSet/>
      <dgm:spPr/>
      <dgm:t>
        <a:bodyPr/>
        <a:lstStyle/>
        <a:p>
          <a:endParaRPr lang="en-US"/>
        </a:p>
      </dgm:t>
    </dgm:pt>
    <dgm:pt modelId="{88093A65-35F9-2A45-8849-73A14B6F9A96}" type="sibTrans" cxnId="{CC7C929A-04D8-2F47-AEC5-EC9F089C1367}">
      <dgm:prSet/>
      <dgm:spPr/>
      <dgm:t>
        <a:bodyPr/>
        <a:lstStyle/>
        <a:p>
          <a:endParaRPr lang="en-US"/>
        </a:p>
      </dgm:t>
    </dgm:pt>
    <dgm:pt modelId="{325CD322-470C-7A48-9D4E-7ACA2469EBB4}">
      <dgm:prSet phldrT="[Text]">
        <dgm:style>
          <a:lnRef idx="2">
            <a:schemeClr val="accent6">
              <a:shade val="50000"/>
            </a:schemeClr>
          </a:lnRef>
          <a:fillRef idx="1">
            <a:schemeClr val="accent6"/>
          </a:fillRef>
          <a:effectRef idx="0">
            <a:schemeClr val="accent6"/>
          </a:effectRef>
          <a:fontRef idx="minor">
            <a:schemeClr val="lt1"/>
          </a:fontRef>
        </dgm:style>
      </dgm:prSet>
      <dgm:spPr/>
      <dgm:t>
        <a:bodyPr/>
        <a:lstStyle/>
        <a:p>
          <a:r>
            <a:rPr lang="en-US" dirty="0" err="1" smtClean="0"/>
            <a:t>github.com</a:t>
          </a:r>
          <a:endParaRPr lang="en-US" dirty="0"/>
        </a:p>
      </dgm:t>
    </dgm:pt>
    <dgm:pt modelId="{7095DB50-6F7B-224E-A0CF-6B8680E8D571}" type="parTrans" cxnId="{1694570A-E265-A240-A84C-C49D339AC217}">
      <dgm:prSet/>
      <dgm:spPr/>
      <dgm:t>
        <a:bodyPr/>
        <a:lstStyle/>
        <a:p>
          <a:endParaRPr lang="en-US"/>
        </a:p>
      </dgm:t>
    </dgm:pt>
    <dgm:pt modelId="{D81A477B-F18B-8241-9980-93686D3ADE13}" type="sibTrans" cxnId="{1694570A-E265-A240-A84C-C49D339AC217}">
      <dgm:prSet/>
      <dgm:spPr/>
      <dgm:t>
        <a:bodyPr/>
        <a:lstStyle/>
        <a:p>
          <a:endParaRPr lang="en-US"/>
        </a:p>
      </dgm:t>
    </dgm:pt>
    <dgm:pt modelId="{91760BCA-8824-054A-8255-CF295C0007C7}">
      <dgm:prSet phldrT="[Text]">
        <dgm:style>
          <a:lnRef idx="2">
            <a:schemeClr val="accent1">
              <a:shade val="50000"/>
            </a:schemeClr>
          </a:lnRef>
          <a:fillRef idx="1">
            <a:schemeClr val="accent1"/>
          </a:fillRef>
          <a:effectRef idx="0">
            <a:schemeClr val="accent1"/>
          </a:effectRef>
          <a:fontRef idx="minor">
            <a:schemeClr val="lt1"/>
          </a:fontRef>
        </dgm:style>
      </dgm:prSet>
      <dgm:spPr/>
      <dgm:t>
        <a:bodyPr/>
        <a:lstStyle/>
        <a:p>
          <a:r>
            <a:rPr lang="en-US" dirty="0" smtClean="0"/>
            <a:t>work-repo</a:t>
          </a:r>
          <a:endParaRPr lang="en-US" dirty="0"/>
        </a:p>
      </dgm:t>
    </dgm:pt>
    <dgm:pt modelId="{82D3ED4D-5C25-7544-B22F-B85C8F1A2810}" type="parTrans" cxnId="{41E4C59E-7CE2-6945-8986-8666792C8BAC}">
      <dgm:prSet/>
      <dgm:spPr/>
      <dgm:t>
        <a:bodyPr/>
        <a:lstStyle/>
        <a:p>
          <a:endParaRPr lang="en-US"/>
        </a:p>
      </dgm:t>
    </dgm:pt>
    <dgm:pt modelId="{BF055081-B671-5848-908B-B8C1C6F90DCE}" type="sibTrans" cxnId="{41E4C59E-7CE2-6945-8986-8666792C8BAC}">
      <dgm:prSet/>
      <dgm:spPr/>
      <dgm:t>
        <a:bodyPr/>
        <a:lstStyle/>
        <a:p>
          <a:endParaRPr lang="en-US"/>
        </a:p>
      </dgm:t>
    </dgm:pt>
    <dgm:pt modelId="{0EE8A2AC-D7AB-F147-9871-FFA55601AB0B}">
      <dgm:prSet phldrT="[Text]"/>
      <dgm:spPr/>
      <dgm:t>
        <a:bodyPr/>
        <a:lstStyle/>
        <a:p>
          <a:r>
            <a:rPr lang="en-US" dirty="0" smtClean="0"/>
            <a:t>bin</a:t>
          </a:r>
          <a:endParaRPr lang="en-US" dirty="0"/>
        </a:p>
      </dgm:t>
    </dgm:pt>
    <dgm:pt modelId="{50CBA1FC-6347-2846-AF79-1424A3512445}" type="parTrans" cxnId="{573143A0-F45E-294B-B14F-49BEA441002B}">
      <dgm:prSet/>
      <dgm:spPr/>
      <dgm:t>
        <a:bodyPr/>
        <a:lstStyle/>
        <a:p>
          <a:endParaRPr lang="en-US"/>
        </a:p>
      </dgm:t>
    </dgm:pt>
    <dgm:pt modelId="{17385550-9596-8340-85A5-36B5F4BFC632}" type="sibTrans" cxnId="{573143A0-F45E-294B-B14F-49BEA441002B}">
      <dgm:prSet/>
      <dgm:spPr/>
      <dgm:t>
        <a:bodyPr/>
        <a:lstStyle/>
        <a:p>
          <a:endParaRPr lang="en-US"/>
        </a:p>
      </dgm:t>
    </dgm:pt>
    <dgm:pt modelId="{703FD60E-A437-1447-A0F1-6BD0FA73D199}">
      <dgm:prSet phldrT="[Text]"/>
      <dgm:spPr/>
      <dgm:t>
        <a:bodyPr/>
        <a:lstStyle/>
        <a:p>
          <a:r>
            <a:rPr lang="en-US" dirty="0" err="1" smtClean="0"/>
            <a:t>pkg</a:t>
          </a:r>
          <a:endParaRPr lang="en-US" dirty="0"/>
        </a:p>
      </dgm:t>
    </dgm:pt>
    <dgm:pt modelId="{E2865FB9-7F1F-D643-AC0C-44EDE2FF6B97}" type="parTrans" cxnId="{73A531DA-6A4B-EF45-94E0-F64C342A33C0}">
      <dgm:prSet/>
      <dgm:spPr/>
      <dgm:t>
        <a:bodyPr/>
        <a:lstStyle/>
        <a:p>
          <a:endParaRPr lang="en-US"/>
        </a:p>
      </dgm:t>
    </dgm:pt>
    <dgm:pt modelId="{84568787-1B35-C14A-A044-21579D082ABD}" type="sibTrans" cxnId="{73A531DA-6A4B-EF45-94E0-F64C342A33C0}">
      <dgm:prSet/>
      <dgm:spPr/>
      <dgm:t>
        <a:bodyPr/>
        <a:lstStyle/>
        <a:p>
          <a:endParaRPr lang="en-US"/>
        </a:p>
      </dgm:t>
    </dgm:pt>
    <dgm:pt modelId="{4C2B2C50-ABE4-B84D-A688-481FD0ABEC5B}">
      <dgm:prSet phldrT="[Text]"/>
      <dgm:spPr/>
      <dgm:t>
        <a:bodyPr/>
        <a:lstStyle/>
        <a:p>
          <a:r>
            <a:rPr lang="en-US" dirty="0" smtClean="0"/>
            <a:t>GOPATH </a:t>
          </a:r>
          <a:r>
            <a:rPr lang="en-US" dirty="0" smtClean="0">
              <a:sym typeface="Wingdings"/>
            </a:rPr>
            <a:t></a:t>
          </a:r>
          <a:endParaRPr lang="en-US" dirty="0"/>
        </a:p>
      </dgm:t>
    </dgm:pt>
    <dgm:pt modelId="{17001FBC-EF1E-D54E-8C2C-34BA5DB05CC9}" type="parTrans" cxnId="{CEAAE008-3E01-D040-BF25-4893D423599D}">
      <dgm:prSet/>
      <dgm:spPr/>
      <dgm:t>
        <a:bodyPr/>
        <a:lstStyle/>
        <a:p>
          <a:endParaRPr lang="en-US"/>
        </a:p>
      </dgm:t>
    </dgm:pt>
    <dgm:pt modelId="{DB91264E-98BE-CB45-BAEB-C0A88E996429}" type="sibTrans" cxnId="{CEAAE008-3E01-D040-BF25-4893D423599D}">
      <dgm:prSet/>
      <dgm:spPr/>
      <dgm:t>
        <a:bodyPr/>
        <a:lstStyle/>
        <a:p>
          <a:endParaRPr lang="en-US"/>
        </a:p>
      </dgm:t>
    </dgm:pt>
    <dgm:pt modelId="{AED0620F-3A1C-C44A-B861-8182440FCFF3}">
      <dgm:prSet phldrT="[Text]"/>
      <dgm:spPr/>
      <dgm:t>
        <a:bodyPr/>
        <a:lstStyle/>
        <a:p>
          <a:endParaRPr lang="en-US" dirty="0"/>
        </a:p>
      </dgm:t>
    </dgm:pt>
    <dgm:pt modelId="{0162397C-D887-C340-A771-88F42DF37099}" type="parTrans" cxnId="{4C3E4AA2-990E-E342-940B-B914BFE79772}">
      <dgm:prSet/>
      <dgm:spPr/>
      <dgm:t>
        <a:bodyPr/>
        <a:lstStyle/>
        <a:p>
          <a:endParaRPr lang="en-US"/>
        </a:p>
      </dgm:t>
    </dgm:pt>
    <dgm:pt modelId="{118A0B06-4084-264A-A620-F287F161B97C}" type="sibTrans" cxnId="{4C3E4AA2-990E-E342-940B-B914BFE79772}">
      <dgm:prSet/>
      <dgm:spPr/>
      <dgm:t>
        <a:bodyPr/>
        <a:lstStyle/>
        <a:p>
          <a:endParaRPr lang="en-US"/>
        </a:p>
      </dgm:t>
    </dgm:pt>
    <dgm:pt modelId="{962458F7-A819-BC42-9C5E-BE9345296B67}">
      <dgm:prSet>
        <dgm:style>
          <a:lnRef idx="2">
            <a:schemeClr val="accent3">
              <a:shade val="50000"/>
            </a:schemeClr>
          </a:lnRef>
          <a:fillRef idx="1">
            <a:schemeClr val="accent3"/>
          </a:fillRef>
          <a:effectRef idx="0">
            <a:schemeClr val="accent3"/>
          </a:effectRef>
          <a:fontRef idx="minor">
            <a:schemeClr val="lt1"/>
          </a:fontRef>
        </dgm:style>
      </dgm:prSet>
      <dgm:spPr/>
      <dgm:t>
        <a:bodyPr/>
        <a:lstStyle/>
        <a:p>
          <a:r>
            <a:rPr lang="en-US" dirty="0" smtClean="0"/>
            <a:t>my-projects</a:t>
          </a:r>
          <a:endParaRPr lang="en-US" dirty="0"/>
        </a:p>
      </dgm:t>
    </dgm:pt>
    <dgm:pt modelId="{46E8F01F-92FD-7047-906D-780679CDAB39}" type="parTrans" cxnId="{2CD63128-68DB-5F4B-8AC8-1D75A7499ACF}">
      <dgm:prSet/>
      <dgm:spPr/>
      <dgm:t>
        <a:bodyPr/>
        <a:lstStyle/>
        <a:p>
          <a:endParaRPr lang="en-US"/>
        </a:p>
      </dgm:t>
    </dgm:pt>
    <dgm:pt modelId="{8C7C9916-A3AA-9041-B474-1CE6B704D6A7}" type="sibTrans" cxnId="{2CD63128-68DB-5F4B-8AC8-1D75A7499ACF}">
      <dgm:prSet/>
      <dgm:spPr/>
      <dgm:t>
        <a:bodyPr/>
        <a:lstStyle/>
        <a:p>
          <a:endParaRPr lang="en-US"/>
        </a:p>
      </dgm:t>
    </dgm:pt>
    <dgm:pt modelId="{C22EDB81-4EE8-AE4C-AB1C-049A8DA3E918}">
      <dgm:prSet>
        <dgm:style>
          <a:lnRef idx="3">
            <a:schemeClr val="lt1"/>
          </a:lnRef>
          <a:fillRef idx="1">
            <a:schemeClr val="accent4"/>
          </a:fillRef>
          <a:effectRef idx="1">
            <a:schemeClr val="accent4"/>
          </a:effectRef>
          <a:fontRef idx="minor">
            <a:schemeClr val="lt1"/>
          </a:fontRef>
        </dgm:style>
      </dgm:prSet>
      <dgm:spPr/>
      <dgm:t>
        <a:bodyPr/>
        <a:lstStyle/>
        <a:p>
          <a:r>
            <a:rPr lang="en-US" dirty="0" smtClean="0"/>
            <a:t>bob</a:t>
          </a:r>
          <a:endParaRPr lang="en-US" dirty="0"/>
        </a:p>
      </dgm:t>
    </dgm:pt>
    <dgm:pt modelId="{996D3EC6-39C6-6B45-A4A9-1998BF7844CD}" type="parTrans" cxnId="{03009E7F-10AE-B440-A3CC-29895F850046}">
      <dgm:prSet/>
      <dgm:spPr/>
      <dgm:t>
        <a:bodyPr/>
        <a:lstStyle/>
        <a:p>
          <a:endParaRPr lang="en-US"/>
        </a:p>
      </dgm:t>
    </dgm:pt>
    <dgm:pt modelId="{0E5C210C-9523-5940-AA16-8D47EB7FC2C6}" type="sibTrans" cxnId="{03009E7F-10AE-B440-A3CC-29895F850046}">
      <dgm:prSet/>
      <dgm:spPr/>
      <dgm:t>
        <a:bodyPr/>
        <a:lstStyle/>
        <a:p>
          <a:endParaRPr lang="en-US"/>
        </a:p>
      </dgm:t>
    </dgm:pt>
    <dgm:pt modelId="{321B3F82-7C36-B44F-BBBD-E24FDC2F7532}">
      <dgm:prSet>
        <dgm:style>
          <a:lnRef idx="2">
            <a:schemeClr val="accent5">
              <a:shade val="50000"/>
            </a:schemeClr>
          </a:lnRef>
          <a:fillRef idx="1">
            <a:schemeClr val="accent5"/>
          </a:fillRef>
          <a:effectRef idx="0">
            <a:schemeClr val="accent5"/>
          </a:effectRef>
          <a:fontRef idx="minor">
            <a:schemeClr val="lt1"/>
          </a:fontRef>
        </dgm:style>
      </dgm:prSet>
      <dgm:spPr/>
      <dgm:t>
        <a:bodyPr/>
        <a:lstStyle/>
        <a:p>
          <a:r>
            <a:rPr lang="en-US" dirty="0" err="1" smtClean="0"/>
            <a:t>susan</a:t>
          </a:r>
          <a:endParaRPr lang="en-US" dirty="0"/>
        </a:p>
      </dgm:t>
    </dgm:pt>
    <dgm:pt modelId="{E37B0138-6AF3-0A47-AD29-5D1AB5FEA739}" type="parTrans" cxnId="{16A6D086-2D88-D947-89A5-E36B288E81AC}">
      <dgm:prSet/>
      <dgm:spPr/>
      <dgm:t>
        <a:bodyPr/>
        <a:lstStyle/>
        <a:p>
          <a:endParaRPr lang="en-US"/>
        </a:p>
      </dgm:t>
    </dgm:pt>
    <dgm:pt modelId="{F14F7457-9506-4343-AF2F-DF7328DEE565}" type="sibTrans" cxnId="{16A6D086-2D88-D947-89A5-E36B288E81AC}">
      <dgm:prSet/>
      <dgm:spPr/>
      <dgm:t>
        <a:bodyPr/>
        <a:lstStyle/>
        <a:p>
          <a:endParaRPr lang="en-US"/>
        </a:p>
      </dgm:t>
    </dgm:pt>
    <dgm:pt modelId="{09436980-886A-A144-B28F-4F95DE6D053F}">
      <dgm:prSet>
        <dgm:style>
          <a:lnRef idx="1">
            <a:schemeClr val="accent3"/>
          </a:lnRef>
          <a:fillRef idx="2">
            <a:schemeClr val="accent3"/>
          </a:fillRef>
          <a:effectRef idx="1">
            <a:schemeClr val="accent3"/>
          </a:effectRef>
          <a:fontRef idx="minor">
            <a:schemeClr val="dk1"/>
          </a:fontRef>
        </dgm:style>
      </dgm:prSet>
      <dgm:spPr/>
      <dgm:t>
        <a:bodyPr/>
        <a:lstStyle/>
        <a:p>
          <a:r>
            <a:rPr lang="en-US" dirty="0" smtClean="0"/>
            <a:t>hello</a:t>
          </a:r>
          <a:endParaRPr lang="en-US" dirty="0"/>
        </a:p>
      </dgm:t>
    </dgm:pt>
    <dgm:pt modelId="{44CBA9EA-E09E-694E-8325-0E5B9A3A127E}" type="parTrans" cxnId="{150A6F99-4689-B14E-B30A-D00A4C706567}">
      <dgm:prSet/>
      <dgm:spPr/>
      <dgm:t>
        <a:bodyPr/>
        <a:lstStyle/>
        <a:p>
          <a:endParaRPr lang="en-US"/>
        </a:p>
      </dgm:t>
    </dgm:pt>
    <dgm:pt modelId="{BE2A1CD2-A600-2245-B91D-7798EE65F9C5}" type="sibTrans" cxnId="{150A6F99-4689-B14E-B30A-D00A4C706567}">
      <dgm:prSet/>
      <dgm:spPr/>
      <dgm:t>
        <a:bodyPr/>
        <a:lstStyle/>
        <a:p>
          <a:endParaRPr lang="en-US"/>
        </a:p>
      </dgm:t>
    </dgm:pt>
    <dgm:pt modelId="{416BC2AF-E413-8F42-97B0-99AEE685CEE3}">
      <dgm:prSet>
        <dgm:style>
          <a:lnRef idx="1">
            <a:schemeClr val="accent3"/>
          </a:lnRef>
          <a:fillRef idx="2">
            <a:schemeClr val="accent3"/>
          </a:fillRef>
          <a:effectRef idx="1">
            <a:schemeClr val="accent3"/>
          </a:effectRef>
          <a:fontRef idx="minor">
            <a:schemeClr val="dk1"/>
          </a:fontRef>
        </dgm:style>
      </dgm:prSet>
      <dgm:spPr/>
      <dgm:t>
        <a:bodyPr/>
        <a:lstStyle/>
        <a:p>
          <a:r>
            <a:rPr lang="en-US" dirty="0" smtClean="0"/>
            <a:t>awesome</a:t>
          </a:r>
          <a:endParaRPr lang="en-US" dirty="0"/>
        </a:p>
      </dgm:t>
    </dgm:pt>
    <dgm:pt modelId="{E4DA86CD-61E9-0F42-9AAD-DE68BB514C65}" type="parTrans" cxnId="{F55C5B36-B80F-C943-B98C-AD8625A9FC40}">
      <dgm:prSet/>
      <dgm:spPr/>
      <dgm:t>
        <a:bodyPr/>
        <a:lstStyle/>
        <a:p>
          <a:endParaRPr lang="en-US"/>
        </a:p>
      </dgm:t>
    </dgm:pt>
    <dgm:pt modelId="{3463F376-935D-C041-AF30-849A99D918DB}" type="sibTrans" cxnId="{F55C5B36-B80F-C943-B98C-AD8625A9FC40}">
      <dgm:prSet/>
      <dgm:spPr/>
      <dgm:t>
        <a:bodyPr/>
        <a:lstStyle/>
        <a:p>
          <a:endParaRPr lang="en-US"/>
        </a:p>
      </dgm:t>
    </dgm:pt>
    <dgm:pt modelId="{22AF1D18-4985-D64D-AE8A-D4046B8CC830}">
      <dgm:prSet>
        <dgm:style>
          <a:lnRef idx="1">
            <a:schemeClr val="accent5"/>
          </a:lnRef>
          <a:fillRef idx="2">
            <a:schemeClr val="accent5"/>
          </a:fillRef>
          <a:effectRef idx="1">
            <a:schemeClr val="accent5"/>
          </a:effectRef>
          <a:fontRef idx="minor">
            <a:schemeClr val="dk1"/>
          </a:fontRef>
        </dgm:style>
      </dgm:prSet>
      <dgm:spPr/>
      <dgm:t>
        <a:bodyPr/>
        <a:lstStyle/>
        <a:p>
          <a:r>
            <a:rPr lang="en-US" dirty="0" smtClean="0"/>
            <a:t>hello2</a:t>
          </a:r>
          <a:endParaRPr lang="en-US" dirty="0"/>
        </a:p>
      </dgm:t>
    </dgm:pt>
    <dgm:pt modelId="{0C71533C-D855-8641-8AF2-2EEDC09AFC8B}" type="parTrans" cxnId="{DA5DA1AF-FF70-0C4A-8160-811518726368}">
      <dgm:prSet/>
      <dgm:spPr/>
      <dgm:t>
        <a:bodyPr/>
        <a:lstStyle/>
        <a:p>
          <a:endParaRPr lang="en-US"/>
        </a:p>
      </dgm:t>
    </dgm:pt>
    <dgm:pt modelId="{2A51E3DD-FCE1-CA42-B346-055BDD11C2D5}" type="sibTrans" cxnId="{DA5DA1AF-FF70-0C4A-8160-811518726368}">
      <dgm:prSet/>
      <dgm:spPr/>
      <dgm:t>
        <a:bodyPr/>
        <a:lstStyle/>
        <a:p>
          <a:endParaRPr lang="en-US"/>
        </a:p>
      </dgm:t>
    </dgm:pt>
    <dgm:pt modelId="{371319CD-2491-A948-8A8E-0DD1626AA890}">
      <dgm:prSet>
        <dgm:style>
          <a:lnRef idx="1">
            <a:schemeClr val="accent5"/>
          </a:lnRef>
          <a:fillRef idx="2">
            <a:schemeClr val="accent5"/>
          </a:fillRef>
          <a:effectRef idx="1">
            <a:schemeClr val="accent5"/>
          </a:effectRef>
          <a:fontRef idx="minor">
            <a:schemeClr val="dk1"/>
          </a:fontRef>
        </dgm:style>
      </dgm:prSet>
      <dgm:spPr/>
      <dgm:t>
        <a:bodyPr/>
        <a:lstStyle/>
        <a:p>
          <a:r>
            <a:rPr lang="en-US" dirty="0" smtClean="0"/>
            <a:t>fearless</a:t>
          </a:r>
          <a:endParaRPr lang="en-US" dirty="0"/>
        </a:p>
      </dgm:t>
    </dgm:pt>
    <dgm:pt modelId="{C71BF077-42C0-4948-9588-890114675F02}" type="parTrans" cxnId="{3D95DD73-1705-9E44-A53D-E5A17A90AAC7}">
      <dgm:prSet/>
      <dgm:spPr/>
      <dgm:t>
        <a:bodyPr/>
        <a:lstStyle/>
        <a:p>
          <a:endParaRPr lang="en-US"/>
        </a:p>
      </dgm:t>
    </dgm:pt>
    <dgm:pt modelId="{72454DB4-4FC9-044B-BB1E-E65C501F67D2}" type="sibTrans" cxnId="{3D95DD73-1705-9E44-A53D-E5A17A90AAC7}">
      <dgm:prSet/>
      <dgm:spPr/>
      <dgm:t>
        <a:bodyPr/>
        <a:lstStyle/>
        <a:p>
          <a:endParaRPr lang="en-US"/>
        </a:p>
      </dgm:t>
    </dgm:pt>
    <dgm:pt modelId="{4D9B0028-A5CB-1545-B6C2-0DF8FBB42331}">
      <dgm:prSet>
        <dgm:style>
          <a:lnRef idx="2">
            <a:schemeClr val="accent3">
              <a:shade val="50000"/>
            </a:schemeClr>
          </a:lnRef>
          <a:fillRef idx="1">
            <a:schemeClr val="accent3"/>
          </a:fillRef>
          <a:effectRef idx="0">
            <a:schemeClr val="accent3"/>
          </a:effectRef>
          <a:fontRef idx="minor">
            <a:schemeClr val="lt1"/>
          </a:fontRef>
        </dgm:style>
      </dgm:prSet>
      <dgm:spPr/>
      <dgm:t>
        <a:bodyPr/>
        <a:lstStyle/>
        <a:p>
          <a:r>
            <a:rPr lang="en-US" dirty="0" smtClean="0"/>
            <a:t>my-projects</a:t>
          </a:r>
          <a:endParaRPr lang="en-US" dirty="0"/>
        </a:p>
      </dgm:t>
    </dgm:pt>
    <dgm:pt modelId="{75F21126-477E-EE4A-AF97-EAA8161FE5B7}" type="parTrans" cxnId="{216BB9DB-28FB-9940-A3D0-D7C66910B77A}">
      <dgm:prSet/>
      <dgm:spPr/>
      <dgm:t>
        <a:bodyPr/>
        <a:lstStyle/>
        <a:p>
          <a:endParaRPr lang="en-US"/>
        </a:p>
      </dgm:t>
    </dgm:pt>
    <dgm:pt modelId="{F99BF771-07CD-C344-A10B-DCCAFD0C156D}" type="sibTrans" cxnId="{216BB9DB-28FB-9940-A3D0-D7C66910B77A}">
      <dgm:prSet/>
      <dgm:spPr/>
      <dgm:t>
        <a:bodyPr/>
        <a:lstStyle/>
        <a:p>
          <a:endParaRPr lang="en-US"/>
        </a:p>
      </dgm:t>
    </dgm:pt>
    <dgm:pt modelId="{DA391511-9624-5A45-A81D-52416D1366DE}" type="pres">
      <dgm:prSet presAssocID="{205327B6-FC01-EC49-854D-EA8671E264FA}" presName="mainComposite" presStyleCnt="0">
        <dgm:presLayoutVars>
          <dgm:chPref val="1"/>
          <dgm:dir/>
          <dgm:animOne val="branch"/>
          <dgm:animLvl val="lvl"/>
          <dgm:resizeHandles val="exact"/>
        </dgm:presLayoutVars>
      </dgm:prSet>
      <dgm:spPr/>
      <dgm:t>
        <a:bodyPr/>
        <a:lstStyle/>
        <a:p>
          <a:endParaRPr lang="en-US"/>
        </a:p>
      </dgm:t>
    </dgm:pt>
    <dgm:pt modelId="{B6677861-2891-E74C-B5FE-6B1255E725F3}" type="pres">
      <dgm:prSet presAssocID="{205327B6-FC01-EC49-854D-EA8671E264FA}" presName="hierFlow" presStyleCnt="0"/>
      <dgm:spPr/>
    </dgm:pt>
    <dgm:pt modelId="{B5FBE3A3-819A-CD42-B738-AD60C8CCC6C7}" type="pres">
      <dgm:prSet presAssocID="{205327B6-FC01-EC49-854D-EA8671E264FA}" presName="firstBuf" presStyleCnt="0"/>
      <dgm:spPr/>
    </dgm:pt>
    <dgm:pt modelId="{20B0F519-0D86-6A43-91E3-3E9BA54557BE}" type="pres">
      <dgm:prSet presAssocID="{205327B6-FC01-EC49-854D-EA8671E264FA}" presName="hierChild1" presStyleCnt="0">
        <dgm:presLayoutVars>
          <dgm:chPref val="1"/>
          <dgm:animOne val="branch"/>
          <dgm:animLvl val="lvl"/>
        </dgm:presLayoutVars>
      </dgm:prSet>
      <dgm:spPr/>
    </dgm:pt>
    <dgm:pt modelId="{3F33D473-EF47-594D-9BF6-F2EF0C7E8511}" type="pres">
      <dgm:prSet presAssocID="{1EA921DD-DC96-F44A-A3C3-6C3141F4CAAE}" presName="Name14" presStyleCnt="0"/>
      <dgm:spPr/>
    </dgm:pt>
    <dgm:pt modelId="{15AAE996-BA35-9A4C-9D56-942BDC8325C5}" type="pres">
      <dgm:prSet presAssocID="{1EA921DD-DC96-F44A-A3C3-6C3141F4CAAE}" presName="level1Shape" presStyleLbl="node0" presStyleIdx="0" presStyleCnt="1">
        <dgm:presLayoutVars>
          <dgm:chPref val="3"/>
        </dgm:presLayoutVars>
      </dgm:prSet>
      <dgm:spPr/>
      <dgm:t>
        <a:bodyPr/>
        <a:lstStyle/>
        <a:p>
          <a:endParaRPr lang="en-US"/>
        </a:p>
      </dgm:t>
    </dgm:pt>
    <dgm:pt modelId="{65660845-AD0A-7C46-825C-9F3F17E1F1FE}" type="pres">
      <dgm:prSet presAssocID="{1EA921DD-DC96-F44A-A3C3-6C3141F4CAAE}" presName="hierChild2" presStyleCnt="0"/>
      <dgm:spPr/>
    </dgm:pt>
    <dgm:pt modelId="{B0C68508-B541-974F-A809-2BAE5EB45307}" type="pres">
      <dgm:prSet presAssocID="{F47DF6A6-531D-EC48-9DE7-05637534813C}" presName="Name19" presStyleLbl="parChTrans1D2" presStyleIdx="0" presStyleCnt="3"/>
      <dgm:spPr/>
      <dgm:t>
        <a:bodyPr/>
        <a:lstStyle/>
        <a:p>
          <a:endParaRPr lang="en-US"/>
        </a:p>
      </dgm:t>
    </dgm:pt>
    <dgm:pt modelId="{CD82DE1A-7C81-674D-B47D-AFBC59BAA3FF}" type="pres">
      <dgm:prSet presAssocID="{608E358A-379B-1946-AE72-CC239B5EF8F3}" presName="Name21" presStyleCnt="0"/>
      <dgm:spPr/>
    </dgm:pt>
    <dgm:pt modelId="{E740D58E-D5D4-8245-B250-FA07771DA4E7}" type="pres">
      <dgm:prSet presAssocID="{608E358A-379B-1946-AE72-CC239B5EF8F3}" presName="level2Shape" presStyleLbl="node2" presStyleIdx="0" presStyleCnt="3"/>
      <dgm:spPr/>
      <dgm:t>
        <a:bodyPr/>
        <a:lstStyle/>
        <a:p>
          <a:endParaRPr lang="en-US"/>
        </a:p>
      </dgm:t>
    </dgm:pt>
    <dgm:pt modelId="{FCC4DDE1-11D1-2140-94B4-2ED457277447}" type="pres">
      <dgm:prSet presAssocID="{608E358A-379B-1946-AE72-CC239B5EF8F3}" presName="hierChild3" presStyleCnt="0"/>
      <dgm:spPr/>
    </dgm:pt>
    <dgm:pt modelId="{166884DE-BE24-4743-9A1F-F0EAF6E40032}" type="pres">
      <dgm:prSet presAssocID="{7095DB50-6F7B-224E-A0CF-6B8680E8D571}" presName="Name19" presStyleLbl="parChTrans1D3" presStyleIdx="0" presStyleCnt="2"/>
      <dgm:spPr/>
      <dgm:t>
        <a:bodyPr/>
        <a:lstStyle/>
        <a:p>
          <a:endParaRPr lang="en-US"/>
        </a:p>
      </dgm:t>
    </dgm:pt>
    <dgm:pt modelId="{E89AFFBD-1278-0A49-9C34-ACB587432119}" type="pres">
      <dgm:prSet presAssocID="{325CD322-470C-7A48-9D4E-7ACA2469EBB4}" presName="Name21" presStyleCnt="0"/>
      <dgm:spPr/>
    </dgm:pt>
    <dgm:pt modelId="{E63A20C7-A4FA-6C40-80EA-8703ADA953B8}" type="pres">
      <dgm:prSet presAssocID="{325CD322-470C-7A48-9D4E-7ACA2469EBB4}" presName="level2Shape" presStyleLbl="node3" presStyleIdx="0" presStyleCnt="2"/>
      <dgm:spPr/>
      <dgm:t>
        <a:bodyPr/>
        <a:lstStyle/>
        <a:p>
          <a:endParaRPr lang="en-US"/>
        </a:p>
      </dgm:t>
    </dgm:pt>
    <dgm:pt modelId="{690DDCD1-ED00-274F-A94E-A8697EB3B455}" type="pres">
      <dgm:prSet presAssocID="{325CD322-470C-7A48-9D4E-7ACA2469EBB4}" presName="hierChild3" presStyleCnt="0"/>
      <dgm:spPr/>
    </dgm:pt>
    <dgm:pt modelId="{50C4A1F8-96EC-1F43-BA6F-F2259104C41F}" type="pres">
      <dgm:prSet presAssocID="{46E8F01F-92FD-7047-906D-780679CDAB39}" presName="Name19" presStyleLbl="parChTrans1D4" presStyleIdx="0" presStyleCnt="8"/>
      <dgm:spPr/>
      <dgm:t>
        <a:bodyPr/>
        <a:lstStyle/>
        <a:p>
          <a:endParaRPr lang="en-US"/>
        </a:p>
      </dgm:t>
    </dgm:pt>
    <dgm:pt modelId="{0FA76D3E-F17F-0D4C-B9C8-B55294933231}" type="pres">
      <dgm:prSet presAssocID="{962458F7-A819-BC42-9C5E-BE9345296B67}" presName="Name21" presStyleCnt="0"/>
      <dgm:spPr/>
    </dgm:pt>
    <dgm:pt modelId="{8C1076F1-A4A0-C440-B77C-88828444754A}" type="pres">
      <dgm:prSet presAssocID="{962458F7-A819-BC42-9C5E-BE9345296B67}" presName="level2Shape" presStyleLbl="node4" presStyleIdx="0" presStyleCnt="8"/>
      <dgm:spPr/>
      <dgm:t>
        <a:bodyPr/>
        <a:lstStyle/>
        <a:p>
          <a:endParaRPr lang="en-US"/>
        </a:p>
      </dgm:t>
    </dgm:pt>
    <dgm:pt modelId="{CE702387-2340-904B-B266-2ECBC6B57C6C}" type="pres">
      <dgm:prSet presAssocID="{962458F7-A819-BC42-9C5E-BE9345296B67}" presName="hierChild3" presStyleCnt="0"/>
      <dgm:spPr/>
    </dgm:pt>
    <dgm:pt modelId="{19487793-57C2-374A-879F-E696F530DB02}" type="pres">
      <dgm:prSet presAssocID="{44CBA9EA-E09E-694E-8325-0E5B9A3A127E}" presName="Name19" presStyleLbl="parChTrans1D4" presStyleIdx="1" presStyleCnt="8"/>
      <dgm:spPr/>
      <dgm:t>
        <a:bodyPr/>
        <a:lstStyle/>
        <a:p>
          <a:endParaRPr lang="en-US"/>
        </a:p>
      </dgm:t>
    </dgm:pt>
    <dgm:pt modelId="{47D91629-D395-D64C-AEE3-62B982282215}" type="pres">
      <dgm:prSet presAssocID="{09436980-886A-A144-B28F-4F95DE6D053F}" presName="Name21" presStyleCnt="0"/>
      <dgm:spPr/>
    </dgm:pt>
    <dgm:pt modelId="{0D717EC6-9AD9-0948-B717-20BE169DA0D9}" type="pres">
      <dgm:prSet presAssocID="{09436980-886A-A144-B28F-4F95DE6D053F}" presName="level2Shape" presStyleLbl="node4" presStyleIdx="1" presStyleCnt="8"/>
      <dgm:spPr/>
      <dgm:t>
        <a:bodyPr/>
        <a:lstStyle/>
        <a:p>
          <a:endParaRPr lang="en-US"/>
        </a:p>
      </dgm:t>
    </dgm:pt>
    <dgm:pt modelId="{FB52FDE9-15E0-3449-A37B-20C0EAEB333C}" type="pres">
      <dgm:prSet presAssocID="{09436980-886A-A144-B28F-4F95DE6D053F}" presName="hierChild3" presStyleCnt="0"/>
      <dgm:spPr/>
    </dgm:pt>
    <dgm:pt modelId="{0749EE12-1614-D34F-95BC-9FD994DB0A6B}" type="pres">
      <dgm:prSet presAssocID="{E4DA86CD-61E9-0F42-9AAD-DE68BB514C65}" presName="Name19" presStyleLbl="parChTrans1D4" presStyleIdx="2" presStyleCnt="8"/>
      <dgm:spPr/>
      <dgm:t>
        <a:bodyPr/>
        <a:lstStyle/>
        <a:p>
          <a:endParaRPr lang="en-US"/>
        </a:p>
      </dgm:t>
    </dgm:pt>
    <dgm:pt modelId="{2057933A-190E-C842-B545-C7A6A005EA7B}" type="pres">
      <dgm:prSet presAssocID="{416BC2AF-E413-8F42-97B0-99AEE685CEE3}" presName="Name21" presStyleCnt="0"/>
      <dgm:spPr/>
    </dgm:pt>
    <dgm:pt modelId="{15EBBD5F-A8EA-504A-B556-AB2C7ED5C09F}" type="pres">
      <dgm:prSet presAssocID="{416BC2AF-E413-8F42-97B0-99AEE685CEE3}" presName="level2Shape" presStyleLbl="node4" presStyleIdx="2" presStyleCnt="8"/>
      <dgm:spPr/>
      <dgm:t>
        <a:bodyPr/>
        <a:lstStyle/>
        <a:p>
          <a:endParaRPr lang="en-US"/>
        </a:p>
      </dgm:t>
    </dgm:pt>
    <dgm:pt modelId="{975AD44A-744A-3042-BCA2-1D99BF4D9888}" type="pres">
      <dgm:prSet presAssocID="{416BC2AF-E413-8F42-97B0-99AEE685CEE3}" presName="hierChild3" presStyleCnt="0"/>
      <dgm:spPr/>
    </dgm:pt>
    <dgm:pt modelId="{B51CD7DC-1830-E34E-BABF-5600D92A8EC9}" type="pres">
      <dgm:prSet presAssocID="{996D3EC6-39C6-6B45-A4A9-1998BF7844CD}" presName="Name19" presStyleLbl="parChTrans1D4" presStyleIdx="3" presStyleCnt="8"/>
      <dgm:spPr/>
      <dgm:t>
        <a:bodyPr/>
        <a:lstStyle/>
        <a:p>
          <a:endParaRPr lang="en-US"/>
        </a:p>
      </dgm:t>
    </dgm:pt>
    <dgm:pt modelId="{4F88E219-ADC3-F54E-9CB0-257C7F1FA9A6}" type="pres">
      <dgm:prSet presAssocID="{C22EDB81-4EE8-AE4C-AB1C-049A8DA3E918}" presName="Name21" presStyleCnt="0"/>
      <dgm:spPr/>
    </dgm:pt>
    <dgm:pt modelId="{2671C305-D735-514A-B0AC-C5A355B8EFBE}" type="pres">
      <dgm:prSet presAssocID="{C22EDB81-4EE8-AE4C-AB1C-049A8DA3E918}" presName="level2Shape" presStyleLbl="node4" presStyleIdx="3" presStyleCnt="8"/>
      <dgm:spPr/>
      <dgm:t>
        <a:bodyPr/>
        <a:lstStyle/>
        <a:p>
          <a:endParaRPr lang="en-US"/>
        </a:p>
      </dgm:t>
    </dgm:pt>
    <dgm:pt modelId="{70586FAD-3CEC-3D4D-95F1-DDB2B1281C04}" type="pres">
      <dgm:prSet presAssocID="{C22EDB81-4EE8-AE4C-AB1C-049A8DA3E918}" presName="hierChild3" presStyleCnt="0"/>
      <dgm:spPr/>
    </dgm:pt>
    <dgm:pt modelId="{D3F96F7F-FB1D-0946-8900-D7DA7DA026C7}" type="pres">
      <dgm:prSet presAssocID="{82D3ED4D-5C25-7544-B22F-B85C8F1A2810}" presName="Name19" presStyleLbl="parChTrans1D3" presStyleIdx="1" presStyleCnt="2"/>
      <dgm:spPr/>
      <dgm:t>
        <a:bodyPr/>
        <a:lstStyle/>
        <a:p>
          <a:endParaRPr lang="en-US"/>
        </a:p>
      </dgm:t>
    </dgm:pt>
    <dgm:pt modelId="{82290B23-9A85-AB47-8B88-54EB0DD1727C}" type="pres">
      <dgm:prSet presAssocID="{91760BCA-8824-054A-8255-CF295C0007C7}" presName="Name21" presStyleCnt="0"/>
      <dgm:spPr/>
    </dgm:pt>
    <dgm:pt modelId="{D0E04C35-AADA-C041-A3A4-8351AC97C02E}" type="pres">
      <dgm:prSet presAssocID="{91760BCA-8824-054A-8255-CF295C0007C7}" presName="level2Shape" presStyleLbl="node3" presStyleIdx="1" presStyleCnt="2"/>
      <dgm:spPr/>
      <dgm:t>
        <a:bodyPr/>
        <a:lstStyle/>
        <a:p>
          <a:endParaRPr lang="en-US"/>
        </a:p>
      </dgm:t>
    </dgm:pt>
    <dgm:pt modelId="{8497E8FD-7D73-7444-ABE8-0A8E84710C72}" type="pres">
      <dgm:prSet presAssocID="{91760BCA-8824-054A-8255-CF295C0007C7}" presName="hierChild3" presStyleCnt="0"/>
      <dgm:spPr/>
    </dgm:pt>
    <dgm:pt modelId="{7E354305-1666-DE40-85C2-BA948E95C27F}" type="pres">
      <dgm:prSet presAssocID="{E37B0138-6AF3-0A47-AD29-5D1AB5FEA739}" presName="Name19" presStyleLbl="parChTrans1D4" presStyleIdx="4" presStyleCnt="8"/>
      <dgm:spPr/>
      <dgm:t>
        <a:bodyPr/>
        <a:lstStyle/>
        <a:p>
          <a:endParaRPr lang="en-US"/>
        </a:p>
      </dgm:t>
    </dgm:pt>
    <dgm:pt modelId="{A155A67F-625D-F746-8F9B-9027C6E0AA34}" type="pres">
      <dgm:prSet presAssocID="{321B3F82-7C36-B44F-BBBD-E24FDC2F7532}" presName="Name21" presStyleCnt="0"/>
      <dgm:spPr/>
    </dgm:pt>
    <dgm:pt modelId="{6A98BC62-A41F-8A40-B0F1-EC33255241DD}" type="pres">
      <dgm:prSet presAssocID="{321B3F82-7C36-B44F-BBBD-E24FDC2F7532}" presName="level2Shape" presStyleLbl="node4" presStyleIdx="4" presStyleCnt="8"/>
      <dgm:spPr/>
      <dgm:t>
        <a:bodyPr/>
        <a:lstStyle/>
        <a:p>
          <a:endParaRPr lang="en-US"/>
        </a:p>
      </dgm:t>
    </dgm:pt>
    <dgm:pt modelId="{A3B9AD64-BEF0-B14D-BD3B-9F421F5FE355}" type="pres">
      <dgm:prSet presAssocID="{321B3F82-7C36-B44F-BBBD-E24FDC2F7532}" presName="hierChild3" presStyleCnt="0"/>
      <dgm:spPr/>
    </dgm:pt>
    <dgm:pt modelId="{24785C53-E048-2F49-95E5-50BA01B35473}" type="pres">
      <dgm:prSet presAssocID="{0C71533C-D855-8641-8AF2-2EEDC09AFC8B}" presName="Name19" presStyleLbl="parChTrans1D4" presStyleIdx="5" presStyleCnt="8"/>
      <dgm:spPr/>
      <dgm:t>
        <a:bodyPr/>
        <a:lstStyle/>
        <a:p>
          <a:endParaRPr lang="en-US"/>
        </a:p>
      </dgm:t>
    </dgm:pt>
    <dgm:pt modelId="{EB4684CF-C789-FA4A-9ACD-07ED21ECD299}" type="pres">
      <dgm:prSet presAssocID="{22AF1D18-4985-D64D-AE8A-D4046B8CC830}" presName="Name21" presStyleCnt="0"/>
      <dgm:spPr/>
    </dgm:pt>
    <dgm:pt modelId="{2CF1804C-9E04-F94F-B6E6-880F8361F194}" type="pres">
      <dgm:prSet presAssocID="{22AF1D18-4985-D64D-AE8A-D4046B8CC830}" presName="level2Shape" presStyleLbl="node4" presStyleIdx="5" presStyleCnt="8"/>
      <dgm:spPr/>
      <dgm:t>
        <a:bodyPr/>
        <a:lstStyle/>
        <a:p>
          <a:endParaRPr lang="en-US"/>
        </a:p>
      </dgm:t>
    </dgm:pt>
    <dgm:pt modelId="{450C81FC-FDB8-CF40-A4A4-5FD50D91E8A1}" type="pres">
      <dgm:prSet presAssocID="{22AF1D18-4985-D64D-AE8A-D4046B8CC830}" presName="hierChild3" presStyleCnt="0"/>
      <dgm:spPr/>
    </dgm:pt>
    <dgm:pt modelId="{521E9FC3-0242-3B42-9B09-24880D5F4B25}" type="pres">
      <dgm:prSet presAssocID="{C71BF077-42C0-4948-9588-890114675F02}" presName="Name19" presStyleLbl="parChTrans1D4" presStyleIdx="6" presStyleCnt="8"/>
      <dgm:spPr/>
      <dgm:t>
        <a:bodyPr/>
        <a:lstStyle/>
        <a:p>
          <a:endParaRPr lang="en-US"/>
        </a:p>
      </dgm:t>
    </dgm:pt>
    <dgm:pt modelId="{00931678-D324-A548-8A98-AF16AF7B58E5}" type="pres">
      <dgm:prSet presAssocID="{371319CD-2491-A948-8A8E-0DD1626AA890}" presName="Name21" presStyleCnt="0"/>
      <dgm:spPr/>
    </dgm:pt>
    <dgm:pt modelId="{970F0445-4704-EB41-949A-1F39708DBEA0}" type="pres">
      <dgm:prSet presAssocID="{371319CD-2491-A948-8A8E-0DD1626AA890}" presName="level2Shape" presStyleLbl="node4" presStyleIdx="6" presStyleCnt="8"/>
      <dgm:spPr/>
      <dgm:t>
        <a:bodyPr/>
        <a:lstStyle/>
        <a:p>
          <a:endParaRPr lang="en-US"/>
        </a:p>
      </dgm:t>
    </dgm:pt>
    <dgm:pt modelId="{99358E01-DD30-554B-8131-AEA43E2A2921}" type="pres">
      <dgm:prSet presAssocID="{371319CD-2491-A948-8A8E-0DD1626AA890}" presName="hierChild3" presStyleCnt="0"/>
      <dgm:spPr/>
    </dgm:pt>
    <dgm:pt modelId="{F2AC8BF6-11F8-C04E-BAE1-EB5935D23DFA}" type="pres">
      <dgm:prSet presAssocID="{75F21126-477E-EE4A-AF97-EAA8161FE5B7}" presName="Name19" presStyleLbl="parChTrans1D4" presStyleIdx="7" presStyleCnt="8"/>
      <dgm:spPr/>
      <dgm:t>
        <a:bodyPr/>
        <a:lstStyle/>
        <a:p>
          <a:endParaRPr lang="en-US"/>
        </a:p>
      </dgm:t>
    </dgm:pt>
    <dgm:pt modelId="{B67E852C-BBF4-7A43-8F9D-24040387742C}" type="pres">
      <dgm:prSet presAssocID="{4D9B0028-A5CB-1545-B6C2-0DF8FBB42331}" presName="Name21" presStyleCnt="0"/>
      <dgm:spPr/>
    </dgm:pt>
    <dgm:pt modelId="{E410761C-5C0C-4147-AB4B-90C082F25114}" type="pres">
      <dgm:prSet presAssocID="{4D9B0028-A5CB-1545-B6C2-0DF8FBB42331}" presName="level2Shape" presStyleLbl="node4" presStyleIdx="7" presStyleCnt="8"/>
      <dgm:spPr/>
      <dgm:t>
        <a:bodyPr/>
        <a:lstStyle/>
        <a:p>
          <a:endParaRPr lang="en-US"/>
        </a:p>
      </dgm:t>
    </dgm:pt>
    <dgm:pt modelId="{F1DEAEC1-096F-7C43-9281-1093C9E697E5}" type="pres">
      <dgm:prSet presAssocID="{4D9B0028-A5CB-1545-B6C2-0DF8FBB42331}" presName="hierChild3" presStyleCnt="0"/>
      <dgm:spPr/>
    </dgm:pt>
    <dgm:pt modelId="{B62AA9A1-5F54-6045-8971-275A9DD1F0C1}" type="pres">
      <dgm:prSet presAssocID="{50CBA1FC-6347-2846-AF79-1424A3512445}" presName="Name19" presStyleLbl="parChTrans1D2" presStyleIdx="1" presStyleCnt="3"/>
      <dgm:spPr/>
      <dgm:t>
        <a:bodyPr/>
        <a:lstStyle/>
        <a:p>
          <a:endParaRPr lang="en-US"/>
        </a:p>
      </dgm:t>
    </dgm:pt>
    <dgm:pt modelId="{3E7CFC5F-4637-4B42-8418-30544DE10AE5}" type="pres">
      <dgm:prSet presAssocID="{0EE8A2AC-D7AB-F147-9871-FFA55601AB0B}" presName="Name21" presStyleCnt="0"/>
      <dgm:spPr/>
    </dgm:pt>
    <dgm:pt modelId="{005E0CBE-FFBC-D141-A7F3-59239AA6108B}" type="pres">
      <dgm:prSet presAssocID="{0EE8A2AC-D7AB-F147-9871-FFA55601AB0B}" presName="level2Shape" presStyleLbl="node2" presStyleIdx="1" presStyleCnt="3"/>
      <dgm:spPr/>
      <dgm:t>
        <a:bodyPr/>
        <a:lstStyle/>
        <a:p>
          <a:endParaRPr lang="en-US"/>
        </a:p>
      </dgm:t>
    </dgm:pt>
    <dgm:pt modelId="{86C0F848-F4B8-1644-BCFD-2FEE98E2D271}" type="pres">
      <dgm:prSet presAssocID="{0EE8A2AC-D7AB-F147-9871-FFA55601AB0B}" presName="hierChild3" presStyleCnt="0"/>
      <dgm:spPr/>
    </dgm:pt>
    <dgm:pt modelId="{F14A70CF-49E7-814A-8E8C-5DD5E1313154}" type="pres">
      <dgm:prSet presAssocID="{E2865FB9-7F1F-D643-AC0C-44EDE2FF6B97}" presName="Name19" presStyleLbl="parChTrans1D2" presStyleIdx="2" presStyleCnt="3"/>
      <dgm:spPr/>
      <dgm:t>
        <a:bodyPr/>
        <a:lstStyle/>
        <a:p>
          <a:endParaRPr lang="en-US"/>
        </a:p>
      </dgm:t>
    </dgm:pt>
    <dgm:pt modelId="{15A89E4C-ED73-4545-8EEF-0600C1D26113}" type="pres">
      <dgm:prSet presAssocID="{703FD60E-A437-1447-A0F1-6BD0FA73D199}" presName="Name21" presStyleCnt="0"/>
      <dgm:spPr/>
    </dgm:pt>
    <dgm:pt modelId="{5E488235-E94B-F641-966B-B66ED4EF89F2}" type="pres">
      <dgm:prSet presAssocID="{703FD60E-A437-1447-A0F1-6BD0FA73D199}" presName="level2Shape" presStyleLbl="node2" presStyleIdx="2" presStyleCnt="3"/>
      <dgm:spPr/>
      <dgm:t>
        <a:bodyPr/>
        <a:lstStyle/>
        <a:p>
          <a:endParaRPr lang="en-US"/>
        </a:p>
      </dgm:t>
    </dgm:pt>
    <dgm:pt modelId="{13D4F62A-34A2-8742-9AF4-DE31C0320CD4}" type="pres">
      <dgm:prSet presAssocID="{703FD60E-A437-1447-A0F1-6BD0FA73D199}" presName="hierChild3" presStyleCnt="0"/>
      <dgm:spPr/>
    </dgm:pt>
    <dgm:pt modelId="{057662F5-E52B-424E-A44D-5714EFCD3848}" type="pres">
      <dgm:prSet presAssocID="{205327B6-FC01-EC49-854D-EA8671E264FA}" presName="bgShapesFlow" presStyleCnt="0"/>
      <dgm:spPr/>
    </dgm:pt>
    <dgm:pt modelId="{E9CB967B-3F3D-544A-B399-6DEC6D9A8A2E}" type="pres">
      <dgm:prSet presAssocID="{4C2B2C50-ABE4-B84D-A688-481FD0ABEC5B}" presName="rectComp" presStyleCnt="0"/>
      <dgm:spPr/>
    </dgm:pt>
    <dgm:pt modelId="{44846745-2ECE-2F43-9165-960C73D62215}" type="pres">
      <dgm:prSet presAssocID="{4C2B2C50-ABE4-B84D-A688-481FD0ABEC5B}" presName="bgRect" presStyleLbl="bgShp" presStyleIdx="0" presStyleCnt="2"/>
      <dgm:spPr/>
      <dgm:t>
        <a:bodyPr/>
        <a:lstStyle/>
        <a:p>
          <a:endParaRPr lang="en-US"/>
        </a:p>
      </dgm:t>
    </dgm:pt>
    <dgm:pt modelId="{B77C5288-8CCD-3647-9480-02142858B552}" type="pres">
      <dgm:prSet presAssocID="{4C2B2C50-ABE4-B84D-A688-481FD0ABEC5B}" presName="bgRectTx" presStyleLbl="bgShp" presStyleIdx="0" presStyleCnt="2">
        <dgm:presLayoutVars>
          <dgm:bulletEnabled val="1"/>
        </dgm:presLayoutVars>
      </dgm:prSet>
      <dgm:spPr/>
      <dgm:t>
        <a:bodyPr/>
        <a:lstStyle/>
        <a:p>
          <a:endParaRPr lang="en-US"/>
        </a:p>
      </dgm:t>
    </dgm:pt>
    <dgm:pt modelId="{A5A89293-B5DC-574A-A306-5467BB1E0913}" type="pres">
      <dgm:prSet presAssocID="{4C2B2C50-ABE4-B84D-A688-481FD0ABEC5B}" presName="spComp" presStyleCnt="0"/>
      <dgm:spPr/>
    </dgm:pt>
    <dgm:pt modelId="{A8934428-3E54-5140-8DB8-24152A43FE53}" type="pres">
      <dgm:prSet presAssocID="{4C2B2C50-ABE4-B84D-A688-481FD0ABEC5B}" presName="vSp" presStyleCnt="0"/>
      <dgm:spPr/>
    </dgm:pt>
    <dgm:pt modelId="{665637B9-448A-7E49-A77A-64AE56951068}" type="pres">
      <dgm:prSet presAssocID="{AED0620F-3A1C-C44A-B861-8182440FCFF3}" presName="rectComp" presStyleCnt="0"/>
      <dgm:spPr/>
    </dgm:pt>
    <dgm:pt modelId="{1E8AC9CA-1248-094A-B424-0E211BA3AB79}" type="pres">
      <dgm:prSet presAssocID="{AED0620F-3A1C-C44A-B861-8182440FCFF3}" presName="bgRect" presStyleLbl="bgShp" presStyleIdx="1" presStyleCnt="2"/>
      <dgm:spPr/>
      <dgm:t>
        <a:bodyPr/>
        <a:lstStyle/>
        <a:p>
          <a:endParaRPr lang="en-US"/>
        </a:p>
      </dgm:t>
    </dgm:pt>
    <dgm:pt modelId="{E7EC85A1-E3F8-BF45-9DCF-9A8BCADD8BEE}" type="pres">
      <dgm:prSet presAssocID="{AED0620F-3A1C-C44A-B861-8182440FCFF3}" presName="bgRectTx" presStyleLbl="bgShp" presStyleIdx="1" presStyleCnt="2">
        <dgm:presLayoutVars>
          <dgm:bulletEnabled val="1"/>
        </dgm:presLayoutVars>
      </dgm:prSet>
      <dgm:spPr/>
      <dgm:t>
        <a:bodyPr/>
        <a:lstStyle/>
        <a:p>
          <a:endParaRPr lang="en-US"/>
        </a:p>
      </dgm:t>
    </dgm:pt>
  </dgm:ptLst>
  <dgm:cxnLst>
    <dgm:cxn modelId="{010F5E9E-DE33-B24B-8B04-5F1B1A0B87CF}" type="presOf" srcId="{C22EDB81-4EE8-AE4C-AB1C-049A8DA3E918}" destId="{2671C305-D735-514A-B0AC-C5A355B8EFBE}" srcOrd="0" destOrd="0" presId="urn:microsoft.com/office/officeart/2005/8/layout/hierarchy6"/>
    <dgm:cxn modelId="{4F0B7C73-EB8A-6B4E-8A7D-88A5217292F2}" srcId="{205327B6-FC01-EC49-854D-EA8671E264FA}" destId="{1EA921DD-DC96-F44A-A3C3-6C3141F4CAAE}" srcOrd="0" destOrd="0" parTransId="{7C2B665A-4556-F54B-B197-F370F2A2588D}" sibTransId="{5D850010-8056-6247-BA9E-04EF4641646E}"/>
    <dgm:cxn modelId="{BE408839-3D8D-E947-8966-73199A892448}" type="presOf" srcId="{0C71533C-D855-8641-8AF2-2EEDC09AFC8B}" destId="{24785C53-E048-2F49-95E5-50BA01B35473}" srcOrd="0" destOrd="0" presId="urn:microsoft.com/office/officeart/2005/8/layout/hierarchy6"/>
    <dgm:cxn modelId="{4C3E4AA2-990E-E342-940B-B914BFE79772}" srcId="{205327B6-FC01-EC49-854D-EA8671E264FA}" destId="{AED0620F-3A1C-C44A-B861-8182440FCFF3}" srcOrd="2" destOrd="0" parTransId="{0162397C-D887-C340-A771-88F42DF37099}" sibTransId="{118A0B06-4084-264A-A620-F287F161B97C}"/>
    <dgm:cxn modelId="{FE8346D6-4652-7B45-821C-9900DC88586C}" type="presOf" srcId="{50CBA1FC-6347-2846-AF79-1424A3512445}" destId="{B62AA9A1-5F54-6045-8971-275A9DD1F0C1}" srcOrd="0" destOrd="0" presId="urn:microsoft.com/office/officeart/2005/8/layout/hierarchy6"/>
    <dgm:cxn modelId="{77AB5FBE-8ACE-E54D-A27F-1E75C811AC65}" type="presOf" srcId="{205327B6-FC01-EC49-854D-EA8671E264FA}" destId="{DA391511-9624-5A45-A81D-52416D1366DE}" srcOrd="0" destOrd="0" presId="urn:microsoft.com/office/officeart/2005/8/layout/hierarchy6"/>
    <dgm:cxn modelId="{7F108AC2-DEDA-354D-B096-E8E4814D8609}" type="presOf" srcId="{22AF1D18-4985-D64D-AE8A-D4046B8CC830}" destId="{2CF1804C-9E04-F94F-B6E6-880F8361F194}" srcOrd="0" destOrd="0" presId="urn:microsoft.com/office/officeart/2005/8/layout/hierarchy6"/>
    <dgm:cxn modelId="{2CEE57C0-62C6-0548-9E40-A18B7B66DC9C}" type="presOf" srcId="{962458F7-A819-BC42-9C5E-BE9345296B67}" destId="{8C1076F1-A4A0-C440-B77C-88828444754A}" srcOrd="0" destOrd="0" presId="urn:microsoft.com/office/officeart/2005/8/layout/hierarchy6"/>
    <dgm:cxn modelId="{1694570A-E265-A240-A84C-C49D339AC217}" srcId="{608E358A-379B-1946-AE72-CC239B5EF8F3}" destId="{325CD322-470C-7A48-9D4E-7ACA2469EBB4}" srcOrd="0" destOrd="0" parTransId="{7095DB50-6F7B-224E-A0CF-6B8680E8D571}" sibTransId="{D81A477B-F18B-8241-9980-93686D3ADE13}"/>
    <dgm:cxn modelId="{05198B2A-7770-454B-96C0-50A39DA69772}" type="presOf" srcId="{4C2B2C50-ABE4-B84D-A688-481FD0ABEC5B}" destId="{B77C5288-8CCD-3647-9480-02142858B552}" srcOrd="1" destOrd="0" presId="urn:microsoft.com/office/officeart/2005/8/layout/hierarchy6"/>
    <dgm:cxn modelId="{89175F31-B90A-A545-A876-9D492A091939}" type="presOf" srcId="{91760BCA-8824-054A-8255-CF295C0007C7}" destId="{D0E04C35-AADA-C041-A3A4-8351AC97C02E}" srcOrd="0" destOrd="0" presId="urn:microsoft.com/office/officeart/2005/8/layout/hierarchy6"/>
    <dgm:cxn modelId="{E13834D8-8809-AD44-8EFD-8C79C210D826}" type="presOf" srcId="{AED0620F-3A1C-C44A-B861-8182440FCFF3}" destId="{E7EC85A1-E3F8-BF45-9DCF-9A8BCADD8BEE}" srcOrd="1" destOrd="0" presId="urn:microsoft.com/office/officeart/2005/8/layout/hierarchy6"/>
    <dgm:cxn modelId="{53842E0C-4B3F-F141-9B00-01FD306E262A}" type="presOf" srcId="{E2865FB9-7F1F-D643-AC0C-44EDE2FF6B97}" destId="{F14A70CF-49E7-814A-8E8C-5DD5E1313154}" srcOrd="0" destOrd="0" presId="urn:microsoft.com/office/officeart/2005/8/layout/hierarchy6"/>
    <dgm:cxn modelId="{3D95DD73-1705-9E44-A53D-E5A17A90AAC7}" srcId="{321B3F82-7C36-B44F-BBBD-E24FDC2F7532}" destId="{371319CD-2491-A948-8A8E-0DD1626AA890}" srcOrd="1" destOrd="0" parTransId="{C71BF077-42C0-4948-9588-890114675F02}" sibTransId="{72454DB4-4FC9-044B-BB1E-E65C501F67D2}"/>
    <dgm:cxn modelId="{7E3BE6C7-9FCA-6A4E-B5E3-BCCCDFDC94C2}" type="presOf" srcId="{75F21126-477E-EE4A-AF97-EAA8161FE5B7}" destId="{F2AC8BF6-11F8-C04E-BAE1-EB5935D23DFA}" srcOrd="0" destOrd="0" presId="urn:microsoft.com/office/officeart/2005/8/layout/hierarchy6"/>
    <dgm:cxn modelId="{554F7ED4-E14E-AF44-9AD2-3F5E1C71C48E}" type="presOf" srcId="{4C2B2C50-ABE4-B84D-A688-481FD0ABEC5B}" destId="{44846745-2ECE-2F43-9165-960C73D62215}" srcOrd="0" destOrd="0" presId="urn:microsoft.com/office/officeart/2005/8/layout/hierarchy6"/>
    <dgm:cxn modelId="{573143A0-F45E-294B-B14F-49BEA441002B}" srcId="{1EA921DD-DC96-F44A-A3C3-6C3141F4CAAE}" destId="{0EE8A2AC-D7AB-F147-9871-FFA55601AB0B}" srcOrd="1" destOrd="0" parTransId="{50CBA1FC-6347-2846-AF79-1424A3512445}" sibTransId="{17385550-9596-8340-85A5-36B5F4BFC632}"/>
    <dgm:cxn modelId="{D44093D3-A295-374F-8128-6DC3E84CC77B}" type="presOf" srcId="{F47DF6A6-531D-EC48-9DE7-05637534813C}" destId="{B0C68508-B541-974F-A809-2BAE5EB45307}" srcOrd="0" destOrd="0" presId="urn:microsoft.com/office/officeart/2005/8/layout/hierarchy6"/>
    <dgm:cxn modelId="{16A6D086-2D88-D947-89A5-E36B288E81AC}" srcId="{91760BCA-8824-054A-8255-CF295C0007C7}" destId="{321B3F82-7C36-B44F-BBBD-E24FDC2F7532}" srcOrd="0" destOrd="0" parTransId="{E37B0138-6AF3-0A47-AD29-5D1AB5FEA739}" sibTransId="{F14F7457-9506-4343-AF2F-DF7328DEE565}"/>
    <dgm:cxn modelId="{2CD63128-68DB-5F4B-8AC8-1D75A7499ACF}" srcId="{325CD322-470C-7A48-9D4E-7ACA2469EBB4}" destId="{962458F7-A819-BC42-9C5E-BE9345296B67}" srcOrd="0" destOrd="0" parTransId="{46E8F01F-92FD-7047-906D-780679CDAB39}" sibTransId="{8C7C9916-A3AA-9041-B474-1CE6B704D6A7}"/>
    <dgm:cxn modelId="{C957E252-77FD-3B41-AE19-E1D33F023B4A}" type="presOf" srcId="{C71BF077-42C0-4948-9588-890114675F02}" destId="{521E9FC3-0242-3B42-9B09-24880D5F4B25}" srcOrd="0" destOrd="0" presId="urn:microsoft.com/office/officeart/2005/8/layout/hierarchy6"/>
    <dgm:cxn modelId="{216BB9DB-28FB-9940-A3D0-D7C66910B77A}" srcId="{91760BCA-8824-054A-8255-CF295C0007C7}" destId="{4D9B0028-A5CB-1545-B6C2-0DF8FBB42331}" srcOrd="1" destOrd="0" parTransId="{75F21126-477E-EE4A-AF97-EAA8161FE5B7}" sibTransId="{F99BF771-07CD-C344-A10B-DCCAFD0C156D}"/>
    <dgm:cxn modelId="{6CD45495-3579-AF45-B139-D8ABFDA070BD}" type="presOf" srcId="{44CBA9EA-E09E-694E-8325-0E5B9A3A127E}" destId="{19487793-57C2-374A-879F-E696F530DB02}" srcOrd="0" destOrd="0" presId="urn:microsoft.com/office/officeart/2005/8/layout/hierarchy6"/>
    <dgm:cxn modelId="{D34CBDEE-0384-C44E-96C4-93A5099F3EF7}" type="presOf" srcId="{996D3EC6-39C6-6B45-A4A9-1998BF7844CD}" destId="{B51CD7DC-1830-E34E-BABF-5600D92A8EC9}" srcOrd="0" destOrd="0" presId="urn:microsoft.com/office/officeart/2005/8/layout/hierarchy6"/>
    <dgm:cxn modelId="{41E4C59E-7CE2-6945-8986-8666792C8BAC}" srcId="{608E358A-379B-1946-AE72-CC239B5EF8F3}" destId="{91760BCA-8824-054A-8255-CF295C0007C7}" srcOrd="1" destOrd="0" parTransId="{82D3ED4D-5C25-7544-B22F-B85C8F1A2810}" sibTransId="{BF055081-B671-5848-908B-B8C1C6F90DCE}"/>
    <dgm:cxn modelId="{DA5DA1AF-FF70-0C4A-8160-811518726368}" srcId="{321B3F82-7C36-B44F-BBBD-E24FDC2F7532}" destId="{22AF1D18-4985-D64D-AE8A-D4046B8CC830}" srcOrd="0" destOrd="0" parTransId="{0C71533C-D855-8641-8AF2-2EEDC09AFC8B}" sibTransId="{2A51E3DD-FCE1-CA42-B346-055BDD11C2D5}"/>
    <dgm:cxn modelId="{150A6F99-4689-B14E-B30A-D00A4C706567}" srcId="{962458F7-A819-BC42-9C5E-BE9345296B67}" destId="{09436980-886A-A144-B28F-4F95DE6D053F}" srcOrd="0" destOrd="0" parTransId="{44CBA9EA-E09E-694E-8325-0E5B9A3A127E}" sibTransId="{BE2A1CD2-A600-2245-B91D-7798EE65F9C5}"/>
    <dgm:cxn modelId="{CEAAE008-3E01-D040-BF25-4893D423599D}" srcId="{205327B6-FC01-EC49-854D-EA8671E264FA}" destId="{4C2B2C50-ABE4-B84D-A688-481FD0ABEC5B}" srcOrd="1" destOrd="0" parTransId="{17001FBC-EF1E-D54E-8C2C-34BA5DB05CC9}" sibTransId="{DB91264E-98BE-CB45-BAEB-C0A88E996429}"/>
    <dgm:cxn modelId="{F55C5B36-B80F-C943-B98C-AD8625A9FC40}" srcId="{962458F7-A819-BC42-9C5E-BE9345296B67}" destId="{416BC2AF-E413-8F42-97B0-99AEE685CEE3}" srcOrd="1" destOrd="0" parTransId="{E4DA86CD-61E9-0F42-9AAD-DE68BB514C65}" sibTransId="{3463F376-935D-C041-AF30-849A99D918DB}"/>
    <dgm:cxn modelId="{FE9F589E-C420-AC4A-B8D7-84F597023233}" type="presOf" srcId="{0EE8A2AC-D7AB-F147-9871-FFA55601AB0B}" destId="{005E0CBE-FFBC-D141-A7F3-59239AA6108B}" srcOrd="0" destOrd="0" presId="urn:microsoft.com/office/officeart/2005/8/layout/hierarchy6"/>
    <dgm:cxn modelId="{543E4595-99C3-C442-A98A-15398699F9B6}" type="presOf" srcId="{371319CD-2491-A948-8A8E-0DD1626AA890}" destId="{970F0445-4704-EB41-949A-1F39708DBEA0}" srcOrd="0" destOrd="0" presId="urn:microsoft.com/office/officeart/2005/8/layout/hierarchy6"/>
    <dgm:cxn modelId="{73A531DA-6A4B-EF45-94E0-F64C342A33C0}" srcId="{1EA921DD-DC96-F44A-A3C3-6C3141F4CAAE}" destId="{703FD60E-A437-1447-A0F1-6BD0FA73D199}" srcOrd="2" destOrd="0" parTransId="{E2865FB9-7F1F-D643-AC0C-44EDE2FF6B97}" sibTransId="{84568787-1B35-C14A-A044-21579D082ABD}"/>
    <dgm:cxn modelId="{AA547994-D8A8-B747-A482-7FBAB3E0766B}" type="presOf" srcId="{321B3F82-7C36-B44F-BBBD-E24FDC2F7532}" destId="{6A98BC62-A41F-8A40-B0F1-EC33255241DD}" srcOrd="0" destOrd="0" presId="urn:microsoft.com/office/officeart/2005/8/layout/hierarchy6"/>
    <dgm:cxn modelId="{D5637E4D-7D48-C946-ACBD-1F1385487950}" type="presOf" srcId="{1EA921DD-DC96-F44A-A3C3-6C3141F4CAAE}" destId="{15AAE996-BA35-9A4C-9D56-942BDC8325C5}" srcOrd="0" destOrd="0" presId="urn:microsoft.com/office/officeart/2005/8/layout/hierarchy6"/>
    <dgm:cxn modelId="{4B26C03D-769F-4648-9772-AB1AA11E2A2E}" type="presOf" srcId="{416BC2AF-E413-8F42-97B0-99AEE685CEE3}" destId="{15EBBD5F-A8EA-504A-B556-AB2C7ED5C09F}" srcOrd="0" destOrd="0" presId="urn:microsoft.com/office/officeart/2005/8/layout/hierarchy6"/>
    <dgm:cxn modelId="{A37679C9-494A-AF43-92F5-0ACBF7916DC8}" type="presOf" srcId="{4D9B0028-A5CB-1545-B6C2-0DF8FBB42331}" destId="{E410761C-5C0C-4147-AB4B-90C082F25114}" srcOrd="0" destOrd="0" presId="urn:microsoft.com/office/officeart/2005/8/layout/hierarchy6"/>
    <dgm:cxn modelId="{EAC56967-3E6E-C748-A383-7469E50E6026}" type="presOf" srcId="{703FD60E-A437-1447-A0F1-6BD0FA73D199}" destId="{5E488235-E94B-F641-966B-B66ED4EF89F2}" srcOrd="0" destOrd="0" presId="urn:microsoft.com/office/officeart/2005/8/layout/hierarchy6"/>
    <dgm:cxn modelId="{EF18C0ED-C599-514F-9A2A-5F10645A4ACE}" type="presOf" srcId="{09436980-886A-A144-B28F-4F95DE6D053F}" destId="{0D717EC6-9AD9-0948-B717-20BE169DA0D9}" srcOrd="0" destOrd="0" presId="urn:microsoft.com/office/officeart/2005/8/layout/hierarchy6"/>
    <dgm:cxn modelId="{2232D864-B2AF-8A48-A6FC-2CD9ACD96F56}" type="presOf" srcId="{608E358A-379B-1946-AE72-CC239B5EF8F3}" destId="{E740D58E-D5D4-8245-B250-FA07771DA4E7}" srcOrd="0" destOrd="0" presId="urn:microsoft.com/office/officeart/2005/8/layout/hierarchy6"/>
    <dgm:cxn modelId="{79D81FA8-B567-604C-B479-65DA206A94C9}" type="presOf" srcId="{46E8F01F-92FD-7047-906D-780679CDAB39}" destId="{50C4A1F8-96EC-1F43-BA6F-F2259104C41F}" srcOrd="0" destOrd="0" presId="urn:microsoft.com/office/officeart/2005/8/layout/hierarchy6"/>
    <dgm:cxn modelId="{318E75DD-3D33-7546-BDDD-689AB596A184}" type="presOf" srcId="{325CD322-470C-7A48-9D4E-7ACA2469EBB4}" destId="{E63A20C7-A4FA-6C40-80EA-8703ADA953B8}" srcOrd="0" destOrd="0" presId="urn:microsoft.com/office/officeart/2005/8/layout/hierarchy6"/>
    <dgm:cxn modelId="{BD976DB6-1FD8-E246-8A8D-F5280DE2F62D}" type="presOf" srcId="{82D3ED4D-5C25-7544-B22F-B85C8F1A2810}" destId="{D3F96F7F-FB1D-0946-8900-D7DA7DA026C7}" srcOrd="0" destOrd="0" presId="urn:microsoft.com/office/officeart/2005/8/layout/hierarchy6"/>
    <dgm:cxn modelId="{AFF3BB22-3623-264A-BAEB-EABD6F7EE2AB}" type="presOf" srcId="{7095DB50-6F7B-224E-A0CF-6B8680E8D571}" destId="{166884DE-BE24-4743-9A1F-F0EAF6E40032}" srcOrd="0" destOrd="0" presId="urn:microsoft.com/office/officeart/2005/8/layout/hierarchy6"/>
    <dgm:cxn modelId="{03009E7F-10AE-B440-A3CC-29895F850046}" srcId="{325CD322-470C-7A48-9D4E-7ACA2469EBB4}" destId="{C22EDB81-4EE8-AE4C-AB1C-049A8DA3E918}" srcOrd="1" destOrd="0" parTransId="{996D3EC6-39C6-6B45-A4A9-1998BF7844CD}" sibTransId="{0E5C210C-9523-5940-AA16-8D47EB7FC2C6}"/>
    <dgm:cxn modelId="{CC7C929A-04D8-2F47-AEC5-EC9F089C1367}" srcId="{1EA921DD-DC96-F44A-A3C3-6C3141F4CAAE}" destId="{608E358A-379B-1946-AE72-CC239B5EF8F3}" srcOrd="0" destOrd="0" parTransId="{F47DF6A6-531D-EC48-9DE7-05637534813C}" sibTransId="{88093A65-35F9-2A45-8849-73A14B6F9A96}"/>
    <dgm:cxn modelId="{E2D1E720-F734-874A-A391-F2C864EC7BBD}" type="presOf" srcId="{E4DA86CD-61E9-0F42-9AAD-DE68BB514C65}" destId="{0749EE12-1614-D34F-95BC-9FD994DB0A6B}" srcOrd="0" destOrd="0" presId="urn:microsoft.com/office/officeart/2005/8/layout/hierarchy6"/>
    <dgm:cxn modelId="{85EABCB3-117D-F949-B630-E9B719AE9B86}" type="presOf" srcId="{AED0620F-3A1C-C44A-B861-8182440FCFF3}" destId="{1E8AC9CA-1248-094A-B424-0E211BA3AB79}" srcOrd="0" destOrd="0" presId="urn:microsoft.com/office/officeart/2005/8/layout/hierarchy6"/>
    <dgm:cxn modelId="{4DA724FB-D17C-0547-B3B7-918E67EB6D03}" type="presOf" srcId="{E37B0138-6AF3-0A47-AD29-5D1AB5FEA739}" destId="{7E354305-1666-DE40-85C2-BA948E95C27F}" srcOrd="0" destOrd="0" presId="urn:microsoft.com/office/officeart/2005/8/layout/hierarchy6"/>
    <dgm:cxn modelId="{28E7BDB0-4B69-D44D-A2C8-7F700CB4F52B}" type="presParOf" srcId="{DA391511-9624-5A45-A81D-52416D1366DE}" destId="{B6677861-2891-E74C-B5FE-6B1255E725F3}" srcOrd="0" destOrd="0" presId="urn:microsoft.com/office/officeart/2005/8/layout/hierarchy6"/>
    <dgm:cxn modelId="{973B7EB8-08CE-E843-9343-DE1C679A8199}" type="presParOf" srcId="{B6677861-2891-E74C-B5FE-6B1255E725F3}" destId="{B5FBE3A3-819A-CD42-B738-AD60C8CCC6C7}" srcOrd="0" destOrd="0" presId="urn:microsoft.com/office/officeart/2005/8/layout/hierarchy6"/>
    <dgm:cxn modelId="{CFFD22CC-6968-F14B-8E23-DDC4D91A71DE}" type="presParOf" srcId="{B6677861-2891-E74C-B5FE-6B1255E725F3}" destId="{20B0F519-0D86-6A43-91E3-3E9BA54557BE}" srcOrd="1" destOrd="0" presId="urn:microsoft.com/office/officeart/2005/8/layout/hierarchy6"/>
    <dgm:cxn modelId="{D557AC97-3A90-CD4C-AF23-47D6C85F214A}" type="presParOf" srcId="{20B0F519-0D86-6A43-91E3-3E9BA54557BE}" destId="{3F33D473-EF47-594D-9BF6-F2EF0C7E8511}" srcOrd="0" destOrd="0" presId="urn:microsoft.com/office/officeart/2005/8/layout/hierarchy6"/>
    <dgm:cxn modelId="{3C96A3E1-FFEE-8A42-8CE8-08A43E167784}" type="presParOf" srcId="{3F33D473-EF47-594D-9BF6-F2EF0C7E8511}" destId="{15AAE996-BA35-9A4C-9D56-942BDC8325C5}" srcOrd="0" destOrd="0" presId="urn:microsoft.com/office/officeart/2005/8/layout/hierarchy6"/>
    <dgm:cxn modelId="{A9975108-BBA7-D240-AAB2-9FB0744419B9}" type="presParOf" srcId="{3F33D473-EF47-594D-9BF6-F2EF0C7E8511}" destId="{65660845-AD0A-7C46-825C-9F3F17E1F1FE}" srcOrd="1" destOrd="0" presId="urn:microsoft.com/office/officeart/2005/8/layout/hierarchy6"/>
    <dgm:cxn modelId="{403DE56B-4FE9-2F48-B470-B0CAAF727F3E}" type="presParOf" srcId="{65660845-AD0A-7C46-825C-9F3F17E1F1FE}" destId="{B0C68508-B541-974F-A809-2BAE5EB45307}" srcOrd="0" destOrd="0" presId="urn:microsoft.com/office/officeart/2005/8/layout/hierarchy6"/>
    <dgm:cxn modelId="{3B1BA71E-0958-9E41-9F5C-C852EDC3DB7C}" type="presParOf" srcId="{65660845-AD0A-7C46-825C-9F3F17E1F1FE}" destId="{CD82DE1A-7C81-674D-B47D-AFBC59BAA3FF}" srcOrd="1" destOrd="0" presId="urn:microsoft.com/office/officeart/2005/8/layout/hierarchy6"/>
    <dgm:cxn modelId="{37392F3B-6722-8045-85F9-EC6E5ECF33F3}" type="presParOf" srcId="{CD82DE1A-7C81-674D-B47D-AFBC59BAA3FF}" destId="{E740D58E-D5D4-8245-B250-FA07771DA4E7}" srcOrd="0" destOrd="0" presId="urn:microsoft.com/office/officeart/2005/8/layout/hierarchy6"/>
    <dgm:cxn modelId="{E20DC34F-0420-724D-8652-0F6DBBF59592}" type="presParOf" srcId="{CD82DE1A-7C81-674D-B47D-AFBC59BAA3FF}" destId="{FCC4DDE1-11D1-2140-94B4-2ED457277447}" srcOrd="1" destOrd="0" presId="urn:microsoft.com/office/officeart/2005/8/layout/hierarchy6"/>
    <dgm:cxn modelId="{03DE49F0-865F-B04F-BD81-8C523DF3EBE5}" type="presParOf" srcId="{FCC4DDE1-11D1-2140-94B4-2ED457277447}" destId="{166884DE-BE24-4743-9A1F-F0EAF6E40032}" srcOrd="0" destOrd="0" presId="urn:microsoft.com/office/officeart/2005/8/layout/hierarchy6"/>
    <dgm:cxn modelId="{EC61EE21-4845-1F42-838B-5D7EBDA19EEB}" type="presParOf" srcId="{FCC4DDE1-11D1-2140-94B4-2ED457277447}" destId="{E89AFFBD-1278-0A49-9C34-ACB587432119}" srcOrd="1" destOrd="0" presId="urn:microsoft.com/office/officeart/2005/8/layout/hierarchy6"/>
    <dgm:cxn modelId="{6805FD39-F673-5443-B983-B884D6D38AB6}" type="presParOf" srcId="{E89AFFBD-1278-0A49-9C34-ACB587432119}" destId="{E63A20C7-A4FA-6C40-80EA-8703ADA953B8}" srcOrd="0" destOrd="0" presId="urn:microsoft.com/office/officeart/2005/8/layout/hierarchy6"/>
    <dgm:cxn modelId="{54CBC9C0-62D7-AC4E-AF90-FE6E4B21221A}" type="presParOf" srcId="{E89AFFBD-1278-0A49-9C34-ACB587432119}" destId="{690DDCD1-ED00-274F-A94E-A8697EB3B455}" srcOrd="1" destOrd="0" presId="urn:microsoft.com/office/officeart/2005/8/layout/hierarchy6"/>
    <dgm:cxn modelId="{05B2D87A-0AB7-AC43-AA99-35584850104D}" type="presParOf" srcId="{690DDCD1-ED00-274F-A94E-A8697EB3B455}" destId="{50C4A1F8-96EC-1F43-BA6F-F2259104C41F}" srcOrd="0" destOrd="0" presId="urn:microsoft.com/office/officeart/2005/8/layout/hierarchy6"/>
    <dgm:cxn modelId="{0D9E5184-4284-2C4E-89C6-A8B7954AF808}" type="presParOf" srcId="{690DDCD1-ED00-274F-A94E-A8697EB3B455}" destId="{0FA76D3E-F17F-0D4C-B9C8-B55294933231}" srcOrd="1" destOrd="0" presId="urn:microsoft.com/office/officeart/2005/8/layout/hierarchy6"/>
    <dgm:cxn modelId="{0EDBAD0C-BBED-EE4A-84C2-D225BDDF6F67}" type="presParOf" srcId="{0FA76D3E-F17F-0D4C-B9C8-B55294933231}" destId="{8C1076F1-A4A0-C440-B77C-88828444754A}" srcOrd="0" destOrd="0" presId="urn:microsoft.com/office/officeart/2005/8/layout/hierarchy6"/>
    <dgm:cxn modelId="{1D5A755F-B0EE-ED41-BC5F-BF8E7BDC1CBB}" type="presParOf" srcId="{0FA76D3E-F17F-0D4C-B9C8-B55294933231}" destId="{CE702387-2340-904B-B266-2ECBC6B57C6C}" srcOrd="1" destOrd="0" presId="urn:microsoft.com/office/officeart/2005/8/layout/hierarchy6"/>
    <dgm:cxn modelId="{BBFF55D5-8B2E-CC40-8C8A-D986605E908C}" type="presParOf" srcId="{CE702387-2340-904B-B266-2ECBC6B57C6C}" destId="{19487793-57C2-374A-879F-E696F530DB02}" srcOrd="0" destOrd="0" presId="urn:microsoft.com/office/officeart/2005/8/layout/hierarchy6"/>
    <dgm:cxn modelId="{9DBDDBFD-CC4F-8D43-BA11-F17E5A2739CA}" type="presParOf" srcId="{CE702387-2340-904B-B266-2ECBC6B57C6C}" destId="{47D91629-D395-D64C-AEE3-62B982282215}" srcOrd="1" destOrd="0" presId="urn:microsoft.com/office/officeart/2005/8/layout/hierarchy6"/>
    <dgm:cxn modelId="{9968C66B-9921-C14A-B748-288DA6D1A2CC}" type="presParOf" srcId="{47D91629-D395-D64C-AEE3-62B982282215}" destId="{0D717EC6-9AD9-0948-B717-20BE169DA0D9}" srcOrd="0" destOrd="0" presId="urn:microsoft.com/office/officeart/2005/8/layout/hierarchy6"/>
    <dgm:cxn modelId="{13F7B893-F307-ED4A-9597-7D5027C5B112}" type="presParOf" srcId="{47D91629-D395-D64C-AEE3-62B982282215}" destId="{FB52FDE9-15E0-3449-A37B-20C0EAEB333C}" srcOrd="1" destOrd="0" presId="urn:microsoft.com/office/officeart/2005/8/layout/hierarchy6"/>
    <dgm:cxn modelId="{05D18920-E520-6A4A-BA04-D78E4B858D0D}" type="presParOf" srcId="{CE702387-2340-904B-B266-2ECBC6B57C6C}" destId="{0749EE12-1614-D34F-95BC-9FD994DB0A6B}" srcOrd="2" destOrd="0" presId="urn:microsoft.com/office/officeart/2005/8/layout/hierarchy6"/>
    <dgm:cxn modelId="{7B90E2D7-A2CC-1743-8437-94D5E6B66BB6}" type="presParOf" srcId="{CE702387-2340-904B-B266-2ECBC6B57C6C}" destId="{2057933A-190E-C842-B545-C7A6A005EA7B}" srcOrd="3" destOrd="0" presId="urn:microsoft.com/office/officeart/2005/8/layout/hierarchy6"/>
    <dgm:cxn modelId="{2C069418-A4DC-9542-969A-D121533CE4B8}" type="presParOf" srcId="{2057933A-190E-C842-B545-C7A6A005EA7B}" destId="{15EBBD5F-A8EA-504A-B556-AB2C7ED5C09F}" srcOrd="0" destOrd="0" presId="urn:microsoft.com/office/officeart/2005/8/layout/hierarchy6"/>
    <dgm:cxn modelId="{185EB118-D7D2-334D-A6E0-FDECF5C3768D}" type="presParOf" srcId="{2057933A-190E-C842-B545-C7A6A005EA7B}" destId="{975AD44A-744A-3042-BCA2-1D99BF4D9888}" srcOrd="1" destOrd="0" presId="urn:microsoft.com/office/officeart/2005/8/layout/hierarchy6"/>
    <dgm:cxn modelId="{02B17FB5-0702-C145-B329-D474D1FF8FEC}" type="presParOf" srcId="{690DDCD1-ED00-274F-A94E-A8697EB3B455}" destId="{B51CD7DC-1830-E34E-BABF-5600D92A8EC9}" srcOrd="2" destOrd="0" presId="urn:microsoft.com/office/officeart/2005/8/layout/hierarchy6"/>
    <dgm:cxn modelId="{5ABD6AFF-674C-D94C-91B4-8AAA75252AE0}" type="presParOf" srcId="{690DDCD1-ED00-274F-A94E-A8697EB3B455}" destId="{4F88E219-ADC3-F54E-9CB0-257C7F1FA9A6}" srcOrd="3" destOrd="0" presId="urn:microsoft.com/office/officeart/2005/8/layout/hierarchy6"/>
    <dgm:cxn modelId="{AA22F47B-07AC-D24D-90C5-5E4C7E207B1F}" type="presParOf" srcId="{4F88E219-ADC3-F54E-9CB0-257C7F1FA9A6}" destId="{2671C305-D735-514A-B0AC-C5A355B8EFBE}" srcOrd="0" destOrd="0" presId="urn:microsoft.com/office/officeart/2005/8/layout/hierarchy6"/>
    <dgm:cxn modelId="{716520A2-DEF1-B343-A7C8-0A69DEA4E88C}" type="presParOf" srcId="{4F88E219-ADC3-F54E-9CB0-257C7F1FA9A6}" destId="{70586FAD-3CEC-3D4D-95F1-DDB2B1281C04}" srcOrd="1" destOrd="0" presId="urn:microsoft.com/office/officeart/2005/8/layout/hierarchy6"/>
    <dgm:cxn modelId="{2B277AE0-212D-9C4A-AE64-041168D42A56}" type="presParOf" srcId="{FCC4DDE1-11D1-2140-94B4-2ED457277447}" destId="{D3F96F7F-FB1D-0946-8900-D7DA7DA026C7}" srcOrd="2" destOrd="0" presId="urn:microsoft.com/office/officeart/2005/8/layout/hierarchy6"/>
    <dgm:cxn modelId="{5F45BA04-4559-B54A-AC28-2DA9C3ACE597}" type="presParOf" srcId="{FCC4DDE1-11D1-2140-94B4-2ED457277447}" destId="{82290B23-9A85-AB47-8B88-54EB0DD1727C}" srcOrd="3" destOrd="0" presId="urn:microsoft.com/office/officeart/2005/8/layout/hierarchy6"/>
    <dgm:cxn modelId="{1E2C9C88-E75F-CE46-BF55-1FD90858B5BB}" type="presParOf" srcId="{82290B23-9A85-AB47-8B88-54EB0DD1727C}" destId="{D0E04C35-AADA-C041-A3A4-8351AC97C02E}" srcOrd="0" destOrd="0" presId="urn:microsoft.com/office/officeart/2005/8/layout/hierarchy6"/>
    <dgm:cxn modelId="{718800A3-1BB9-3A45-BFAF-6271F8560CA5}" type="presParOf" srcId="{82290B23-9A85-AB47-8B88-54EB0DD1727C}" destId="{8497E8FD-7D73-7444-ABE8-0A8E84710C72}" srcOrd="1" destOrd="0" presId="urn:microsoft.com/office/officeart/2005/8/layout/hierarchy6"/>
    <dgm:cxn modelId="{8A1DABBB-B8A6-6C43-B3CD-181DBC94F2D1}" type="presParOf" srcId="{8497E8FD-7D73-7444-ABE8-0A8E84710C72}" destId="{7E354305-1666-DE40-85C2-BA948E95C27F}" srcOrd="0" destOrd="0" presId="urn:microsoft.com/office/officeart/2005/8/layout/hierarchy6"/>
    <dgm:cxn modelId="{DE323E32-F267-DA4F-8CFD-CF56E64FE1A3}" type="presParOf" srcId="{8497E8FD-7D73-7444-ABE8-0A8E84710C72}" destId="{A155A67F-625D-F746-8F9B-9027C6E0AA34}" srcOrd="1" destOrd="0" presId="urn:microsoft.com/office/officeart/2005/8/layout/hierarchy6"/>
    <dgm:cxn modelId="{0CE3440E-10DE-6947-BA5E-5D2B456CA359}" type="presParOf" srcId="{A155A67F-625D-F746-8F9B-9027C6E0AA34}" destId="{6A98BC62-A41F-8A40-B0F1-EC33255241DD}" srcOrd="0" destOrd="0" presId="urn:microsoft.com/office/officeart/2005/8/layout/hierarchy6"/>
    <dgm:cxn modelId="{5A015CA0-50B2-984E-BEDE-5559556CED51}" type="presParOf" srcId="{A155A67F-625D-F746-8F9B-9027C6E0AA34}" destId="{A3B9AD64-BEF0-B14D-BD3B-9F421F5FE355}" srcOrd="1" destOrd="0" presId="urn:microsoft.com/office/officeart/2005/8/layout/hierarchy6"/>
    <dgm:cxn modelId="{8EA94A56-E1EC-A44E-BA72-46745C2F9A03}" type="presParOf" srcId="{A3B9AD64-BEF0-B14D-BD3B-9F421F5FE355}" destId="{24785C53-E048-2F49-95E5-50BA01B35473}" srcOrd="0" destOrd="0" presId="urn:microsoft.com/office/officeart/2005/8/layout/hierarchy6"/>
    <dgm:cxn modelId="{3A8F3500-0FEA-8340-8771-9A83A2F98C32}" type="presParOf" srcId="{A3B9AD64-BEF0-B14D-BD3B-9F421F5FE355}" destId="{EB4684CF-C789-FA4A-9ACD-07ED21ECD299}" srcOrd="1" destOrd="0" presId="urn:microsoft.com/office/officeart/2005/8/layout/hierarchy6"/>
    <dgm:cxn modelId="{1D948103-8B8B-7349-844A-8F21A48BA76C}" type="presParOf" srcId="{EB4684CF-C789-FA4A-9ACD-07ED21ECD299}" destId="{2CF1804C-9E04-F94F-B6E6-880F8361F194}" srcOrd="0" destOrd="0" presId="urn:microsoft.com/office/officeart/2005/8/layout/hierarchy6"/>
    <dgm:cxn modelId="{69BA7BA9-9850-2A42-BB4C-FE35C4814764}" type="presParOf" srcId="{EB4684CF-C789-FA4A-9ACD-07ED21ECD299}" destId="{450C81FC-FDB8-CF40-A4A4-5FD50D91E8A1}" srcOrd="1" destOrd="0" presId="urn:microsoft.com/office/officeart/2005/8/layout/hierarchy6"/>
    <dgm:cxn modelId="{DCD76ED3-626C-2746-A64F-C5C94AF0B0E9}" type="presParOf" srcId="{A3B9AD64-BEF0-B14D-BD3B-9F421F5FE355}" destId="{521E9FC3-0242-3B42-9B09-24880D5F4B25}" srcOrd="2" destOrd="0" presId="urn:microsoft.com/office/officeart/2005/8/layout/hierarchy6"/>
    <dgm:cxn modelId="{5364AB21-2FDC-1047-B1B8-3C8CD189C817}" type="presParOf" srcId="{A3B9AD64-BEF0-B14D-BD3B-9F421F5FE355}" destId="{00931678-D324-A548-8A98-AF16AF7B58E5}" srcOrd="3" destOrd="0" presId="urn:microsoft.com/office/officeart/2005/8/layout/hierarchy6"/>
    <dgm:cxn modelId="{8626F688-21C5-5047-9ED5-D1D12513FFE5}" type="presParOf" srcId="{00931678-D324-A548-8A98-AF16AF7B58E5}" destId="{970F0445-4704-EB41-949A-1F39708DBEA0}" srcOrd="0" destOrd="0" presId="urn:microsoft.com/office/officeart/2005/8/layout/hierarchy6"/>
    <dgm:cxn modelId="{D9277E89-C5EA-F74F-A30C-69FE505DE268}" type="presParOf" srcId="{00931678-D324-A548-8A98-AF16AF7B58E5}" destId="{99358E01-DD30-554B-8131-AEA43E2A2921}" srcOrd="1" destOrd="0" presId="urn:microsoft.com/office/officeart/2005/8/layout/hierarchy6"/>
    <dgm:cxn modelId="{7B915B88-C9D2-6042-B6A9-159B0B8D32C4}" type="presParOf" srcId="{8497E8FD-7D73-7444-ABE8-0A8E84710C72}" destId="{F2AC8BF6-11F8-C04E-BAE1-EB5935D23DFA}" srcOrd="2" destOrd="0" presId="urn:microsoft.com/office/officeart/2005/8/layout/hierarchy6"/>
    <dgm:cxn modelId="{51EF2EE9-D9AE-D640-9A08-5BB563D220E6}" type="presParOf" srcId="{8497E8FD-7D73-7444-ABE8-0A8E84710C72}" destId="{B67E852C-BBF4-7A43-8F9D-24040387742C}" srcOrd="3" destOrd="0" presId="urn:microsoft.com/office/officeart/2005/8/layout/hierarchy6"/>
    <dgm:cxn modelId="{8BA1DCA2-0C35-AD40-AEEC-0A6440FAC3A5}" type="presParOf" srcId="{B67E852C-BBF4-7A43-8F9D-24040387742C}" destId="{E410761C-5C0C-4147-AB4B-90C082F25114}" srcOrd="0" destOrd="0" presId="urn:microsoft.com/office/officeart/2005/8/layout/hierarchy6"/>
    <dgm:cxn modelId="{CA6494B2-C21E-8842-9399-57179A68CDA3}" type="presParOf" srcId="{B67E852C-BBF4-7A43-8F9D-24040387742C}" destId="{F1DEAEC1-096F-7C43-9281-1093C9E697E5}" srcOrd="1" destOrd="0" presId="urn:microsoft.com/office/officeart/2005/8/layout/hierarchy6"/>
    <dgm:cxn modelId="{CEFA5097-85D0-654F-99A5-7B9C2C98D2FC}" type="presParOf" srcId="{65660845-AD0A-7C46-825C-9F3F17E1F1FE}" destId="{B62AA9A1-5F54-6045-8971-275A9DD1F0C1}" srcOrd="2" destOrd="0" presId="urn:microsoft.com/office/officeart/2005/8/layout/hierarchy6"/>
    <dgm:cxn modelId="{CCE5BEB6-F4F7-0F46-9F2A-30FEC0B73A0E}" type="presParOf" srcId="{65660845-AD0A-7C46-825C-9F3F17E1F1FE}" destId="{3E7CFC5F-4637-4B42-8418-30544DE10AE5}" srcOrd="3" destOrd="0" presId="urn:microsoft.com/office/officeart/2005/8/layout/hierarchy6"/>
    <dgm:cxn modelId="{084520AD-09B0-E14F-B0F8-AACC1039136C}" type="presParOf" srcId="{3E7CFC5F-4637-4B42-8418-30544DE10AE5}" destId="{005E0CBE-FFBC-D141-A7F3-59239AA6108B}" srcOrd="0" destOrd="0" presId="urn:microsoft.com/office/officeart/2005/8/layout/hierarchy6"/>
    <dgm:cxn modelId="{DB3EB42B-0B0D-0441-9FE1-7B810AE3FCB6}" type="presParOf" srcId="{3E7CFC5F-4637-4B42-8418-30544DE10AE5}" destId="{86C0F848-F4B8-1644-BCFD-2FEE98E2D271}" srcOrd="1" destOrd="0" presId="urn:microsoft.com/office/officeart/2005/8/layout/hierarchy6"/>
    <dgm:cxn modelId="{BCB5DDFC-B120-6A4B-BFAA-605879EBFD3A}" type="presParOf" srcId="{65660845-AD0A-7C46-825C-9F3F17E1F1FE}" destId="{F14A70CF-49E7-814A-8E8C-5DD5E1313154}" srcOrd="4" destOrd="0" presId="urn:microsoft.com/office/officeart/2005/8/layout/hierarchy6"/>
    <dgm:cxn modelId="{C9B68707-5840-3549-947C-7B920EAC65CF}" type="presParOf" srcId="{65660845-AD0A-7C46-825C-9F3F17E1F1FE}" destId="{15A89E4C-ED73-4545-8EEF-0600C1D26113}" srcOrd="5" destOrd="0" presId="urn:microsoft.com/office/officeart/2005/8/layout/hierarchy6"/>
    <dgm:cxn modelId="{960713AF-F40F-B747-B9BD-B05FF12D2EEF}" type="presParOf" srcId="{15A89E4C-ED73-4545-8EEF-0600C1D26113}" destId="{5E488235-E94B-F641-966B-B66ED4EF89F2}" srcOrd="0" destOrd="0" presId="urn:microsoft.com/office/officeart/2005/8/layout/hierarchy6"/>
    <dgm:cxn modelId="{1936DB5F-5A4D-1B4F-9BBA-1A45743BBCD0}" type="presParOf" srcId="{15A89E4C-ED73-4545-8EEF-0600C1D26113}" destId="{13D4F62A-34A2-8742-9AF4-DE31C0320CD4}" srcOrd="1" destOrd="0" presId="urn:microsoft.com/office/officeart/2005/8/layout/hierarchy6"/>
    <dgm:cxn modelId="{1FC27B44-77F5-A14E-AC1D-E4F8DCAEB148}" type="presParOf" srcId="{DA391511-9624-5A45-A81D-52416D1366DE}" destId="{057662F5-E52B-424E-A44D-5714EFCD3848}" srcOrd="1" destOrd="0" presId="urn:microsoft.com/office/officeart/2005/8/layout/hierarchy6"/>
    <dgm:cxn modelId="{BF7840A3-2454-1D4C-9B59-DD07F2FB964B}" type="presParOf" srcId="{057662F5-E52B-424E-A44D-5714EFCD3848}" destId="{E9CB967B-3F3D-544A-B399-6DEC6D9A8A2E}" srcOrd="0" destOrd="0" presId="urn:microsoft.com/office/officeart/2005/8/layout/hierarchy6"/>
    <dgm:cxn modelId="{D51A55B3-68DF-D347-9DC5-F20A10F693BB}" type="presParOf" srcId="{E9CB967B-3F3D-544A-B399-6DEC6D9A8A2E}" destId="{44846745-2ECE-2F43-9165-960C73D62215}" srcOrd="0" destOrd="0" presId="urn:microsoft.com/office/officeart/2005/8/layout/hierarchy6"/>
    <dgm:cxn modelId="{BABE0D33-2F87-BF4C-A5B4-8D916C48AB79}" type="presParOf" srcId="{E9CB967B-3F3D-544A-B399-6DEC6D9A8A2E}" destId="{B77C5288-8CCD-3647-9480-02142858B552}" srcOrd="1" destOrd="0" presId="urn:microsoft.com/office/officeart/2005/8/layout/hierarchy6"/>
    <dgm:cxn modelId="{CA9B92E0-F80C-0648-8A6C-08C8D8756844}" type="presParOf" srcId="{057662F5-E52B-424E-A44D-5714EFCD3848}" destId="{A5A89293-B5DC-574A-A306-5467BB1E0913}" srcOrd="1" destOrd="0" presId="urn:microsoft.com/office/officeart/2005/8/layout/hierarchy6"/>
    <dgm:cxn modelId="{4C606269-A0FC-AE4C-B7A3-53FF0B14ACED}" type="presParOf" srcId="{A5A89293-B5DC-574A-A306-5467BB1E0913}" destId="{A8934428-3E54-5140-8DB8-24152A43FE53}" srcOrd="0" destOrd="0" presId="urn:microsoft.com/office/officeart/2005/8/layout/hierarchy6"/>
    <dgm:cxn modelId="{997C00AC-9A7F-1243-BFA5-586ABC8096A0}" type="presParOf" srcId="{057662F5-E52B-424E-A44D-5714EFCD3848}" destId="{665637B9-448A-7E49-A77A-64AE56951068}" srcOrd="2" destOrd="0" presId="urn:microsoft.com/office/officeart/2005/8/layout/hierarchy6"/>
    <dgm:cxn modelId="{3EAAF0DB-DF0F-AA49-A5DC-8BFC3572C891}" type="presParOf" srcId="{665637B9-448A-7E49-A77A-64AE56951068}" destId="{1E8AC9CA-1248-094A-B424-0E211BA3AB79}" srcOrd="0" destOrd="0" presId="urn:microsoft.com/office/officeart/2005/8/layout/hierarchy6"/>
    <dgm:cxn modelId="{0DCC2C7B-F178-D746-9BF2-F9CACBA55AAD}" type="presParOf" srcId="{665637B9-448A-7E49-A77A-64AE56951068}" destId="{E7EC85A1-E3F8-BF45-9DCF-9A8BCADD8BEE}" srcOrd="1" destOrd="0" presId="urn:microsoft.com/office/officeart/2005/8/layout/hierarchy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3F1487F-30F9-CA48-8E42-2B252B26411C}" type="doc">
      <dgm:prSet loTypeId="urn:microsoft.com/office/officeart/2005/8/layout/hierarchy2" loCatId="" qsTypeId="urn:microsoft.com/office/officeart/2005/8/quickstyle/simple4" qsCatId="simple" csTypeId="urn:microsoft.com/office/officeart/2005/8/colors/accent1_2" csCatId="accent1" phldr="1"/>
      <dgm:spPr/>
      <dgm:t>
        <a:bodyPr/>
        <a:lstStyle/>
        <a:p>
          <a:endParaRPr lang="en-US"/>
        </a:p>
      </dgm:t>
    </dgm:pt>
    <dgm:pt modelId="{0068F6EA-D9E7-8849-A07C-ECE62EBC98FA}">
      <dgm:prSet phldrT="[Text]"/>
      <dgm:spPr/>
      <dgm:t>
        <a:bodyPr/>
        <a:lstStyle/>
        <a:p>
          <a:r>
            <a:rPr lang="en-US" dirty="0" smtClean="0"/>
            <a:t>$GOPATH</a:t>
          </a:r>
          <a:endParaRPr lang="en-US" dirty="0"/>
        </a:p>
      </dgm:t>
    </dgm:pt>
    <dgm:pt modelId="{D41E5BA6-07EF-4C49-A9B5-DBF860F96944}" type="parTrans" cxnId="{8CA5B5FB-F6A2-CF4D-8EFF-F6D13DC2DBA5}">
      <dgm:prSet/>
      <dgm:spPr/>
      <dgm:t>
        <a:bodyPr/>
        <a:lstStyle/>
        <a:p>
          <a:endParaRPr lang="en-US"/>
        </a:p>
      </dgm:t>
    </dgm:pt>
    <dgm:pt modelId="{036B1A5E-156D-9543-BA6F-7A806B63C9BC}" type="sibTrans" cxnId="{8CA5B5FB-F6A2-CF4D-8EFF-F6D13DC2DBA5}">
      <dgm:prSet/>
      <dgm:spPr/>
      <dgm:t>
        <a:bodyPr/>
        <a:lstStyle/>
        <a:p>
          <a:endParaRPr lang="en-US"/>
        </a:p>
      </dgm:t>
    </dgm:pt>
    <dgm:pt modelId="{4C9BAC12-7EA1-F74B-BFE4-8C344AACDD1C}">
      <dgm:prSet phldrT="[Text]">
        <dgm:style>
          <a:lnRef idx="2">
            <a:schemeClr val="accent3">
              <a:shade val="50000"/>
            </a:schemeClr>
          </a:lnRef>
          <a:fillRef idx="1">
            <a:schemeClr val="accent3"/>
          </a:fillRef>
          <a:effectRef idx="0">
            <a:schemeClr val="accent3"/>
          </a:effectRef>
          <a:fontRef idx="minor">
            <a:schemeClr val="lt1"/>
          </a:fontRef>
        </dgm:style>
      </dgm:prSet>
      <dgm:spPr/>
      <dgm:t>
        <a:bodyPr/>
        <a:lstStyle/>
        <a:p>
          <a:r>
            <a:rPr lang="en-US" dirty="0" err="1" smtClean="0"/>
            <a:t>src</a:t>
          </a:r>
          <a:endParaRPr lang="en-US" dirty="0"/>
        </a:p>
      </dgm:t>
    </dgm:pt>
    <dgm:pt modelId="{E8CBA255-0945-D248-85E4-D74E6CE66A7E}" type="parTrans" cxnId="{C2F05B5F-9522-2B4F-8B36-AD8A1B33C5E0}">
      <dgm:prSet/>
      <dgm:spPr/>
      <dgm:t>
        <a:bodyPr/>
        <a:lstStyle/>
        <a:p>
          <a:endParaRPr lang="en-US"/>
        </a:p>
      </dgm:t>
    </dgm:pt>
    <dgm:pt modelId="{DEDBC6B5-149B-8D48-8BE8-FF59C1BC2F36}" type="sibTrans" cxnId="{C2F05B5F-9522-2B4F-8B36-AD8A1B33C5E0}">
      <dgm:prSet/>
      <dgm:spPr/>
      <dgm:t>
        <a:bodyPr/>
        <a:lstStyle/>
        <a:p>
          <a:endParaRPr lang="en-US"/>
        </a:p>
      </dgm:t>
    </dgm:pt>
    <dgm:pt modelId="{907EED47-A957-A643-B3BC-032DBD8ECC4F}">
      <dgm:prSet phldrT="[Text]">
        <dgm:style>
          <a:lnRef idx="1">
            <a:schemeClr val="accent3"/>
          </a:lnRef>
          <a:fillRef idx="2">
            <a:schemeClr val="accent3"/>
          </a:fillRef>
          <a:effectRef idx="1">
            <a:schemeClr val="accent3"/>
          </a:effectRef>
          <a:fontRef idx="minor">
            <a:schemeClr val="dk1"/>
          </a:fontRef>
        </dgm:style>
      </dgm:prSet>
      <dgm:spPr/>
      <dgm:t>
        <a:bodyPr/>
        <a:lstStyle/>
        <a:p>
          <a:r>
            <a:rPr lang="en-US" dirty="0" smtClean="0"/>
            <a:t>recipe-manager</a:t>
          </a:r>
          <a:endParaRPr lang="en-US" dirty="0"/>
        </a:p>
      </dgm:t>
    </dgm:pt>
    <dgm:pt modelId="{47A4674F-999A-7F4D-A55B-1C9DEF79D5C9}" type="parTrans" cxnId="{E5DDEF18-2381-4C49-98D6-FD906AB180F2}">
      <dgm:prSet/>
      <dgm:spPr/>
      <dgm:t>
        <a:bodyPr/>
        <a:lstStyle/>
        <a:p>
          <a:endParaRPr lang="en-US"/>
        </a:p>
      </dgm:t>
    </dgm:pt>
    <dgm:pt modelId="{4C66B107-2884-844B-A16F-09FFCB4F7F5D}" type="sibTrans" cxnId="{E5DDEF18-2381-4C49-98D6-FD906AB180F2}">
      <dgm:prSet/>
      <dgm:spPr/>
      <dgm:t>
        <a:bodyPr/>
        <a:lstStyle/>
        <a:p>
          <a:endParaRPr lang="en-US"/>
        </a:p>
      </dgm:t>
    </dgm:pt>
    <dgm:pt modelId="{1B986862-6ACC-CF4A-93FA-C5DE57A4CD5D}">
      <dgm:prSet phldrT="[Text]">
        <dgm:style>
          <a:lnRef idx="1">
            <a:schemeClr val="accent6"/>
          </a:lnRef>
          <a:fillRef idx="2">
            <a:schemeClr val="accent6"/>
          </a:fillRef>
          <a:effectRef idx="1">
            <a:schemeClr val="accent6"/>
          </a:effectRef>
          <a:fontRef idx="minor">
            <a:schemeClr val="dk1"/>
          </a:fontRef>
        </dgm:style>
      </dgm:prSet>
      <dgm:spPr/>
      <dgm:t>
        <a:bodyPr/>
        <a:lstStyle/>
        <a:p>
          <a:r>
            <a:rPr lang="en-US" dirty="0" smtClean="0"/>
            <a:t>awesome-app</a:t>
          </a:r>
          <a:endParaRPr lang="en-US" dirty="0"/>
        </a:p>
      </dgm:t>
    </dgm:pt>
    <dgm:pt modelId="{98D78780-69DE-1844-A3D9-7501A8CA22FC}" type="parTrans" cxnId="{1BC7060F-E2C9-D242-BD42-A2EC142F1B4B}">
      <dgm:prSet/>
      <dgm:spPr/>
      <dgm:t>
        <a:bodyPr/>
        <a:lstStyle/>
        <a:p>
          <a:endParaRPr lang="en-US"/>
        </a:p>
      </dgm:t>
    </dgm:pt>
    <dgm:pt modelId="{519C9ED0-F135-5F41-9042-1FCCC9DEDC9C}" type="sibTrans" cxnId="{1BC7060F-E2C9-D242-BD42-A2EC142F1B4B}">
      <dgm:prSet/>
      <dgm:spPr/>
      <dgm:t>
        <a:bodyPr/>
        <a:lstStyle/>
        <a:p>
          <a:endParaRPr lang="en-US"/>
        </a:p>
      </dgm:t>
    </dgm:pt>
    <dgm:pt modelId="{F415B893-57AD-E046-A054-35EE7E5C17DA}">
      <dgm:prSet phldrT="[Text]">
        <dgm:style>
          <a:lnRef idx="2">
            <a:schemeClr val="accent5">
              <a:shade val="50000"/>
            </a:schemeClr>
          </a:lnRef>
          <a:fillRef idx="1">
            <a:schemeClr val="accent5"/>
          </a:fillRef>
          <a:effectRef idx="0">
            <a:schemeClr val="accent5"/>
          </a:effectRef>
          <a:fontRef idx="minor">
            <a:schemeClr val="lt1"/>
          </a:fontRef>
        </dgm:style>
      </dgm:prSet>
      <dgm:spPr/>
      <dgm:t>
        <a:bodyPr/>
        <a:lstStyle/>
        <a:p>
          <a:r>
            <a:rPr lang="en-US" dirty="0" err="1" smtClean="0"/>
            <a:t>pkg</a:t>
          </a:r>
          <a:endParaRPr lang="en-US" dirty="0"/>
        </a:p>
      </dgm:t>
    </dgm:pt>
    <dgm:pt modelId="{2496CE54-2091-DA44-82D3-7425C29D5782}" type="parTrans" cxnId="{C277E34B-AD73-2F47-A6CC-A1CD4E589812}">
      <dgm:prSet/>
      <dgm:spPr/>
      <dgm:t>
        <a:bodyPr/>
        <a:lstStyle/>
        <a:p>
          <a:endParaRPr lang="en-US"/>
        </a:p>
      </dgm:t>
    </dgm:pt>
    <dgm:pt modelId="{79355320-8BEA-244A-9415-7D9FA593E436}" type="sibTrans" cxnId="{C277E34B-AD73-2F47-A6CC-A1CD4E589812}">
      <dgm:prSet/>
      <dgm:spPr/>
      <dgm:t>
        <a:bodyPr/>
        <a:lstStyle/>
        <a:p>
          <a:endParaRPr lang="en-US"/>
        </a:p>
      </dgm:t>
    </dgm:pt>
    <dgm:pt modelId="{701B7361-7139-CB47-864E-0D578EF80B12}">
      <dgm:prSet phldrT="[Text]">
        <dgm:style>
          <a:lnRef idx="1">
            <a:schemeClr val="dk1"/>
          </a:lnRef>
          <a:fillRef idx="2">
            <a:schemeClr val="dk1"/>
          </a:fillRef>
          <a:effectRef idx="1">
            <a:schemeClr val="dk1"/>
          </a:effectRef>
          <a:fontRef idx="minor">
            <a:schemeClr val="dk1"/>
          </a:fontRef>
        </dgm:style>
      </dgm:prSet>
      <dgm:spPr/>
      <dgm:t>
        <a:bodyPr/>
        <a:lstStyle/>
        <a:p>
          <a:r>
            <a:rPr lang="en-US" dirty="0" err="1" smtClean="0"/>
            <a:t>fmt</a:t>
          </a:r>
          <a:endParaRPr lang="en-US" dirty="0"/>
        </a:p>
      </dgm:t>
    </dgm:pt>
    <dgm:pt modelId="{710FC85B-B02F-334D-949D-F4C53AE1D2E0}" type="parTrans" cxnId="{ACC5F2E4-1798-BF43-9DD2-83BE65ABB8EA}">
      <dgm:prSet/>
      <dgm:spPr/>
      <dgm:t>
        <a:bodyPr/>
        <a:lstStyle/>
        <a:p>
          <a:endParaRPr lang="en-US"/>
        </a:p>
      </dgm:t>
    </dgm:pt>
    <dgm:pt modelId="{52DEE2F2-1C9A-464C-9A8C-46BAC1B75CBF}" type="sibTrans" cxnId="{ACC5F2E4-1798-BF43-9DD2-83BE65ABB8EA}">
      <dgm:prSet/>
      <dgm:spPr/>
      <dgm:t>
        <a:bodyPr/>
        <a:lstStyle/>
        <a:p>
          <a:endParaRPr lang="en-US"/>
        </a:p>
      </dgm:t>
    </dgm:pt>
    <dgm:pt modelId="{45B4C6FB-B32B-4045-B897-CC65E287E10F}">
      <dgm:prSet phldrT="[Text]">
        <dgm:style>
          <a:lnRef idx="1">
            <a:schemeClr val="accent4"/>
          </a:lnRef>
          <a:fillRef idx="2">
            <a:schemeClr val="accent4"/>
          </a:fillRef>
          <a:effectRef idx="1">
            <a:schemeClr val="accent4"/>
          </a:effectRef>
          <a:fontRef idx="minor">
            <a:schemeClr val="dk1"/>
          </a:fontRef>
        </dgm:style>
      </dgm:prSet>
      <dgm:spPr/>
      <dgm:t>
        <a:bodyPr/>
        <a:lstStyle/>
        <a:p>
          <a:r>
            <a:rPr lang="en-US" dirty="0" smtClean="0"/>
            <a:t>recipe</a:t>
          </a:r>
          <a:endParaRPr lang="en-US" dirty="0"/>
        </a:p>
      </dgm:t>
    </dgm:pt>
    <dgm:pt modelId="{D2E462B0-E96E-054A-BA7F-580A44DE6ADE}" type="parTrans" cxnId="{A883103E-C636-1946-AD82-83A674FB530D}">
      <dgm:prSet/>
      <dgm:spPr/>
      <dgm:t>
        <a:bodyPr/>
        <a:lstStyle/>
        <a:p>
          <a:endParaRPr lang="en-US"/>
        </a:p>
      </dgm:t>
    </dgm:pt>
    <dgm:pt modelId="{506E1548-CF1D-6A4E-B980-FB7D2B58C11F}" type="sibTrans" cxnId="{A883103E-C636-1946-AD82-83A674FB530D}">
      <dgm:prSet/>
      <dgm:spPr/>
      <dgm:t>
        <a:bodyPr/>
        <a:lstStyle/>
        <a:p>
          <a:endParaRPr lang="en-US"/>
        </a:p>
      </dgm:t>
    </dgm:pt>
    <dgm:pt modelId="{AA31ACCD-3DD4-704D-9E9C-7AD843FBFA3A}">
      <dgm:prSet phldrT="[Text]">
        <dgm:style>
          <a:lnRef idx="1">
            <a:schemeClr val="accent4"/>
          </a:lnRef>
          <a:fillRef idx="2">
            <a:schemeClr val="accent4"/>
          </a:fillRef>
          <a:effectRef idx="1">
            <a:schemeClr val="accent4"/>
          </a:effectRef>
          <a:fontRef idx="minor">
            <a:schemeClr val="dk1"/>
          </a:fontRef>
        </dgm:style>
      </dgm:prSet>
      <dgm:spPr>
        <a:ln/>
      </dgm:spPr>
      <dgm:t>
        <a:bodyPr/>
        <a:lstStyle/>
        <a:p>
          <a:r>
            <a:rPr lang="en-US" dirty="0" smtClean="0"/>
            <a:t>recipe</a:t>
          </a:r>
          <a:endParaRPr lang="en-US" dirty="0"/>
        </a:p>
      </dgm:t>
    </dgm:pt>
    <dgm:pt modelId="{041A0B1A-5E8B-EF47-A2F1-4C08FE96C2CF}" type="parTrans" cxnId="{57380F05-F31B-864E-B741-A3F00282AB09}">
      <dgm:prSet/>
      <dgm:spPr/>
      <dgm:t>
        <a:bodyPr/>
        <a:lstStyle/>
        <a:p>
          <a:endParaRPr lang="en-US"/>
        </a:p>
      </dgm:t>
    </dgm:pt>
    <dgm:pt modelId="{19A0C9C7-8911-C74F-B537-77F6F20C0F18}" type="sibTrans" cxnId="{57380F05-F31B-864E-B741-A3F00282AB09}">
      <dgm:prSet/>
      <dgm:spPr/>
      <dgm:t>
        <a:bodyPr/>
        <a:lstStyle/>
        <a:p>
          <a:endParaRPr lang="en-US"/>
        </a:p>
      </dgm:t>
    </dgm:pt>
    <dgm:pt modelId="{1DDB012B-0EC3-CF4A-BD0E-00E20C9C5F4A}">
      <dgm:prSet phldrT="[Text]">
        <dgm:style>
          <a:lnRef idx="2">
            <a:schemeClr val="accent6">
              <a:shade val="50000"/>
            </a:schemeClr>
          </a:lnRef>
          <a:fillRef idx="1">
            <a:schemeClr val="accent6"/>
          </a:fillRef>
          <a:effectRef idx="0">
            <a:schemeClr val="accent6"/>
          </a:effectRef>
          <a:fontRef idx="minor">
            <a:schemeClr val="lt1"/>
          </a:fontRef>
        </dgm:style>
      </dgm:prSet>
      <dgm:spPr/>
      <dgm:t>
        <a:bodyPr/>
        <a:lstStyle/>
        <a:p>
          <a:r>
            <a:rPr lang="en-US" dirty="0" smtClean="0"/>
            <a:t>bin</a:t>
          </a:r>
          <a:endParaRPr lang="en-US" dirty="0"/>
        </a:p>
      </dgm:t>
    </dgm:pt>
    <dgm:pt modelId="{ECCEA518-FBC6-874A-81BF-1F214253A6C6}" type="parTrans" cxnId="{7CCEF95B-62BE-3148-B966-D75B7575C8D1}">
      <dgm:prSet/>
      <dgm:spPr/>
      <dgm:t>
        <a:bodyPr/>
        <a:lstStyle/>
        <a:p>
          <a:endParaRPr lang="en-US"/>
        </a:p>
      </dgm:t>
    </dgm:pt>
    <dgm:pt modelId="{2A40C7BD-150A-CC45-A97F-9337DB948CFC}" type="sibTrans" cxnId="{7CCEF95B-62BE-3148-B966-D75B7575C8D1}">
      <dgm:prSet/>
      <dgm:spPr/>
      <dgm:t>
        <a:bodyPr/>
        <a:lstStyle/>
        <a:p>
          <a:endParaRPr lang="en-US"/>
        </a:p>
      </dgm:t>
    </dgm:pt>
    <dgm:pt modelId="{75BC44B5-7705-CF4A-A7E0-798429BC5F39}">
      <dgm:prSet phldrT="[Text]">
        <dgm:style>
          <a:lnRef idx="1">
            <a:schemeClr val="accent6"/>
          </a:lnRef>
          <a:fillRef idx="2">
            <a:schemeClr val="accent6"/>
          </a:fillRef>
          <a:effectRef idx="1">
            <a:schemeClr val="accent6"/>
          </a:effectRef>
          <a:fontRef idx="minor">
            <a:schemeClr val="dk1"/>
          </a:fontRef>
        </dgm:style>
      </dgm:prSet>
      <dgm:spPr/>
      <dgm:t>
        <a:bodyPr/>
        <a:lstStyle/>
        <a:p>
          <a:r>
            <a:rPr lang="en-US" dirty="0" smtClean="0"/>
            <a:t>awesome</a:t>
          </a:r>
          <a:endParaRPr lang="en-US" dirty="0"/>
        </a:p>
      </dgm:t>
    </dgm:pt>
    <dgm:pt modelId="{9D1D5BE3-8A3D-0E43-A84A-4290131956D8}" type="parTrans" cxnId="{D64332EE-3712-B047-9987-8EC51F176FCE}">
      <dgm:prSet/>
      <dgm:spPr/>
      <dgm:t>
        <a:bodyPr/>
        <a:lstStyle/>
        <a:p>
          <a:endParaRPr lang="en-US"/>
        </a:p>
      </dgm:t>
    </dgm:pt>
    <dgm:pt modelId="{F2A472BF-0639-2E4F-B3F6-B977E24E0C65}" type="sibTrans" cxnId="{D64332EE-3712-B047-9987-8EC51F176FCE}">
      <dgm:prSet/>
      <dgm:spPr/>
      <dgm:t>
        <a:bodyPr/>
        <a:lstStyle/>
        <a:p>
          <a:endParaRPr lang="en-US"/>
        </a:p>
      </dgm:t>
    </dgm:pt>
    <dgm:pt modelId="{C33C9A59-B1F9-ED4B-A313-7F20B4D1E173}">
      <dgm:prSet phldrT="[Text]">
        <dgm:style>
          <a:lnRef idx="1">
            <a:schemeClr val="accent5"/>
          </a:lnRef>
          <a:fillRef idx="2">
            <a:schemeClr val="accent5"/>
          </a:fillRef>
          <a:effectRef idx="1">
            <a:schemeClr val="accent5"/>
          </a:effectRef>
          <a:fontRef idx="minor">
            <a:schemeClr val="dk1"/>
          </a:fontRef>
        </dgm:style>
      </dgm:prSet>
      <dgm:spPr/>
      <dgm:t>
        <a:bodyPr/>
        <a:lstStyle/>
        <a:p>
          <a:r>
            <a:rPr lang="en-US" dirty="0" smtClean="0"/>
            <a:t>security-</a:t>
          </a:r>
          <a:r>
            <a:rPr lang="en-US" dirty="0" err="1" smtClean="0"/>
            <a:t>pkg</a:t>
          </a:r>
          <a:endParaRPr lang="en-US" dirty="0"/>
        </a:p>
      </dgm:t>
    </dgm:pt>
    <dgm:pt modelId="{6EAC6D5E-5E57-3F46-B1BE-76E7CDCAE80F}" type="parTrans" cxnId="{A288B1E5-B63F-3C43-BE40-46A25FE94FE6}">
      <dgm:prSet/>
      <dgm:spPr/>
      <dgm:t>
        <a:bodyPr/>
        <a:lstStyle/>
        <a:p>
          <a:endParaRPr lang="en-US"/>
        </a:p>
      </dgm:t>
    </dgm:pt>
    <dgm:pt modelId="{6B211381-B28A-8546-8B9D-2FCE2431E01D}" type="sibTrans" cxnId="{A288B1E5-B63F-3C43-BE40-46A25FE94FE6}">
      <dgm:prSet/>
      <dgm:spPr/>
      <dgm:t>
        <a:bodyPr/>
        <a:lstStyle/>
        <a:p>
          <a:endParaRPr lang="en-US"/>
        </a:p>
      </dgm:t>
    </dgm:pt>
    <dgm:pt modelId="{8EC08ED0-C095-4642-87D2-41C933A1212C}">
      <dgm:prSet phldrT="[Text]">
        <dgm:style>
          <a:lnRef idx="1">
            <a:schemeClr val="accent5"/>
          </a:lnRef>
          <a:fillRef idx="2">
            <a:schemeClr val="accent5"/>
          </a:fillRef>
          <a:effectRef idx="1">
            <a:schemeClr val="accent5"/>
          </a:effectRef>
          <a:fontRef idx="minor">
            <a:schemeClr val="dk1"/>
          </a:fontRef>
        </dgm:style>
      </dgm:prSet>
      <dgm:spPr/>
      <dgm:t>
        <a:bodyPr/>
        <a:lstStyle/>
        <a:p>
          <a:r>
            <a:rPr lang="en-US" dirty="0" smtClean="0"/>
            <a:t>security</a:t>
          </a:r>
          <a:endParaRPr lang="en-US" dirty="0"/>
        </a:p>
      </dgm:t>
    </dgm:pt>
    <dgm:pt modelId="{A71250B4-1DB5-B940-8183-12EF6F6A50AA}" type="parTrans" cxnId="{03D01FCD-6405-2241-B501-2BAF2E50EA05}">
      <dgm:prSet/>
      <dgm:spPr/>
      <dgm:t>
        <a:bodyPr/>
        <a:lstStyle/>
        <a:p>
          <a:endParaRPr lang="en-US"/>
        </a:p>
      </dgm:t>
    </dgm:pt>
    <dgm:pt modelId="{D21D4DED-35DE-1A4D-BA65-E1F844B3BD9B}" type="sibTrans" cxnId="{03D01FCD-6405-2241-B501-2BAF2E50EA05}">
      <dgm:prSet/>
      <dgm:spPr/>
      <dgm:t>
        <a:bodyPr/>
        <a:lstStyle/>
        <a:p>
          <a:endParaRPr lang="en-US"/>
        </a:p>
      </dgm:t>
    </dgm:pt>
    <dgm:pt modelId="{D6B457D0-63E6-E543-B5BB-41919D1AB049}" type="pres">
      <dgm:prSet presAssocID="{33F1487F-30F9-CA48-8E42-2B252B26411C}" presName="diagram" presStyleCnt="0">
        <dgm:presLayoutVars>
          <dgm:chPref val="1"/>
          <dgm:dir/>
          <dgm:animOne val="branch"/>
          <dgm:animLvl val="lvl"/>
          <dgm:resizeHandles val="exact"/>
        </dgm:presLayoutVars>
      </dgm:prSet>
      <dgm:spPr/>
      <dgm:t>
        <a:bodyPr/>
        <a:lstStyle/>
        <a:p>
          <a:endParaRPr lang="en-US"/>
        </a:p>
      </dgm:t>
    </dgm:pt>
    <dgm:pt modelId="{17A687A0-421B-3045-9AE0-395AA80FA4A7}" type="pres">
      <dgm:prSet presAssocID="{0068F6EA-D9E7-8849-A07C-ECE62EBC98FA}" presName="root1" presStyleCnt="0"/>
      <dgm:spPr/>
    </dgm:pt>
    <dgm:pt modelId="{C8DC674B-BD2E-4A4C-9774-225C027D0A2D}" type="pres">
      <dgm:prSet presAssocID="{0068F6EA-D9E7-8849-A07C-ECE62EBC98FA}" presName="LevelOneTextNode" presStyleLbl="node0" presStyleIdx="0" presStyleCnt="1">
        <dgm:presLayoutVars>
          <dgm:chPref val="3"/>
        </dgm:presLayoutVars>
      </dgm:prSet>
      <dgm:spPr/>
      <dgm:t>
        <a:bodyPr/>
        <a:lstStyle/>
        <a:p>
          <a:endParaRPr lang="en-US"/>
        </a:p>
      </dgm:t>
    </dgm:pt>
    <dgm:pt modelId="{B9772E61-177F-914E-B237-D36EA3C6A5DB}" type="pres">
      <dgm:prSet presAssocID="{0068F6EA-D9E7-8849-A07C-ECE62EBC98FA}" presName="level2hierChild" presStyleCnt="0"/>
      <dgm:spPr/>
    </dgm:pt>
    <dgm:pt modelId="{32EDC765-8EAE-6A4D-8208-7B160C47EEE6}" type="pres">
      <dgm:prSet presAssocID="{E8CBA255-0945-D248-85E4-D74E6CE66A7E}" presName="conn2-1" presStyleLbl="parChTrans1D2" presStyleIdx="0" presStyleCnt="3"/>
      <dgm:spPr/>
      <dgm:t>
        <a:bodyPr/>
        <a:lstStyle/>
        <a:p>
          <a:endParaRPr lang="en-US"/>
        </a:p>
      </dgm:t>
    </dgm:pt>
    <dgm:pt modelId="{51C528F4-6590-0B4A-A54A-0835F1888B43}" type="pres">
      <dgm:prSet presAssocID="{E8CBA255-0945-D248-85E4-D74E6CE66A7E}" presName="connTx" presStyleLbl="parChTrans1D2" presStyleIdx="0" presStyleCnt="3"/>
      <dgm:spPr/>
      <dgm:t>
        <a:bodyPr/>
        <a:lstStyle/>
        <a:p>
          <a:endParaRPr lang="en-US"/>
        </a:p>
      </dgm:t>
    </dgm:pt>
    <dgm:pt modelId="{66ACCA9E-A6B5-0F44-A354-BC0956ABA28C}" type="pres">
      <dgm:prSet presAssocID="{4C9BAC12-7EA1-F74B-BFE4-8C344AACDD1C}" presName="root2" presStyleCnt="0"/>
      <dgm:spPr/>
    </dgm:pt>
    <dgm:pt modelId="{E81D6897-74F8-104E-BB26-0F13F99A5397}" type="pres">
      <dgm:prSet presAssocID="{4C9BAC12-7EA1-F74B-BFE4-8C344AACDD1C}" presName="LevelTwoTextNode" presStyleLbl="node2" presStyleIdx="0" presStyleCnt="3">
        <dgm:presLayoutVars>
          <dgm:chPref val="3"/>
        </dgm:presLayoutVars>
      </dgm:prSet>
      <dgm:spPr/>
      <dgm:t>
        <a:bodyPr/>
        <a:lstStyle/>
        <a:p>
          <a:endParaRPr lang="en-US"/>
        </a:p>
      </dgm:t>
    </dgm:pt>
    <dgm:pt modelId="{0AB5C5C0-4EA5-354F-AAC5-06938338FCBE}" type="pres">
      <dgm:prSet presAssocID="{4C9BAC12-7EA1-F74B-BFE4-8C344AACDD1C}" presName="level3hierChild" presStyleCnt="0"/>
      <dgm:spPr/>
    </dgm:pt>
    <dgm:pt modelId="{377095C3-F66E-404D-8362-990B3618B679}" type="pres">
      <dgm:prSet presAssocID="{47A4674F-999A-7F4D-A55B-1C9DEF79D5C9}" presName="conn2-1" presStyleLbl="parChTrans1D3" presStyleIdx="0" presStyleCnt="7"/>
      <dgm:spPr/>
      <dgm:t>
        <a:bodyPr/>
        <a:lstStyle/>
        <a:p>
          <a:endParaRPr lang="en-US"/>
        </a:p>
      </dgm:t>
    </dgm:pt>
    <dgm:pt modelId="{A331BE67-B243-A24B-A3FE-53DAA46D5807}" type="pres">
      <dgm:prSet presAssocID="{47A4674F-999A-7F4D-A55B-1C9DEF79D5C9}" presName="connTx" presStyleLbl="parChTrans1D3" presStyleIdx="0" presStyleCnt="7"/>
      <dgm:spPr/>
      <dgm:t>
        <a:bodyPr/>
        <a:lstStyle/>
        <a:p>
          <a:endParaRPr lang="en-US"/>
        </a:p>
      </dgm:t>
    </dgm:pt>
    <dgm:pt modelId="{13E8C6AF-20C9-CD43-B99B-2E2D62AB6AF8}" type="pres">
      <dgm:prSet presAssocID="{907EED47-A957-A643-B3BC-032DBD8ECC4F}" presName="root2" presStyleCnt="0"/>
      <dgm:spPr/>
    </dgm:pt>
    <dgm:pt modelId="{BBE0921A-4720-6342-98E2-2C2C6EC65BEF}" type="pres">
      <dgm:prSet presAssocID="{907EED47-A957-A643-B3BC-032DBD8ECC4F}" presName="LevelTwoTextNode" presStyleLbl="node3" presStyleIdx="0" presStyleCnt="7">
        <dgm:presLayoutVars>
          <dgm:chPref val="3"/>
        </dgm:presLayoutVars>
      </dgm:prSet>
      <dgm:spPr/>
      <dgm:t>
        <a:bodyPr/>
        <a:lstStyle/>
        <a:p>
          <a:endParaRPr lang="en-US"/>
        </a:p>
      </dgm:t>
    </dgm:pt>
    <dgm:pt modelId="{DC1D089A-304E-4A4F-A5A3-D2E146C9AF1A}" type="pres">
      <dgm:prSet presAssocID="{907EED47-A957-A643-B3BC-032DBD8ECC4F}" presName="level3hierChild" presStyleCnt="0"/>
      <dgm:spPr/>
    </dgm:pt>
    <dgm:pt modelId="{12F35C4D-9AF1-024D-905C-7CB395514E34}" type="pres">
      <dgm:prSet presAssocID="{D2E462B0-E96E-054A-BA7F-580A44DE6ADE}" presName="conn2-1" presStyleLbl="parChTrans1D4" presStyleIdx="0" presStyleCnt="1"/>
      <dgm:spPr/>
      <dgm:t>
        <a:bodyPr/>
        <a:lstStyle/>
        <a:p>
          <a:endParaRPr lang="en-US"/>
        </a:p>
      </dgm:t>
    </dgm:pt>
    <dgm:pt modelId="{863C6DFD-E71B-BA49-A864-C8432C46F103}" type="pres">
      <dgm:prSet presAssocID="{D2E462B0-E96E-054A-BA7F-580A44DE6ADE}" presName="connTx" presStyleLbl="parChTrans1D4" presStyleIdx="0" presStyleCnt="1"/>
      <dgm:spPr/>
      <dgm:t>
        <a:bodyPr/>
        <a:lstStyle/>
        <a:p>
          <a:endParaRPr lang="en-US"/>
        </a:p>
      </dgm:t>
    </dgm:pt>
    <dgm:pt modelId="{FA37659B-2667-9845-8522-2876052E6ED2}" type="pres">
      <dgm:prSet presAssocID="{45B4C6FB-B32B-4045-B897-CC65E287E10F}" presName="root2" presStyleCnt="0"/>
      <dgm:spPr/>
    </dgm:pt>
    <dgm:pt modelId="{6EB15561-2B2C-114B-8083-F53B664A75BC}" type="pres">
      <dgm:prSet presAssocID="{45B4C6FB-B32B-4045-B897-CC65E287E10F}" presName="LevelTwoTextNode" presStyleLbl="node4" presStyleIdx="0" presStyleCnt="1">
        <dgm:presLayoutVars>
          <dgm:chPref val="3"/>
        </dgm:presLayoutVars>
      </dgm:prSet>
      <dgm:spPr/>
      <dgm:t>
        <a:bodyPr/>
        <a:lstStyle/>
        <a:p>
          <a:endParaRPr lang="en-US"/>
        </a:p>
      </dgm:t>
    </dgm:pt>
    <dgm:pt modelId="{5BD5DD4F-E8E8-6947-B4B7-D09BC97CB334}" type="pres">
      <dgm:prSet presAssocID="{45B4C6FB-B32B-4045-B897-CC65E287E10F}" presName="level3hierChild" presStyleCnt="0"/>
      <dgm:spPr/>
    </dgm:pt>
    <dgm:pt modelId="{30D7F2C4-490D-544F-A8B9-098BF192D0B7}" type="pres">
      <dgm:prSet presAssocID="{98D78780-69DE-1844-A3D9-7501A8CA22FC}" presName="conn2-1" presStyleLbl="parChTrans1D3" presStyleIdx="1" presStyleCnt="7"/>
      <dgm:spPr/>
      <dgm:t>
        <a:bodyPr/>
        <a:lstStyle/>
        <a:p>
          <a:endParaRPr lang="en-US"/>
        </a:p>
      </dgm:t>
    </dgm:pt>
    <dgm:pt modelId="{607E962F-9643-C245-98AE-FD320C0EBE76}" type="pres">
      <dgm:prSet presAssocID="{98D78780-69DE-1844-A3D9-7501A8CA22FC}" presName="connTx" presStyleLbl="parChTrans1D3" presStyleIdx="1" presStyleCnt="7"/>
      <dgm:spPr/>
      <dgm:t>
        <a:bodyPr/>
        <a:lstStyle/>
        <a:p>
          <a:endParaRPr lang="en-US"/>
        </a:p>
      </dgm:t>
    </dgm:pt>
    <dgm:pt modelId="{8B35FA53-CA76-FB44-94CD-850E7F3C8CB9}" type="pres">
      <dgm:prSet presAssocID="{1B986862-6ACC-CF4A-93FA-C5DE57A4CD5D}" presName="root2" presStyleCnt="0"/>
      <dgm:spPr/>
    </dgm:pt>
    <dgm:pt modelId="{F44F9F11-2B43-8343-92E7-43CA9A676323}" type="pres">
      <dgm:prSet presAssocID="{1B986862-6ACC-CF4A-93FA-C5DE57A4CD5D}" presName="LevelTwoTextNode" presStyleLbl="node3" presStyleIdx="1" presStyleCnt="7">
        <dgm:presLayoutVars>
          <dgm:chPref val="3"/>
        </dgm:presLayoutVars>
      </dgm:prSet>
      <dgm:spPr/>
      <dgm:t>
        <a:bodyPr/>
        <a:lstStyle/>
        <a:p>
          <a:endParaRPr lang="en-US"/>
        </a:p>
      </dgm:t>
    </dgm:pt>
    <dgm:pt modelId="{C283E7BD-66CE-2148-862B-B0955F6B67D0}" type="pres">
      <dgm:prSet presAssocID="{1B986862-6ACC-CF4A-93FA-C5DE57A4CD5D}" presName="level3hierChild" presStyleCnt="0"/>
      <dgm:spPr/>
    </dgm:pt>
    <dgm:pt modelId="{2DEE3676-3DD3-3943-9351-8AD14AD5AA9B}" type="pres">
      <dgm:prSet presAssocID="{6EAC6D5E-5E57-3F46-B1BE-76E7CDCAE80F}" presName="conn2-1" presStyleLbl="parChTrans1D3" presStyleIdx="2" presStyleCnt="7"/>
      <dgm:spPr/>
      <dgm:t>
        <a:bodyPr/>
        <a:lstStyle/>
        <a:p>
          <a:endParaRPr lang="en-US"/>
        </a:p>
      </dgm:t>
    </dgm:pt>
    <dgm:pt modelId="{7CBA9973-1F4F-254E-B00E-44447C036047}" type="pres">
      <dgm:prSet presAssocID="{6EAC6D5E-5E57-3F46-B1BE-76E7CDCAE80F}" presName="connTx" presStyleLbl="parChTrans1D3" presStyleIdx="2" presStyleCnt="7"/>
      <dgm:spPr/>
      <dgm:t>
        <a:bodyPr/>
        <a:lstStyle/>
        <a:p>
          <a:endParaRPr lang="en-US"/>
        </a:p>
      </dgm:t>
    </dgm:pt>
    <dgm:pt modelId="{B1D38F92-4374-974C-9706-52258E0CB328}" type="pres">
      <dgm:prSet presAssocID="{C33C9A59-B1F9-ED4B-A313-7F20B4D1E173}" presName="root2" presStyleCnt="0"/>
      <dgm:spPr/>
    </dgm:pt>
    <dgm:pt modelId="{B9F3DEE1-E14E-0D4F-B8C2-C4EE935E46AE}" type="pres">
      <dgm:prSet presAssocID="{C33C9A59-B1F9-ED4B-A313-7F20B4D1E173}" presName="LevelTwoTextNode" presStyleLbl="node3" presStyleIdx="2" presStyleCnt="7">
        <dgm:presLayoutVars>
          <dgm:chPref val="3"/>
        </dgm:presLayoutVars>
      </dgm:prSet>
      <dgm:spPr/>
      <dgm:t>
        <a:bodyPr/>
        <a:lstStyle/>
        <a:p>
          <a:endParaRPr lang="en-US"/>
        </a:p>
      </dgm:t>
    </dgm:pt>
    <dgm:pt modelId="{51480F42-1390-4640-8FB5-A4C00FE4591F}" type="pres">
      <dgm:prSet presAssocID="{C33C9A59-B1F9-ED4B-A313-7F20B4D1E173}" presName="level3hierChild" presStyleCnt="0"/>
      <dgm:spPr/>
    </dgm:pt>
    <dgm:pt modelId="{1EC3626B-BB2F-D84A-BB70-8FB8F716C4B7}" type="pres">
      <dgm:prSet presAssocID="{2496CE54-2091-DA44-82D3-7425C29D5782}" presName="conn2-1" presStyleLbl="parChTrans1D2" presStyleIdx="1" presStyleCnt="3"/>
      <dgm:spPr/>
      <dgm:t>
        <a:bodyPr/>
        <a:lstStyle/>
        <a:p>
          <a:endParaRPr lang="en-US"/>
        </a:p>
      </dgm:t>
    </dgm:pt>
    <dgm:pt modelId="{23E18E4B-D91C-AD40-9128-A7D90A0AA4D9}" type="pres">
      <dgm:prSet presAssocID="{2496CE54-2091-DA44-82D3-7425C29D5782}" presName="connTx" presStyleLbl="parChTrans1D2" presStyleIdx="1" presStyleCnt="3"/>
      <dgm:spPr/>
      <dgm:t>
        <a:bodyPr/>
        <a:lstStyle/>
        <a:p>
          <a:endParaRPr lang="en-US"/>
        </a:p>
      </dgm:t>
    </dgm:pt>
    <dgm:pt modelId="{4F4D818D-E4AE-444B-92F9-127D615735F0}" type="pres">
      <dgm:prSet presAssocID="{F415B893-57AD-E046-A054-35EE7E5C17DA}" presName="root2" presStyleCnt="0"/>
      <dgm:spPr/>
    </dgm:pt>
    <dgm:pt modelId="{FAB3633E-4908-0745-A6D0-2350DC18B916}" type="pres">
      <dgm:prSet presAssocID="{F415B893-57AD-E046-A054-35EE7E5C17DA}" presName="LevelTwoTextNode" presStyleLbl="node2" presStyleIdx="1" presStyleCnt="3">
        <dgm:presLayoutVars>
          <dgm:chPref val="3"/>
        </dgm:presLayoutVars>
      </dgm:prSet>
      <dgm:spPr/>
      <dgm:t>
        <a:bodyPr/>
        <a:lstStyle/>
        <a:p>
          <a:endParaRPr lang="en-US"/>
        </a:p>
      </dgm:t>
    </dgm:pt>
    <dgm:pt modelId="{FE208917-24AE-2642-AE0D-11046FBCA31F}" type="pres">
      <dgm:prSet presAssocID="{F415B893-57AD-E046-A054-35EE7E5C17DA}" presName="level3hierChild" presStyleCnt="0"/>
      <dgm:spPr/>
    </dgm:pt>
    <dgm:pt modelId="{4B855456-F0DB-AA47-A4B4-C8030E97E7AA}" type="pres">
      <dgm:prSet presAssocID="{710FC85B-B02F-334D-949D-F4C53AE1D2E0}" presName="conn2-1" presStyleLbl="parChTrans1D3" presStyleIdx="3" presStyleCnt="7"/>
      <dgm:spPr/>
      <dgm:t>
        <a:bodyPr/>
        <a:lstStyle/>
        <a:p>
          <a:endParaRPr lang="en-US"/>
        </a:p>
      </dgm:t>
    </dgm:pt>
    <dgm:pt modelId="{B99515E5-1CFE-FB4D-B83B-F601C720C5CA}" type="pres">
      <dgm:prSet presAssocID="{710FC85B-B02F-334D-949D-F4C53AE1D2E0}" presName="connTx" presStyleLbl="parChTrans1D3" presStyleIdx="3" presStyleCnt="7"/>
      <dgm:spPr/>
      <dgm:t>
        <a:bodyPr/>
        <a:lstStyle/>
        <a:p>
          <a:endParaRPr lang="en-US"/>
        </a:p>
      </dgm:t>
    </dgm:pt>
    <dgm:pt modelId="{2170C040-04B2-D241-AFBD-3837CBCAE688}" type="pres">
      <dgm:prSet presAssocID="{701B7361-7139-CB47-864E-0D578EF80B12}" presName="root2" presStyleCnt="0"/>
      <dgm:spPr/>
    </dgm:pt>
    <dgm:pt modelId="{66764F56-BC03-8D4B-A249-E5EDB4541AD4}" type="pres">
      <dgm:prSet presAssocID="{701B7361-7139-CB47-864E-0D578EF80B12}" presName="LevelTwoTextNode" presStyleLbl="node3" presStyleIdx="3" presStyleCnt="7">
        <dgm:presLayoutVars>
          <dgm:chPref val="3"/>
        </dgm:presLayoutVars>
      </dgm:prSet>
      <dgm:spPr/>
      <dgm:t>
        <a:bodyPr/>
        <a:lstStyle/>
        <a:p>
          <a:endParaRPr lang="en-US"/>
        </a:p>
      </dgm:t>
    </dgm:pt>
    <dgm:pt modelId="{D2E8BA78-7F6E-7241-BFFE-8D437DB1EC33}" type="pres">
      <dgm:prSet presAssocID="{701B7361-7139-CB47-864E-0D578EF80B12}" presName="level3hierChild" presStyleCnt="0"/>
      <dgm:spPr/>
    </dgm:pt>
    <dgm:pt modelId="{CCEE34B3-91F4-6146-BB4E-1BB5471D63F3}" type="pres">
      <dgm:prSet presAssocID="{041A0B1A-5E8B-EF47-A2F1-4C08FE96C2CF}" presName="conn2-1" presStyleLbl="parChTrans1D3" presStyleIdx="4" presStyleCnt="7"/>
      <dgm:spPr/>
      <dgm:t>
        <a:bodyPr/>
        <a:lstStyle/>
        <a:p>
          <a:endParaRPr lang="en-US"/>
        </a:p>
      </dgm:t>
    </dgm:pt>
    <dgm:pt modelId="{4E64CC7F-FE8F-BF44-9BC2-ACCEA008CD2E}" type="pres">
      <dgm:prSet presAssocID="{041A0B1A-5E8B-EF47-A2F1-4C08FE96C2CF}" presName="connTx" presStyleLbl="parChTrans1D3" presStyleIdx="4" presStyleCnt="7"/>
      <dgm:spPr/>
      <dgm:t>
        <a:bodyPr/>
        <a:lstStyle/>
        <a:p>
          <a:endParaRPr lang="en-US"/>
        </a:p>
      </dgm:t>
    </dgm:pt>
    <dgm:pt modelId="{BCAB561E-806A-564D-A877-F1D63A00D0F3}" type="pres">
      <dgm:prSet presAssocID="{AA31ACCD-3DD4-704D-9E9C-7AD843FBFA3A}" presName="root2" presStyleCnt="0"/>
      <dgm:spPr/>
    </dgm:pt>
    <dgm:pt modelId="{8625D8D4-C721-114B-BA1C-E9D7CD9E713A}" type="pres">
      <dgm:prSet presAssocID="{AA31ACCD-3DD4-704D-9E9C-7AD843FBFA3A}" presName="LevelTwoTextNode" presStyleLbl="node3" presStyleIdx="4" presStyleCnt="7">
        <dgm:presLayoutVars>
          <dgm:chPref val="3"/>
        </dgm:presLayoutVars>
      </dgm:prSet>
      <dgm:spPr/>
      <dgm:t>
        <a:bodyPr/>
        <a:lstStyle/>
        <a:p>
          <a:endParaRPr lang="en-US"/>
        </a:p>
      </dgm:t>
    </dgm:pt>
    <dgm:pt modelId="{ACB54811-D929-9445-B3D9-90E67718E907}" type="pres">
      <dgm:prSet presAssocID="{AA31ACCD-3DD4-704D-9E9C-7AD843FBFA3A}" presName="level3hierChild" presStyleCnt="0"/>
      <dgm:spPr/>
    </dgm:pt>
    <dgm:pt modelId="{75DF0864-8FCD-474F-A98B-246628C24555}" type="pres">
      <dgm:prSet presAssocID="{A71250B4-1DB5-B940-8183-12EF6F6A50AA}" presName="conn2-1" presStyleLbl="parChTrans1D3" presStyleIdx="5" presStyleCnt="7"/>
      <dgm:spPr/>
      <dgm:t>
        <a:bodyPr/>
        <a:lstStyle/>
        <a:p>
          <a:endParaRPr lang="en-US"/>
        </a:p>
      </dgm:t>
    </dgm:pt>
    <dgm:pt modelId="{11006B5B-4252-5248-A804-D73EA7AAD3C7}" type="pres">
      <dgm:prSet presAssocID="{A71250B4-1DB5-B940-8183-12EF6F6A50AA}" presName="connTx" presStyleLbl="parChTrans1D3" presStyleIdx="5" presStyleCnt="7"/>
      <dgm:spPr/>
      <dgm:t>
        <a:bodyPr/>
        <a:lstStyle/>
        <a:p>
          <a:endParaRPr lang="en-US"/>
        </a:p>
      </dgm:t>
    </dgm:pt>
    <dgm:pt modelId="{1026CA5F-F196-A94E-BBED-8107EEBFA6CD}" type="pres">
      <dgm:prSet presAssocID="{8EC08ED0-C095-4642-87D2-41C933A1212C}" presName="root2" presStyleCnt="0"/>
      <dgm:spPr/>
    </dgm:pt>
    <dgm:pt modelId="{953F2696-B1D8-524A-A742-B16201510455}" type="pres">
      <dgm:prSet presAssocID="{8EC08ED0-C095-4642-87D2-41C933A1212C}" presName="LevelTwoTextNode" presStyleLbl="node3" presStyleIdx="5" presStyleCnt="7">
        <dgm:presLayoutVars>
          <dgm:chPref val="3"/>
        </dgm:presLayoutVars>
      </dgm:prSet>
      <dgm:spPr/>
      <dgm:t>
        <a:bodyPr/>
        <a:lstStyle/>
        <a:p>
          <a:endParaRPr lang="en-US"/>
        </a:p>
      </dgm:t>
    </dgm:pt>
    <dgm:pt modelId="{C36D3728-A86F-5845-A126-AF522B2FAB6C}" type="pres">
      <dgm:prSet presAssocID="{8EC08ED0-C095-4642-87D2-41C933A1212C}" presName="level3hierChild" presStyleCnt="0"/>
      <dgm:spPr/>
    </dgm:pt>
    <dgm:pt modelId="{0AE60012-E971-2040-96C9-942F43C6A580}" type="pres">
      <dgm:prSet presAssocID="{ECCEA518-FBC6-874A-81BF-1F214253A6C6}" presName="conn2-1" presStyleLbl="parChTrans1D2" presStyleIdx="2" presStyleCnt="3"/>
      <dgm:spPr/>
      <dgm:t>
        <a:bodyPr/>
        <a:lstStyle/>
        <a:p>
          <a:endParaRPr lang="en-US"/>
        </a:p>
      </dgm:t>
    </dgm:pt>
    <dgm:pt modelId="{7833306E-0EED-D444-BF82-1F5CB962B713}" type="pres">
      <dgm:prSet presAssocID="{ECCEA518-FBC6-874A-81BF-1F214253A6C6}" presName="connTx" presStyleLbl="parChTrans1D2" presStyleIdx="2" presStyleCnt="3"/>
      <dgm:spPr/>
      <dgm:t>
        <a:bodyPr/>
        <a:lstStyle/>
        <a:p>
          <a:endParaRPr lang="en-US"/>
        </a:p>
      </dgm:t>
    </dgm:pt>
    <dgm:pt modelId="{521293F1-1901-344C-99BD-AD4D05F9653B}" type="pres">
      <dgm:prSet presAssocID="{1DDB012B-0EC3-CF4A-BD0E-00E20C9C5F4A}" presName="root2" presStyleCnt="0"/>
      <dgm:spPr/>
    </dgm:pt>
    <dgm:pt modelId="{302E0FC5-3EAE-FF4E-96A7-7561C3B381ED}" type="pres">
      <dgm:prSet presAssocID="{1DDB012B-0EC3-CF4A-BD0E-00E20C9C5F4A}" presName="LevelTwoTextNode" presStyleLbl="node2" presStyleIdx="2" presStyleCnt="3">
        <dgm:presLayoutVars>
          <dgm:chPref val="3"/>
        </dgm:presLayoutVars>
      </dgm:prSet>
      <dgm:spPr/>
      <dgm:t>
        <a:bodyPr/>
        <a:lstStyle/>
        <a:p>
          <a:endParaRPr lang="en-US"/>
        </a:p>
      </dgm:t>
    </dgm:pt>
    <dgm:pt modelId="{34B04E1E-1F38-684E-872F-A5D97D502EEB}" type="pres">
      <dgm:prSet presAssocID="{1DDB012B-0EC3-CF4A-BD0E-00E20C9C5F4A}" presName="level3hierChild" presStyleCnt="0"/>
      <dgm:spPr/>
    </dgm:pt>
    <dgm:pt modelId="{9B4DDFED-BB6B-3F47-B98F-693A339B5E86}" type="pres">
      <dgm:prSet presAssocID="{9D1D5BE3-8A3D-0E43-A84A-4290131956D8}" presName="conn2-1" presStyleLbl="parChTrans1D3" presStyleIdx="6" presStyleCnt="7"/>
      <dgm:spPr/>
      <dgm:t>
        <a:bodyPr/>
        <a:lstStyle/>
        <a:p>
          <a:endParaRPr lang="en-US"/>
        </a:p>
      </dgm:t>
    </dgm:pt>
    <dgm:pt modelId="{D8BB3F47-A875-7F46-B1EA-B721B6A049A5}" type="pres">
      <dgm:prSet presAssocID="{9D1D5BE3-8A3D-0E43-A84A-4290131956D8}" presName="connTx" presStyleLbl="parChTrans1D3" presStyleIdx="6" presStyleCnt="7"/>
      <dgm:spPr/>
      <dgm:t>
        <a:bodyPr/>
        <a:lstStyle/>
        <a:p>
          <a:endParaRPr lang="en-US"/>
        </a:p>
      </dgm:t>
    </dgm:pt>
    <dgm:pt modelId="{D6915EDB-2047-DC4C-B1D1-4C523B91A08C}" type="pres">
      <dgm:prSet presAssocID="{75BC44B5-7705-CF4A-A7E0-798429BC5F39}" presName="root2" presStyleCnt="0"/>
      <dgm:spPr/>
    </dgm:pt>
    <dgm:pt modelId="{3ED6E3EA-9774-5F41-80B5-6A4BBBB1DD03}" type="pres">
      <dgm:prSet presAssocID="{75BC44B5-7705-CF4A-A7E0-798429BC5F39}" presName="LevelTwoTextNode" presStyleLbl="node3" presStyleIdx="6" presStyleCnt="7">
        <dgm:presLayoutVars>
          <dgm:chPref val="3"/>
        </dgm:presLayoutVars>
      </dgm:prSet>
      <dgm:spPr/>
      <dgm:t>
        <a:bodyPr/>
        <a:lstStyle/>
        <a:p>
          <a:endParaRPr lang="en-US"/>
        </a:p>
      </dgm:t>
    </dgm:pt>
    <dgm:pt modelId="{362AE570-0839-634E-89C9-D1B18A085712}" type="pres">
      <dgm:prSet presAssocID="{75BC44B5-7705-CF4A-A7E0-798429BC5F39}" presName="level3hierChild" presStyleCnt="0"/>
      <dgm:spPr/>
    </dgm:pt>
  </dgm:ptLst>
  <dgm:cxnLst>
    <dgm:cxn modelId="{D27E169C-E57C-DA49-912D-7CBCC1996219}" type="presOf" srcId="{4C9BAC12-7EA1-F74B-BFE4-8C344AACDD1C}" destId="{E81D6897-74F8-104E-BB26-0F13F99A5397}" srcOrd="0" destOrd="0" presId="urn:microsoft.com/office/officeart/2005/8/layout/hierarchy2"/>
    <dgm:cxn modelId="{8CC35A22-F46F-8440-88D8-C56549E8E242}" type="presOf" srcId="{47A4674F-999A-7F4D-A55B-1C9DEF79D5C9}" destId="{A331BE67-B243-A24B-A3FE-53DAA46D5807}" srcOrd="1" destOrd="0" presId="urn:microsoft.com/office/officeart/2005/8/layout/hierarchy2"/>
    <dgm:cxn modelId="{502E419F-5E84-E14C-AA9B-70B3FB2AB3F9}" type="presOf" srcId="{1B986862-6ACC-CF4A-93FA-C5DE57A4CD5D}" destId="{F44F9F11-2B43-8343-92E7-43CA9A676323}" srcOrd="0" destOrd="0" presId="urn:microsoft.com/office/officeart/2005/8/layout/hierarchy2"/>
    <dgm:cxn modelId="{9E3BFC3B-FA2A-5648-A572-8CC397434C60}" type="presOf" srcId="{75BC44B5-7705-CF4A-A7E0-798429BC5F39}" destId="{3ED6E3EA-9774-5F41-80B5-6A4BBBB1DD03}" srcOrd="0" destOrd="0" presId="urn:microsoft.com/office/officeart/2005/8/layout/hierarchy2"/>
    <dgm:cxn modelId="{B63AE929-6FAE-9143-BEA3-964BB521C5FF}" type="presOf" srcId="{1DDB012B-0EC3-CF4A-BD0E-00E20C9C5F4A}" destId="{302E0FC5-3EAE-FF4E-96A7-7561C3B381ED}" srcOrd="0" destOrd="0" presId="urn:microsoft.com/office/officeart/2005/8/layout/hierarchy2"/>
    <dgm:cxn modelId="{57380F05-F31B-864E-B741-A3F00282AB09}" srcId="{F415B893-57AD-E046-A054-35EE7E5C17DA}" destId="{AA31ACCD-3DD4-704D-9E9C-7AD843FBFA3A}" srcOrd="1" destOrd="0" parTransId="{041A0B1A-5E8B-EF47-A2F1-4C08FE96C2CF}" sibTransId="{19A0C9C7-8911-C74F-B537-77F6F20C0F18}"/>
    <dgm:cxn modelId="{555F2179-13AA-1541-8474-D00B19F0DAFC}" type="presOf" srcId="{47A4674F-999A-7F4D-A55B-1C9DEF79D5C9}" destId="{377095C3-F66E-404D-8362-990B3618B679}" srcOrd="0" destOrd="0" presId="urn:microsoft.com/office/officeart/2005/8/layout/hierarchy2"/>
    <dgm:cxn modelId="{1D08E1CB-57E6-ED46-8BA8-0F0766E119F8}" type="presOf" srcId="{33F1487F-30F9-CA48-8E42-2B252B26411C}" destId="{D6B457D0-63E6-E543-B5BB-41919D1AB049}" srcOrd="0" destOrd="0" presId="urn:microsoft.com/office/officeart/2005/8/layout/hierarchy2"/>
    <dgm:cxn modelId="{A1A2646E-88B8-A545-B5D5-F95E50A0E010}" type="presOf" srcId="{ECCEA518-FBC6-874A-81BF-1F214253A6C6}" destId="{7833306E-0EED-D444-BF82-1F5CB962B713}" srcOrd="1" destOrd="0" presId="urn:microsoft.com/office/officeart/2005/8/layout/hierarchy2"/>
    <dgm:cxn modelId="{F3F1D6D2-465B-CD4F-8963-A4F709F615D5}" type="presOf" srcId="{A71250B4-1DB5-B940-8183-12EF6F6A50AA}" destId="{11006B5B-4252-5248-A804-D73EA7AAD3C7}" srcOrd="1" destOrd="0" presId="urn:microsoft.com/office/officeart/2005/8/layout/hierarchy2"/>
    <dgm:cxn modelId="{4FF3FEFD-B672-9A4C-8F3E-E143AE6DC59A}" type="presOf" srcId="{98D78780-69DE-1844-A3D9-7501A8CA22FC}" destId="{30D7F2C4-490D-544F-A8B9-098BF192D0B7}" srcOrd="0" destOrd="0" presId="urn:microsoft.com/office/officeart/2005/8/layout/hierarchy2"/>
    <dgm:cxn modelId="{8CA5B5FB-F6A2-CF4D-8EFF-F6D13DC2DBA5}" srcId="{33F1487F-30F9-CA48-8E42-2B252B26411C}" destId="{0068F6EA-D9E7-8849-A07C-ECE62EBC98FA}" srcOrd="0" destOrd="0" parTransId="{D41E5BA6-07EF-4C49-A9B5-DBF860F96944}" sibTransId="{036B1A5E-156D-9543-BA6F-7A806B63C9BC}"/>
    <dgm:cxn modelId="{1BC7060F-E2C9-D242-BD42-A2EC142F1B4B}" srcId="{4C9BAC12-7EA1-F74B-BFE4-8C344AACDD1C}" destId="{1B986862-6ACC-CF4A-93FA-C5DE57A4CD5D}" srcOrd="1" destOrd="0" parTransId="{98D78780-69DE-1844-A3D9-7501A8CA22FC}" sibTransId="{519C9ED0-F135-5F41-9042-1FCCC9DEDC9C}"/>
    <dgm:cxn modelId="{F9EE6E50-77CC-A04E-B9BE-E90D87D9F472}" type="presOf" srcId="{710FC85B-B02F-334D-949D-F4C53AE1D2E0}" destId="{4B855456-F0DB-AA47-A4B4-C8030E97E7AA}" srcOrd="0" destOrd="0" presId="urn:microsoft.com/office/officeart/2005/8/layout/hierarchy2"/>
    <dgm:cxn modelId="{BFA778B4-F951-834B-B910-47FCE6739E74}" type="presOf" srcId="{98D78780-69DE-1844-A3D9-7501A8CA22FC}" destId="{607E962F-9643-C245-98AE-FD320C0EBE76}" srcOrd="1" destOrd="0" presId="urn:microsoft.com/office/officeart/2005/8/layout/hierarchy2"/>
    <dgm:cxn modelId="{ECD634C1-57AC-1542-81AB-E40AA55322FD}" type="presOf" srcId="{AA31ACCD-3DD4-704D-9E9C-7AD843FBFA3A}" destId="{8625D8D4-C721-114B-BA1C-E9D7CD9E713A}" srcOrd="0" destOrd="0" presId="urn:microsoft.com/office/officeart/2005/8/layout/hierarchy2"/>
    <dgm:cxn modelId="{11DB8846-4F63-EC4D-BB89-E39E972B26B1}" type="presOf" srcId="{D2E462B0-E96E-054A-BA7F-580A44DE6ADE}" destId="{12F35C4D-9AF1-024D-905C-7CB395514E34}" srcOrd="0" destOrd="0" presId="urn:microsoft.com/office/officeart/2005/8/layout/hierarchy2"/>
    <dgm:cxn modelId="{63874350-5EF2-4447-B0B4-6D304B425349}" type="presOf" srcId="{907EED47-A957-A643-B3BC-032DBD8ECC4F}" destId="{BBE0921A-4720-6342-98E2-2C2C6EC65BEF}" srcOrd="0" destOrd="0" presId="urn:microsoft.com/office/officeart/2005/8/layout/hierarchy2"/>
    <dgm:cxn modelId="{ACC5F2E4-1798-BF43-9DD2-83BE65ABB8EA}" srcId="{F415B893-57AD-E046-A054-35EE7E5C17DA}" destId="{701B7361-7139-CB47-864E-0D578EF80B12}" srcOrd="0" destOrd="0" parTransId="{710FC85B-B02F-334D-949D-F4C53AE1D2E0}" sibTransId="{52DEE2F2-1C9A-464C-9A8C-46BAC1B75CBF}"/>
    <dgm:cxn modelId="{9A956B0A-7876-0C41-937A-2F92D0055D8D}" type="presOf" srcId="{D2E462B0-E96E-054A-BA7F-580A44DE6ADE}" destId="{863C6DFD-E71B-BA49-A864-C8432C46F103}" srcOrd="1" destOrd="0" presId="urn:microsoft.com/office/officeart/2005/8/layout/hierarchy2"/>
    <dgm:cxn modelId="{83E69D22-340A-7745-AEEE-0AD0B8585829}" type="presOf" srcId="{E8CBA255-0945-D248-85E4-D74E6CE66A7E}" destId="{51C528F4-6590-0B4A-A54A-0835F1888B43}" srcOrd="1" destOrd="0" presId="urn:microsoft.com/office/officeart/2005/8/layout/hierarchy2"/>
    <dgm:cxn modelId="{B010A91B-2126-7844-B086-F75AF52378BE}" type="presOf" srcId="{701B7361-7139-CB47-864E-0D578EF80B12}" destId="{66764F56-BC03-8D4B-A249-E5EDB4541AD4}" srcOrd="0" destOrd="0" presId="urn:microsoft.com/office/officeart/2005/8/layout/hierarchy2"/>
    <dgm:cxn modelId="{42374065-A9AE-774F-939C-E5C5C4A04877}" type="presOf" srcId="{9D1D5BE3-8A3D-0E43-A84A-4290131956D8}" destId="{9B4DDFED-BB6B-3F47-B98F-693A339B5E86}" srcOrd="0" destOrd="0" presId="urn:microsoft.com/office/officeart/2005/8/layout/hierarchy2"/>
    <dgm:cxn modelId="{A288B1E5-B63F-3C43-BE40-46A25FE94FE6}" srcId="{4C9BAC12-7EA1-F74B-BFE4-8C344AACDD1C}" destId="{C33C9A59-B1F9-ED4B-A313-7F20B4D1E173}" srcOrd="2" destOrd="0" parTransId="{6EAC6D5E-5E57-3F46-B1BE-76E7CDCAE80F}" sibTransId="{6B211381-B28A-8546-8B9D-2FCE2431E01D}"/>
    <dgm:cxn modelId="{8BAFE0C5-F163-DE4C-AA67-1D4C83A967C6}" type="presOf" srcId="{041A0B1A-5E8B-EF47-A2F1-4C08FE96C2CF}" destId="{4E64CC7F-FE8F-BF44-9BC2-ACCEA008CD2E}" srcOrd="1" destOrd="0" presId="urn:microsoft.com/office/officeart/2005/8/layout/hierarchy2"/>
    <dgm:cxn modelId="{E5471B50-488B-4A42-B661-3F44113C4AF7}" type="presOf" srcId="{45B4C6FB-B32B-4045-B897-CC65E287E10F}" destId="{6EB15561-2B2C-114B-8083-F53B664A75BC}" srcOrd="0" destOrd="0" presId="urn:microsoft.com/office/officeart/2005/8/layout/hierarchy2"/>
    <dgm:cxn modelId="{C277E34B-AD73-2F47-A6CC-A1CD4E589812}" srcId="{0068F6EA-D9E7-8849-A07C-ECE62EBC98FA}" destId="{F415B893-57AD-E046-A054-35EE7E5C17DA}" srcOrd="1" destOrd="0" parTransId="{2496CE54-2091-DA44-82D3-7425C29D5782}" sibTransId="{79355320-8BEA-244A-9415-7D9FA593E436}"/>
    <dgm:cxn modelId="{E603D0B3-2D63-0440-B855-F2AFB2B67D28}" type="presOf" srcId="{F415B893-57AD-E046-A054-35EE7E5C17DA}" destId="{FAB3633E-4908-0745-A6D0-2350DC18B916}" srcOrd="0" destOrd="0" presId="urn:microsoft.com/office/officeart/2005/8/layout/hierarchy2"/>
    <dgm:cxn modelId="{8D892B8B-42B6-0645-BE70-A019489F6D14}" type="presOf" srcId="{6EAC6D5E-5E57-3F46-B1BE-76E7CDCAE80F}" destId="{7CBA9973-1F4F-254E-B00E-44447C036047}" srcOrd="1" destOrd="0" presId="urn:microsoft.com/office/officeart/2005/8/layout/hierarchy2"/>
    <dgm:cxn modelId="{77FF2CBF-5952-BB4D-A47F-60CA3C314862}" type="presOf" srcId="{A71250B4-1DB5-B940-8183-12EF6F6A50AA}" destId="{75DF0864-8FCD-474F-A98B-246628C24555}" srcOrd="0" destOrd="0" presId="urn:microsoft.com/office/officeart/2005/8/layout/hierarchy2"/>
    <dgm:cxn modelId="{E5DDEF18-2381-4C49-98D6-FD906AB180F2}" srcId="{4C9BAC12-7EA1-F74B-BFE4-8C344AACDD1C}" destId="{907EED47-A957-A643-B3BC-032DBD8ECC4F}" srcOrd="0" destOrd="0" parTransId="{47A4674F-999A-7F4D-A55B-1C9DEF79D5C9}" sibTransId="{4C66B107-2884-844B-A16F-09FFCB4F7F5D}"/>
    <dgm:cxn modelId="{E86C5C6E-FAF8-4E40-B37C-4CE6C9009F12}" type="presOf" srcId="{E8CBA255-0945-D248-85E4-D74E6CE66A7E}" destId="{32EDC765-8EAE-6A4D-8208-7B160C47EEE6}" srcOrd="0" destOrd="0" presId="urn:microsoft.com/office/officeart/2005/8/layout/hierarchy2"/>
    <dgm:cxn modelId="{82C2144E-D1A3-F341-88B3-3859B7BB2BB2}" type="presOf" srcId="{9D1D5BE3-8A3D-0E43-A84A-4290131956D8}" destId="{D8BB3F47-A875-7F46-B1EA-B721B6A049A5}" srcOrd="1" destOrd="0" presId="urn:microsoft.com/office/officeart/2005/8/layout/hierarchy2"/>
    <dgm:cxn modelId="{933DAB64-11EE-664A-A6D5-7F1F97A106FB}" type="presOf" srcId="{2496CE54-2091-DA44-82D3-7425C29D5782}" destId="{1EC3626B-BB2F-D84A-BB70-8FB8F716C4B7}" srcOrd="0" destOrd="0" presId="urn:microsoft.com/office/officeart/2005/8/layout/hierarchy2"/>
    <dgm:cxn modelId="{AA076A59-CA8E-B443-9023-13EC36A54CAC}" type="presOf" srcId="{6EAC6D5E-5E57-3F46-B1BE-76E7CDCAE80F}" destId="{2DEE3676-3DD3-3943-9351-8AD14AD5AA9B}" srcOrd="0" destOrd="0" presId="urn:microsoft.com/office/officeart/2005/8/layout/hierarchy2"/>
    <dgm:cxn modelId="{03D01FCD-6405-2241-B501-2BAF2E50EA05}" srcId="{F415B893-57AD-E046-A054-35EE7E5C17DA}" destId="{8EC08ED0-C095-4642-87D2-41C933A1212C}" srcOrd="2" destOrd="0" parTransId="{A71250B4-1DB5-B940-8183-12EF6F6A50AA}" sibTransId="{D21D4DED-35DE-1A4D-BA65-E1F844B3BD9B}"/>
    <dgm:cxn modelId="{D64332EE-3712-B047-9987-8EC51F176FCE}" srcId="{1DDB012B-0EC3-CF4A-BD0E-00E20C9C5F4A}" destId="{75BC44B5-7705-CF4A-A7E0-798429BC5F39}" srcOrd="0" destOrd="0" parTransId="{9D1D5BE3-8A3D-0E43-A84A-4290131956D8}" sibTransId="{F2A472BF-0639-2E4F-B3F6-B977E24E0C65}"/>
    <dgm:cxn modelId="{AFE221EB-AA46-7345-8B21-869CAC0DC1B2}" type="presOf" srcId="{041A0B1A-5E8B-EF47-A2F1-4C08FE96C2CF}" destId="{CCEE34B3-91F4-6146-BB4E-1BB5471D63F3}" srcOrd="0" destOrd="0" presId="urn:microsoft.com/office/officeart/2005/8/layout/hierarchy2"/>
    <dgm:cxn modelId="{C2F05B5F-9522-2B4F-8B36-AD8A1B33C5E0}" srcId="{0068F6EA-D9E7-8849-A07C-ECE62EBC98FA}" destId="{4C9BAC12-7EA1-F74B-BFE4-8C344AACDD1C}" srcOrd="0" destOrd="0" parTransId="{E8CBA255-0945-D248-85E4-D74E6CE66A7E}" sibTransId="{DEDBC6B5-149B-8D48-8BE8-FF59C1BC2F36}"/>
    <dgm:cxn modelId="{21008000-1C1B-C440-9E5B-87DB4A765DA8}" type="presOf" srcId="{0068F6EA-D9E7-8849-A07C-ECE62EBC98FA}" destId="{C8DC674B-BD2E-4A4C-9774-225C027D0A2D}" srcOrd="0" destOrd="0" presId="urn:microsoft.com/office/officeart/2005/8/layout/hierarchy2"/>
    <dgm:cxn modelId="{A883103E-C636-1946-AD82-83A674FB530D}" srcId="{907EED47-A957-A643-B3BC-032DBD8ECC4F}" destId="{45B4C6FB-B32B-4045-B897-CC65E287E10F}" srcOrd="0" destOrd="0" parTransId="{D2E462B0-E96E-054A-BA7F-580A44DE6ADE}" sibTransId="{506E1548-CF1D-6A4E-B980-FB7D2B58C11F}"/>
    <dgm:cxn modelId="{7CCEF95B-62BE-3148-B966-D75B7575C8D1}" srcId="{0068F6EA-D9E7-8849-A07C-ECE62EBC98FA}" destId="{1DDB012B-0EC3-CF4A-BD0E-00E20C9C5F4A}" srcOrd="2" destOrd="0" parTransId="{ECCEA518-FBC6-874A-81BF-1F214253A6C6}" sibTransId="{2A40C7BD-150A-CC45-A97F-9337DB948CFC}"/>
    <dgm:cxn modelId="{EBD587D6-80A4-E845-B11E-89CCCD9E21DE}" type="presOf" srcId="{ECCEA518-FBC6-874A-81BF-1F214253A6C6}" destId="{0AE60012-E971-2040-96C9-942F43C6A580}" srcOrd="0" destOrd="0" presId="urn:microsoft.com/office/officeart/2005/8/layout/hierarchy2"/>
    <dgm:cxn modelId="{A9622B6D-E393-1143-90ED-53E9B129FE7C}" type="presOf" srcId="{C33C9A59-B1F9-ED4B-A313-7F20B4D1E173}" destId="{B9F3DEE1-E14E-0D4F-B8C2-C4EE935E46AE}" srcOrd="0" destOrd="0" presId="urn:microsoft.com/office/officeart/2005/8/layout/hierarchy2"/>
    <dgm:cxn modelId="{D695B67A-F2FC-8149-9F6A-9D413B335BB0}" type="presOf" srcId="{710FC85B-B02F-334D-949D-F4C53AE1D2E0}" destId="{B99515E5-1CFE-FB4D-B83B-F601C720C5CA}" srcOrd="1" destOrd="0" presId="urn:microsoft.com/office/officeart/2005/8/layout/hierarchy2"/>
    <dgm:cxn modelId="{D9DE0D1C-AB66-6B4E-BEB7-8FDAB5ED6B44}" type="presOf" srcId="{8EC08ED0-C095-4642-87D2-41C933A1212C}" destId="{953F2696-B1D8-524A-A742-B16201510455}" srcOrd="0" destOrd="0" presId="urn:microsoft.com/office/officeart/2005/8/layout/hierarchy2"/>
    <dgm:cxn modelId="{B2A66E6C-10DC-3844-801B-EFE87BBBFCF8}" type="presOf" srcId="{2496CE54-2091-DA44-82D3-7425C29D5782}" destId="{23E18E4B-D91C-AD40-9128-A7D90A0AA4D9}" srcOrd="1" destOrd="0" presId="urn:microsoft.com/office/officeart/2005/8/layout/hierarchy2"/>
    <dgm:cxn modelId="{0D3DD458-36A4-1D46-9E2B-93B7699BF1CE}" type="presParOf" srcId="{D6B457D0-63E6-E543-B5BB-41919D1AB049}" destId="{17A687A0-421B-3045-9AE0-395AA80FA4A7}" srcOrd="0" destOrd="0" presId="urn:microsoft.com/office/officeart/2005/8/layout/hierarchy2"/>
    <dgm:cxn modelId="{B5FF6B8E-66AD-5B40-B298-857B81037EAC}" type="presParOf" srcId="{17A687A0-421B-3045-9AE0-395AA80FA4A7}" destId="{C8DC674B-BD2E-4A4C-9774-225C027D0A2D}" srcOrd="0" destOrd="0" presId="urn:microsoft.com/office/officeart/2005/8/layout/hierarchy2"/>
    <dgm:cxn modelId="{8B1A40EA-CE51-9347-B5AC-2E6ED05B624B}" type="presParOf" srcId="{17A687A0-421B-3045-9AE0-395AA80FA4A7}" destId="{B9772E61-177F-914E-B237-D36EA3C6A5DB}" srcOrd="1" destOrd="0" presId="urn:microsoft.com/office/officeart/2005/8/layout/hierarchy2"/>
    <dgm:cxn modelId="{AE440419-44D7-0F48-A813-CB6A2851BF0E}" type="presParOf" srcId="{B9772E61-177F-914E-B237-D36EA3C6A5DB}" destId="{32EDC765-8EAE-6A4D-8208-7B160C47EEE6}" srcOrd="0" destOrd="0" presId="urn:microsoft.com/office/officeart/2005/8/layout/hierarchy2"/>
    <dgm:cxn modelId="{108E198A-F8B5-3549-8549-5E27CBB94035}" type="presParOf" srcId="{32EDC765-8EAE-6A4D-8208-7B160C47EEE6}" destId="{51C528F4-6590-0B4A-A54A-0835F1888B43}" srcOrd="0" destOrd="0" presId="urn:microsoft.com/office/officeart/2005/8/layout/hierarchy2"/>
    <dgm:cxn modelId="{1093B371-7792-C743-92BA-C9E4DF796F0B}" type="presParOf" srcId="{B9772E61-177F-914E-B237-D36EA3C6A5DB}" destId="{66ACCA9E-A6B5-0F44-A354-BC0956ABA28C}" srcOrd="1" destOrd="0" presId="urn:microsoft.com/office/officeart/2005/8/layout/hierarchy2"/>
    <dgm:cxn modelId="{DF6C5630-54C0-5D4A-8DD1-7BC9B15588B9}" type="presParOf" srcId="{66ACCA9E-A6B5-0F44-A354-BC0956ABA28C}" destId="{E81D6897-74F8-104E-BB26-0F13F99A5397}" srcOrd="0" destOrd="0" presId="urn:microsoft.com/office/officeart/2005/8/layout/hierarchy2"/>
    <dgm:cxn modelId="{FC64A0FA-A9B9-8C4A-9B26-A5E5FDFBF255}" type="presParOf" srcId="{66ACCA9E-A6B5-0F44-A354-BC0956ABA28C}" destId="{0AB5C5C0-4EA5-354F-AAC5-06938338FCBE}" srcOrd="1" destOrd="0" presId="urn:microsoft.com/office/officeart/2005/8/layout/hierarchy2"/>
    <dgm:cxn modelId="{30DFCFDB-76F6-B546-BCA7-A150D343FB96}" type="presParOf" srcId="{0AB5C5C0-4EA5-354F-AAC5-06938338FCBE}" destId="{377095C3-F66E-404D-8362-990B3618B679}" srcOrd="0" destOrd="0" presId="urn:microsoft.com/office/officeart/2005/8/layout/hierarchy2"/>
    <dgm:cxn modelId="{BC8AA27A-1544-6543-A7A3-EC12DE6DDF91}" type="presParOf" srcId="{377095C3-F66E-404D-8362-990B3618B679}" destId="{A331BE67-B243-A24B-A3FE-53DAA46D5807}" srcOrd="0" destOrd="0" presId="urn:microsoft.com/office/officeart/2005/8/layout/hierarchy2"/>
    <dgm:cxn modelId="{2E7C7B0C-2A1E-1646-91BF-81294B45631E}" type="presParOf" srcId="{0AB5C5C0-4EA5-354F-AAC5-06938338FCBE}" destId="{13E8C6AF-20C9-CD43-B99B-2E2D62AB6AF8}" srcOrd="1" destOrd="0" presId="urn:microsoft.com/office/officeart/2005/8/layout/hierarchy2"/>
    <dgm:cxn modelId="{A3467BF8-356F-6B49-87A1-4AC540345C20}" type="presParOf" srcId="{13E8C6AF-20C9-CD43-B99B-2E2D62AB6AF8}" destId="{BBE0921A-4720-6342-98E2-2C2C6EC65BEF}" srcOrd="0" destOrd="0" presId="urn:microsoft.com/office/officeart/2005/8/layout/hierarchy2"/>
    <dgm:cxn modelId="{B2BC08C3-E5B6-974B-9AEB-534D59B40FA8}" type="presParOf" srcId="{13E8C6AF-20C9-CD43-B99B-2E2D62AB6AF8}" destId="{DC1D089A-304E-4A4F-A5A3-D2E146C9AF1A}" srcOrd="1" destOrd="0" presId="urn:microsoft.com/office/officeart/2005/8/layout/hierarchy2"/>
    <dgm:cxn modelId="{E6DC04CD-867E-4540-B6F7-537D199A0D5F}" type="presParOf" srcId="{DC1D089A-304E-4A4F-A5A3-D2E146C9AF1A}" destId="{12F35C4D-9AF1-024D-905C-7CB395514E34}" srcOrd="0" destOrd="0" presId="urn:microsoft.com/office/officeart/2005/8/layout/hierarchy2"/>
    <dgm:cxn modelId="{876E4395-4DDF-6344-9920-9B80F5ACB761}" type="presParOf" srcId="{12F35C4D-9AF1-024D-905C-7CB395514E34}" destId="{863C6DFD-E71B-BA49-A864-C8432C46F103}" srcOrd="0" destOrd="0" presId="urn:microsoft.com/office/officeart/2005/8/layout/hierarchy2"/>
    <dgm:cxn modelId="{9750DE01-B1B0-E543-928D-5883747FF243}" type="presParOf" srcId="{DC1D089A-304E-4A4F-A5A3-D2E146C9AF1A}" destId="{FA37659B-2667-9845-8522-2876052E6ED2}" srcOrd="1" destOrd="0" presId="urn:microsoft.com/office/officeart/2005/8/layout/hierarchy2"/>
    <dgm:cxn modelId="{FD640EC7-731E-084D-9AA6-0A68C5894AAC}" type="presParOf" srcId="{FA37659B-2667-9845-8522-2876052E6ED2}" destId="{6EB15561-2B2C-114B-8083-F53B664A75BC}" srcOrd="0" destOrd="0" presId="urn:microsoft.com/office/officeart/2005/8/layout/hierarchy2"/>
    <dgm:cxn modelId="{CB256AFC-688C-7F40-A4F7-F0A4847A2036}" type="presParOf" srcId="{FA37659B-2667-9845-8522-2876052E6ED2}" destId="{5BD5DD4F-E8E8-6947-B4B7-D09BC97CB334}" srcOrd="1" destOrd="0" presId="urn:microsoft.com/office/officeart/2005/8/layout/hierarchy2"/>
    <dgm:cxn modelId="{7BAD697A-1A7D-C443-B3CB-E2D9039DD975}" type="presParOf" srcId="{0AB5C5C0-4EA5-354F-AAC5-06938338FCBE}" destId="{30D7F2C4-490D-544F-A8B9-098BF192D0B7}" srcOrd="2" destOrd="0" presId="urn:microsoft.com/office/officeart/2005/8/layout/hierarchy2"/>
    <dgm:cxn modelId="{2ACE4D6E-F6D0-4A49-BC76-BDB2B8FAC2BE}" type="presParOf" srcId="{30D7F2C4-490D-544F-A8B9-098BF192D0B7}" destId="{607E962F-9643-C245-98AE-FD320C0EBE76}" srcOrd="0" destOrd="0" presId="urn:microsoft.com/office/officeart/2005/8/layout/hierarchy2"/>
    <dgm:cxn modelId="{1E78B6CA-C737-7149-88AD-46DD026FAC61}" type="presParOf" srcId="{0AB5C5C0-4EA5-354F-AAC5-06938338FCBE}" destId="{8B35FA53-CA76-FB44-94CD-850E7F3C8CB9}" srcOrd="3" destOrd="0" presId="urn:microsoft.com/office/officeart/2005/8/layout/hierarchy2"/>
    <dgm:cxn modelId="{C1EA4FA4-0535-8B40-A5EF-DA80839652EA}" type="presParOf" srcId="{8B35FA53-CA76-FB44-94CD-850E7F3C8CB9}" destId="{F44F9F11-2B43-8343-92E7-43CA9A676323}" srcOrd="0" destOrd="0" presId="urn:microsoft.com/office/officeart/2005/8/layout/hierarchy2"/>
    <dgm:cxn modelId="{443B2F75-2076-774D-9196-9F6F28268624}" type="presParOf" srcId="{8B35FA53-CA76-FB44-94CD-850E7F3C8CB9}" destId="{C283E7BD-66CE-2148-862B-B0955F6B67D0}" srcOrd="1" destOrd="0" presId="urn:microsoft.com/office/officeart/2005/8/layout/hierarchy2"/>
    <dgm:cxn modelId="{1499736E-E4F1-C74E-8E7D-754C8DFB0A51}" type="presParOf" srcId="{0AB5C5C0-4EA5-354F-AAC5-06938338FCBE}" destId="{2DEE3676-3DD3-3943-9351-8AD14AD5AA9B}" srcOrd="4" destOrd="0" presId="urn:microsoft.com/office/officeart/2005/8/layout/hierarchy2"/>
    <dgm:cxn modelId="{9C60E827-2152-1345-9E43-186B98CC083E}" type="presParOf" srcId="{2DEE3676-3DD3-3943-9351-8AD14AD5AA9B}" destId="{7CBA9973-1F4F-254E-B00E-44447C036047}" srcOrd="0" destOrd="0" presId="urn:microsoft.com/office/officeart/2005/8/layout/hierarchy2"/>
    <dgm:cxn modelId="{DFA06E98-1255-9E4C-88EA-A0DDAC570015}" type="presParOf" srcId="{0AB5C5C0-4EA5-354F-AAC5-06938338FCBE}" destId="{B1D38F92-4374-974C-9706-52258E0CB328}" srcOrd="5" destOrd="0" presId="urn:microsoft.com/office/officeart/2005/8/layout/hierarchy2"/>
    <dgm:cxn modelId="{245D857E-A394-D845-BC5C-10275A7987C6}" type="presParOf" srcId="{B1D38F92-4374-974C-9706-52258E0CB328}" destId="{B9F3DEE1-E14E-0D4F-B8C2-C4EE935E46AE}" srcOrd="0" destOrd="0" presId="urn:microsoft.com/office/officeart/2005/8/layout/hierarchy2"/>
    <dgm:cxn modelId="{F19BE2C7-4F31-D047-B6EB-ECFB215DBE05}" type="presParOf" srcId="{B1D38F92-4374-974C-9706-52258E0CB328}" destId="{51480F42-1390-4640-8FB5-A4C00FE4591F}" srcOrd="1" destOrd="0" presId="urn:microsoft.com/office/officeart/2005/8/layout/hierarchy2"/>
    <dgm:cxn modelId="{C3420F16-44D3-7249-A6E3-7FC512C06B60}" type="presParOf" srcId="{B9772E61-177F-914E-B237-D36EA3C6A5DB}" destId="{1EC3626B-BB2F-D84A-BB70-8FB8F716C4B7}" srcOrd="2" destOrd="0" presId="urn:microsoft.com/office/officeart/2005/8/layout/hierarchy2"/>
    <dgm:cxn modelId="{00BFD2D9-D230-1E4F-9C9D-06ED8FB00050}" type="presParOf" srcId="{1EC3626B-BB2F-D84A-BB70-8FB8F716C4B7}" destId="{23E18E4B-D91C-AD40-9128-A7D90A0AA4D9}" srcOrd="0" destOrd="0" presId="urn:microsoft.com/office/officeart/2005/8/layout/hierarchy2"/>
    <dgm:cxn modelId="{7631A30C-90EF-2A41-8D88-A2A2F6175A02}" type="presParOf" srcId="{B9772E61-177F-914E-B237-D36EA3C6A5DB}" destId="{4F4D818D-E4AE-444B-92F9-127D615735F0}" srcOrd="3" destOrd="0" presId="urn:microsoft.com/office/officeart/2005/8/layout/hierarchy2"/>
    <dgm:cxn modelId="{6B6A8A39-E572-A247-8357-4CB2F53C4A63}" type="presParOf" srcId="{4F4D818D-E4AE-444B-92F9-127D615735F0}" destId="{FAB3633E-4908-0745-A6D0-2350DC18B916}" srcOrd="0" destOrd="0" presId="urn:microsoft.com/office/officeart/2005/8/layout/hierarchy2"/>
    <dgm:cxn modelId="{A696B7BF-2E53-0648-AE26-BE914BD8F79F}" type="presParOf" srcId="{4F4D818D-E4AE-444B-92F9-127D615735F0}" destId="{FE208917-24AE-2642-AE0D-11046FBCA31F}" srcOrd="1" destOrd="0" presId="urn:microsoft.com/office/officeart/2005/8/layout/hierarchy2"/>
    <dgm:cxn modelId="{7F8B164D-EDCB-914D-8844-D8F5CD5A2A8D}" type="presParOf" srcId="{FE208917-24AE-2642-AE0D-11046FBCA31F}" destId="{4B855456-F0DB-AA47-A4B4-C8030E97E7AA}" srcOrd="0" destOrd="0" presId="urn:microsoft.com/office/officeart/2005/8/layout/hierarchy2"/>
    <dgm:cxn modelId="{D06FA1F7-42AA-114C-8DF2-144F982AEE92}" type="presParOf" srcId="{4B855456-F0DB-AA47-A4B4-C8030E97E7AA}" destId="{B99515E5-1CFE-FB4D-B83B-F601C720C5CA}" srcOrd="0" destOrd="0" presId="urn:microsoft.com/office/officeart/2005/8/layout/hierarchy2"/>
    <dgm:cxn modelId="{EE333ED6-1028-F940-B011-245A8218F20E}" type="presParOf" srcId="{FE208917-24AE-2642-AE0D-11046FBCA31F}" destId="{2170C040-04B2-D241-AFBD-3837CBCAE688}" srcOrd="1" destOrd="0" presId="urn:microsoft.com/office/officeart/2005/8/layout/hierarchy2"/>
    <dgm:cxn modelId="{283F35A1-F08B-5E4B-A4DF-EBE790603995}" type="presParOf" srcId="{2170C040-04B2-D241-AFBD-3837CBCAE688}" destId="{66764F56-BC03-8D4B-A249-E5EDB4541AD4}" srcOrd="0" destOrd="0" presId="urn:microsoft.com/office/officeart/2005/8/layout/hierarchy2"/>
    <dgm:cxn modelId="{37BEC56E-B6F1-7E4D-A371-CDC9AACD1556}" type="presParOf" srcId="{2170C040-04B2-D241-AFBD-3837CBCAE688}" destId="{D2E8BA78-7F6E-7241-BFFE-8D437DB1EC33}" srcOrd="1" destOrd="0" presId="urn:microsoft.com/office/officeart/2005/8/layout/hierarchy2"/>
    <dgm:cxn modelId="{AF8EE805-3B53-5B45-8A35-9C4E23E51EAD}" type="presParOf" srcId="{FE208917-24AE-2642-AE0D-11046FBCA31F}" destId="{CCEE34B3-91F4-6146-BB4E-1BB5471D63F3}" srcOrd="2" destOrd="0" presId="urn:microsoft.com/office/officeart/2005/8/layout/hierarchy2"/>
    <dgm:cxn modelId="{23A0582F-8716-3640-9D17-9A7C24F1D7B6}" type="presParOf" srcId="{CCEE34B3-91F4-6146-BB4E-1BB5471D63F3}" destId="{4E64CC7F-FE8F-BF44-9BC2-ACCEA008CD2E}" srcOrd="0" destOrd="0" presId="urn:microsoft.com/office/officeart/2005/8/layout/hierarchy2"/>
    <dgm:cxn modelId="{F5AD138B-3703-E34F-AB60-A8792241F9EC}" type="presParOf" srcId="{FE208917-24AE-2642-AE0D-11046FBCA31F}" destId="{BCAB561E-806A-564D-A877-F1D63A00D0F3}" srcOrd="3" destOrd="0" presId="urn:microsoft.com/office/officeart/2005/8/layout/hierarchy2"/>
    <dgm:cxn modelId="{DB836D7D-0152-2B41-A0C6-6CA5E70E5122}" type="presParOf" srcId="{BCAB561E-806A-564D-A877-F1D63A00D0F3}" destId="{8625D8D4-C721-114B-BA1C-E9D7CD9E713A}" srcOrd="0" destOrd="0" presId="urn:microsoft.com/office/officeart/2005/8/layout/hierarchy2"/>
    <dgm:cxn modelId="{76925A8B-533A-634D-A9F6-94E4C117455E}" type="presParOf" srcId="{BCAB561E-806A-564D-A877-F1D63A00D0F3}" destId="{ACB54811-D929-9445-B3D9-90E67718E907}" srcOrd="1" destOrd="0" presId="urn:microsoft.com/office/officeart/2005/8/layout/hierarchy2"/>
    <dgm:cxn modelId="{BC4D455D-BD61-FC47-9723-9D992C715BD5}" type="presParOf" srcId="{FE208917-24AE-2642-AE0D-11046FBCA31F}" destId="{75DF0864-8FCD-474F-A98B-246628C24555}" srcOrd="4" destOrd="0" presId="urn:microsoft.com/office/officeart/2005/8/layout/hierarchy2"/>
    <dgm:cxn modelId="{DBD3692A-CB0C-1647-9CAD-126B51D58E72}" type="presParOf" srcId="{75DF0864-8FCD-474F-A98B-246628C24555}" destId="{11006B5B-4252-5248-A804-D73EA7AAD3C7}" srcOrd="0" destOrd="0" presId="urn:microsoft.com/office/officeart/2005/8/layout/hierarchy2"/>
    <dgm:cxn modelId="{31B65EC5-D0EC-F54E-A394-DAA81834DC0E}" type="presParOf" srcId="{FE208917-24AE-2642-AE0D-11046FBCA31F}" destId="{1026CA5F-F196-A94E-BBED-8107EEBFA6CD}" srcOrd="5" destOrd="0" presId="urn:microsoft.com/office/officeart/2005/8/layout/hierarchy2"/>
    <dgm:cxn modelId="{5F17A13A-E3F8-664E-8FD2-7F5E00C3CAB1}" type="presParOf" srcId="{1026CA5F-F196-A94E-BBED-8107EEBFA6CD}" destId="{953F2696-B1D8-524A-A742-B16201510455}" srcOrd="0" destOrd="0" presId="urn:microsoft.com/office/officeart/2005/8/layout/hierarchy2"/>
    <dgm:cxn modelId="{DDA96F91-1834-8348-94F3-840B17F3B893}" type="presParOf" srcId="{1026CA5F-F196-A94E-BBED-8107EEBFA6CD}" destId="{C36D3728-A86F-5845-A126-AF522B2FAB6C}" srcOrd="1" destOrd="0" presId="urn:microsoft.com/office/officeart/2005/8/layout/hierarchy2"/>
    <dgm:cxn modelId="{59418DE1-7B9B-2343-92F6-AA57E0DB1E72}" type="presParOf" srcId="{B9772E61-177F-914E-B237-D36EA3C6A5DB}" destId="{0AE60012-E971-2040-96C9-942F43C6A580}" srcOrd="4" destOrd="0" presId="urn:microsoft.com/office/officeart/2005/8/layout/hierarchy2"/>
    <dgm:cxn modelId="{DF7915C7-C9B3-C14B-9651-36D3906C85FD}" type="presParOf" srcId="{0AE60012-E971-2040-96C9-942F43C6A580}" destId="{7833306E-0EED-D444-BF82-1F5CB962B713}" srcOrd="0" destOrd="0" presId="urn:microsoft.com/office/officeart/2005/8/layout/hierarchy2"/>
    <dgm:cxn modelId="{53321A26-B01F-0D48-AABF-FDF42AAF5D96}" type="presParOf" srcId="{B9772E61-177F-914E-B237-D36EA3C6A5DB}" destId="{521293F1-1901-344C-99BD-AD4D05F9653B}" srcOrd="5" destOrd="0" presId="urn:microsoft.com/office/officeart/2005/8/layout/hierarchy2"/>
    <dgm:cxn modelId="{59231C54-C46D-B647-B30A-B9ADDE41DEDD}" type="presParOf" srcId="{521293F1-1901-344C-99BD-AD4D05F9653B}" destId="{302E0FC5-3EAE-FF4E-96A7-7561C3B381ED}" srcOrd="0" destOrd="0" presId="urn:microsoft.com/office/officeart/2005/8/layout/hierarchy2"/>
    <dgm:cxn modelId="{4C5C0FEA-B174-BE4C-B68B-504FA95C89A5}" type="presParOf" srcId="{521293F1-1901-344C-99BD-AD4D05F9653B}" destId="{34B04E1E-1F38-684E-872F-A5D97D502EEB}" srcOrd="1" destOrd="0" presId="urn:microsoft.com/office/officeart/2005/8/layout/hierarchy2"/>
    <dgm:cxn modelId="{7E4ACF4C-BA65-BE4F-9BBB-9F454E7898A8}" type="presParOf" srcId="{34B04E1E-1F38-684E-872F-A5D97D502EEB}" destId="{9B4DDFED-BB6B-3F47-B98F-693A339B5E86}" srcOrd="0" destOrd="0" presId="urn:microsoft.com/office/officeart/2005/8/layout/hierarchy2"/>
    <dgm:cxn modelId="{F9D75D85-6D05-394F-BEA1-D0F76FACFE88}" type="presParOf" srcId="{9B4DDFED-BB6B-3F47-B98F-693A339B5E86}" destId="{D8BB3F47-A875-7F46-B1EA-B721B6A049A5}" srcOrd="0" destOrd="0" presId="urn:microsoft.com/office/officeart/2005/8/layout/hierarchy2"/>
    <dgm:cxn modelId="{C8ED1934-D7C0-D34F-A11D-D2EAA485E973}" type="presParOf" srcId="{34B04E1E-1F38-684E-872F-A5D97D502EEB}" destId="{D6915EDB-2047-DC4C-B1D1-4C523B91A08C}" srcOrd="1" destOrd="0" presId="urn:microsoft.com/office/officeart/2005/8/layout/hierarchy2"/>
    <dgm:cxn modelId="{99705D8B-7037-8F4C-A669-369FBAC5158B}" type="presParOf" srcId="{D6915EDB-2047-DC4C-B1D1-4C523B91A08C}" destId="{3ED6E3EA-9774-5F41-80B5-6A4BBBB1DD03}" srcOrd="0" destOrd="0" presId="urn:microsoft.com/office/officeart/2005/8/layout/hierarchy2"/>
    <dgm:cxn modelId="{C81B3A23-A353-294C-92BD-BA8E393E13D4}" type="presParOf" srcId="{D6915EDB-2047-DC4C-B1D1-4C523B91A08C}" destId="{362AE570-0839-634E-89C9-D1B18A085712}" srcOrd="1" destOrd="0" presId="urn:microsoft.com/office/officeart/2005/8/layout/hierarchy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E8AC9CA-1248-094A-B424-0E211BA3AB79}">
      <dsp:nvSpPr>
        <dsp:cNvPr id="0" name=""/>
        <dsp:cNvSpPr/>
      </dsp:nvSpPr>
      <dsp:spPr>
        <a:xfrm>
          <a:off x="0" y="1148991"/>
          <a:ext cx="8229600" cy="685532"/>
        </a:xfrm>
        <a:prstGeom prst="roundRect">
          <a:avLst>
            <a:gd name="adj" fmla="val 10000"/>
          </a:avLst>
        </a:prstGeom>
        <a:solidFill>
          <a:schemeClr val="accent1">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txBody>
        <a:bodyPr spcFirstLastPara="0" vert="horz" wrap="square" lIns="170688" tIns="170688" rIns="170688" bIns="170688" numCol="1" spcCol="1270" anchor="ctr" anchorCtr="0">
          <a:noAutofit/>
        </a:bodyPr>
        <a:lstStyle/>
        <a:p>
          <a:pPr lvl="0" algn="ctr" defTabSz="1066800">
            <a:lnSpc>
              <a:spcPct val="90000"/>
            </a:lnSpc>
            <a:spcBef>
              <a:spcPct val="0"/>
            </a:spcBef>
            <a:spcAft>
              <a:spcPct val="35000"/>
            </a:spcAft>
          </a:pPr>
          <a:endParaRPr lang="en-US" sz="2400" kern="1200" dirty="0"/>
        </a:p>
      </dsp:txBody>
      <dsp:txXfrm>
        <a:off x="0" y="1148991"/>
        <a:ext cx="2468880" cy="685532"/>
      </dsp:txXfrm>
    </dsp:sp>
    <dsp:sp modelId="{44846745-2ECE-2F43-9165-960C73D62215}">
      <dsp:nvSpPr>
        <dsp:cNvPr id="0" name=""/>
        <dsp:cNvSpPr/>
      </dsp:nvSpPr>
      <dsp:spPr>
        <a:xfrm>
          <a:off x="0" y="349204"/>
          <a:ext cx="8229600" cy="685532"/>
        </a:xfrm>
        <a:prstGeom prst="roundRect">
          <a:avLst>
            <a:gd name="adj" fmla="val 10000"/>
          </a:avLst>
        </a:prstGeom>
        <a:solidFill>
          <a:schemeClr val="accent1">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txBody>
        <a:bodyPr spcFirstLastPara="0" vert="horz" wrap="square" lIns="170688" tIns="170688" rIns="170688" bIns="170688" numCol="1" spcCol="1270" anchor="ctr" anchorCtr="0">
          <a:noAutofit/>
        </a:bodyPr>
        <a:lstStyle/>
        <a:p>
          <a:pPr lvl="0" algn="ctr" defTabSz="1066800">
            <a:lnSpc>
              <a:spcPct val="90000"/>
            </a:lnSpc>
            <a:spcBef>
              <a:spcPct val="0"/>
            </a:spcBef>
            <a:spcAft>
              <a:spcPct val="35000"/>
            </a:spcAft>
          </a:pPr>
          <a:r>
            <a:rPr lang="en-US" sz="2400" kern="1200" dirty="0" smtClean="0"/>
            <a:t>GOPATH </a:t>
          </a:r>
          <a:r>
            <a:rPr lang="en-US" sz="2400" kern="1200" dirty="0" smtClean="0">
              <a:sym typeface="Wingdings"/>
            </a:rPr>
            <a:t></a:t>
          </a:r>
          <a:endParaRPr lang="en-US" sz="2400" kern="1200" dirty="0"/>
        </a:p>
      </dsp:txBody>
      <dsp:txXfrm>
        <a:off x="0" y="349204"/>
        <a:ext cx="2468880" cy="685532"/>
      </dsp:txXfrm>
    </dsp:sp>
    <dsp:sp modelId="{15AAE996-BA35-9A4C-9D56-942BDC8325C5}">
      <dsp:nvSpPr>
        <dsp:cNvPr id="0" name=""/>
        <dsp:cNvSpPr/>
      </dsp:nvSpPr>
      <dsp:spPr>
        <a:xfrm>
          <a:off x="6091724" y="406332"/>
          <a:ext cx="856915" cy="571276"/>
        </a:xfrm>
        <a:prstGeom prst="roundRect">
          <a:avLst>
            <a:gd name="adj" fmla="val 10000"/>
          </a:avLst>
        </a:prstGeom>
        <a:solidFill>
          <a:schemeClr val="lt1"/>
        </a:solidFill>
        <a:ln w="254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smtClean="0"/>
            <a:t>go-</a:t>
          </a:r>
          <a:r>
            <a:rPr lang="en-US" sz="1000" kern="1200" dirty="0" err="1" smtClean="0"/>
            <a:t>lang</a:t>
          </a:r>
          <a:r>
            <a:rPr lang="en-US" sz="1000" kern="1200" dirty="0" smtClean="0"/>
            <a:t>-programming</a:t>
          </a:r>
          <a:endParaRPr lang="en-US" sz="1000" kern="1200" dirty="0"/>
        </a:p>
      </dsp:txBody>
      <dsp:txXfrm>
        <a:off x="6108456" y="423064"/>
        <a:ext cx="823451" cy="537812"/>
      </dsp:txXfrm>
    </dsp:sp>
    <dsp:sp modelId="{B0C68508-B541-974F-A809-2BAE5EB45307}">
      <dsp:nvSpPr>
        <dsp:cNvPr id="0" name=""/>
        <dsp:cNvSpPr/>
      </dsp:nvSpPr>
      <dsp:spPr>
        <a:xfrm>
          <a:off x="5406192" y="977608"/>
          <a:ext cx="1113989" cy="228510"/>
        </a:xfrm>
        <a:custGeom>
          <a:avLst/>
          <a:gdLst/>
          <a:ahLst/>
          <a:cxnLst/>
          <a:rect l="0" t="0" r="0" b="0"/>
          <a:pathLst>
            <a:path>
              <a:moveTo>
                <a:pt x="1113989" y="0"/>
              </a:moveTo>
              <a:lnTo>
                <a:pt x="1113989" y="114255"/>
              </a:lnTo>
              <a:lnTo>
                <a:pt x="0" y="114255"/>
              </a:lnTo>
              <a:lnTo>
                <a:pt x="0" y="228510"/>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E740D58E-D5D4-8245-B250-FA07771DA4E7}">
      <dsp:nvSpPr>
        <dsp:cNvPr id="0" name=""/>
        <dsp:cNvSpPr/>
      </dsp:nvSpPr>
      <dsp:spPr>
        <a:xfrm>
          <a:off x="4977735" y="1206119"/>
          <a:ext cx="856915" cy="571276"/>
        </a:xfrm>
        <a:prstGeom prst="roundRect">
          <a:avLst>
            <a:gd name="adj" fmla="val 10000"/>
          </a:avLst>
        </a:prstGeom>
        <a:solidFill>
          <a:schemeClr val="accent2"/>
        </a:solidFill>
        <a:ln w="25400" cap="flat" cmpd="sng" algn="ctr">
          <a:solidFill>
            <a:schemeClr val="accent2">
              <a:shade val="50000"/>
            </a:schemeClr>
          </a:solidFill>
          <a:prstDash val="solid"/>
        </a:ln>
        <a:effectLst/>
      </dsp:spPr>
      <dsp:style>
        <a:lnRef idx="2">
          <a:schemeClr val="accent2">
            <a:shade val="50000"/>
          </a:schemeClr>
        </a:lnRef>
        <a:fillRef idx="1">
          <a:schemeClr val="accent2"/>
        </a:fillRef>
        <a:effectRef idx="0">
          <a:schemeClr val="accent2"/>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err="1" smtClean="0"/>
            <a:t>src</a:t>
          </a:r>
          <a:endParaRPr lang="en-US" sz="1000" kern="1200" dirty="0"/>
        </a:p>
      </dsp:txBody>
      <dsp:txXfrm>
        <a:off x="4994467" y="1222851"/>
        <a:ext cx="823451" cy="537812"/>
      </dsp:txXfrm>
    </dsp:sp>
    <dsp:sp modelId="{166884DE-BE24-4743-9A1F-F0EAF6E40032}">
      <dsp:nvSpPr>
        <dsp:cNvPr id="0" name=""/>
        <dsp:cNvSpPr/>
      </dsp:nvSpPr>
      <dsp:spPr>
        <a:xfrm>
          <a:off x="4013705" y="1777396"/>
          <a:ext cx="1392487" cy="228510"/>
        </a:xfrm>
        <a:custGeom>
          <a:avLst/>
          <a:gdLst/>
          <a:ahLst/>
          <a:cxnLst/>
          <a:rect l="0" t="0" r="0" b="0"/>
          <a:pathLst>
            <a:path>
              <a:moveTo>
                <a:pt x="1392487" y="0"/>
              </a:moveTo>
              <a:lnTo>
                <a:pt x="1392487" y="114255"/>
              </a:lnTo>
              <a:lnTo>
                <a:pt x="0" y="114255"/>
              </a:lnTo>
              <a:lnTo>
                <a:pt x="0" y="228510"/>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E63A20C7-A4FA-6C40-80EA-8703ADA953B8}">
      <dsp:nvSpPr>
        <dsp:cNvPr id="0" name=""/>
        <dsp:cNvSpPr/>
      </dsp:nvSpPr>
      <dsp:spPr>
        <a:xfrm>
          <a:off x="3585248" y="2005906"/>
          <a:ext cx="856915" cy="571276"/>
        </a:xfrm>
        <a:prstGeom prst="roundRect">
          <a:avLst>
            <a:gd name="adj" fmla="val 10000"/>
          </a:avLst>
        </a:prstGeom>
        <a:solidFill>
          <a:schemeClr val="accent6"/>
        </a:solidFill>
        <a:ln w="25400" cap="flat" cmpd="sng" algn="ctr">
          <a:solidFill>
            <a:schemeClr val="accent6">
              <a:shade val="50000"/>
            </a:schemeClr>
          </a:solidFill>
          <a:prstDash val="solid"/>
        </a:ln>
        <a:effectLst/>
      </dsp:spPr>
      <dsp:style>
        <a:lnRef idx="2">
          <a:schemeClr val="accent6">
            <a:shade val="50000"/>
          </a:schemeClr>
        </a:lnRef>
        <a:fillRef idx="1">
          <a:schemeClr val="accent6"/>
        </a:fillRef>
        <a:effectRef idx="0">
          <a:schemeClr val="accent6"/>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err="1" smtClean="0"/>
            <a:t>github.com</a:t>
          </a:r>
          <a:endParaRPr lang="en-US" sz="1000" kern="1200" dirty="0"/>
        </a:p>
      </dsp:txBody>
      <dsp:txXfrm>
        <a:off x="3601980" y="2022638"/>
        <a:ext cx="823451" cy="537812"/>
      </dsp:txXfrm>
    </dsp:sp>
    <dsp:sp modelId="{50C4A1F8-96EC-1F43-BA6F-F2259104C41F}">
      <dsp:nvSpPr>
        <dsp:cNvPr id="0" name=""/>
        <dsp:cNvSpPr/>
      </dsp:nvSpPr>
      <dsp:spPr>
        <a:xfrm>
          <a:off x="3456710" y="2577183"/>
          <a:ext cx="556994" cy="228510"/>
        </a:xfrm>
        <a:custGeom>
          <a:avLst/>
          <a:gdLst/>
          <a:ahLst/>
          <a:cxnLst/>
          <a:rect l="0" t="0" r="0" b="0"/>
          <a:pathLst>
            <a:path>
              <a:moveTo>
                <a:pt x="556994" y="0"/>
              </a:moveTo>
              <a:lnTo>
                <a:pt x="556994" y="114255"/>
              </a:lnTo>
              <a:lnTo>
                <a:pt x="0" y="114255"/>
              </a:lnTo>
              <a:lnTo>
                <a:pt x="0" y="228510"/>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8C1076F1-A4A0-C440-B77C-88828444754A}">
      <dsp:nvSpPr>
        <dsp:cNvPr id="0" name=""/>
        <dsp:cNvSpPr/>
      </dsp:nvSpPr>
      <dsp:spPr>
        <a:xfrm>
          <a:off x="3028253" y="2805694"/>
          <a:ext cx="856915" cy="571276"/>
        </a:xfrm>
        <a:prstGeom prst="roundRect">
          <a:avLst>
            <a:gd name="adj" fmla="val 10000"/>
          </a:avLst>
        </a:prstGeom>
        <a:solidFill>
          <a:schemeClr val="accent3"/>
        </a:solidFill>
        <a:ln w="25400" cap="flat" cmpd="sng" algn="ctr">
          <a:solidFill>
            <a:schemeClr val="accent3">
              <a:shade val="50000"/>
            </a:schemeClr>
          </a:solidFill>
          <a:prstDash val="solid"/>
        </a:ln>
        <a:effectLst/>
      </dsp:spPr>
      <dsp:style>
        <a:lnRef idx="2">
          <a:schemeClr val="accent3">
            <a:shade val="50000"/>
          </a:schemeClr>
        </a:lnRef>
        <a:fillRef idx="1">
          <a:schemeClr val="accent3"/>
        </a:fillRef>
        <a:effectRef idx="0">
          <a:schemeClr val="accent3"/>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smtClean="0"/>
            <a:t>my-projects</a:t>
          </a:r>
          <a:endParaRPr lang="en-US" sz="1000" kern="1200" dirty="0"/>
        </a:p>
      </dsp:txBody>
      <dsp:txXfrm>
        <a:off x="3044985" y="2822426"/>
        <a:ext cx="823451" cy="537812"/>
      </dsp:txXfrm>
    </dsp:sp>
    <dsp:sp modelId="{19487793-57C2-374A-879F-E696F530DB02}">
      <dsp:nvSpPr>
        <dsp:cNvPr id="0" name=""/>
        <dsp:cNvSpPr/>
      </dsp:nvSpPr>
      <dsp:spPr>
        <a:xfrm>
          <a:off x="2899715" y="3376971"/>
          <a:ext cx="556994" cy="228510"/>
        </a:xfrm>
        <a:custGeom>
          <a:avLst/>
          <a:gdLst/>
          <a:ahLst/>
          <a:cxnLst/>
          <a:rect l="0" t="0" r="0" b="0"/>
          <a:pathLst>
            <a:path>
              <a:moveTo>
                <a:pt x="556994" y="0"/>
              </a:moveTo>
              <a:lnTo>
                <a:pt x="556994" y="114255"/>
              </a:lnTo>
              <a:lnTo>
                <a:pt x="0" y="114255"/>
              </a:lnTo>
              <a:lnTo>
                <a:pt x="0" y="228510"/>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0D717EC6-9AD9-0948-B717-20BE169DA0D9}">
      <dsp:nvSpPr>
        <dsp:cNvPr id="0" name=""/>
        <dsp:cNvSpPr/>
      </dsp:nvSpPr>
      <dsp:spPr>
        <a:xfrm>
          <a:off x="2471258" y="3605481"/>
          <a:ext cx="856915" cy="571276"/>
        </a:xfrm>
        <a:prstGeom prst="roundRect">
          <a:avLst>
            <a:gd name="adj" fmla="val 10000"/>
          </a:avLst>
        </a:prstGeom>
        <a:gradFill rotWithShape="1">
          <a:gsLst>
            <a:gs pos="0">
              <a:schemeClr val="accent3">
                <a:tint val="50000"/>
                <a:satMod val="300000"/>
              </a:schemeClr>
            </a:gs>
            <a:gs pos="35000">
              <a:schemeClr val="accent3">
                <a:tint val="37000"/>
                <a:satMod val="300000"/>
              </a:schemeClr>
            </a:gs>
            <a:gs pos="100000">
              <a:schemeClr val="accent3">
                <a:tint val="15000"/>
                <a:satMod val="350000"/>
              </a:schemeClr>
            </a:gs>
          </a:gsLst>
          <a:lin ang="16200000" scaled="1"/>
        </a:gradFill>
        <a:ln w="9525" cap="flat" cmpd="sng" algn="ctr">
          <a:solidFill>
            <a:schemeClr val="accent3">
              <a:shade val="95000"/>
              <a:satMod val="105000"/>
            </a:schemeClr>
          </a:solidFill>
          <a:prstDash val="solid"/>
        </a:ln>
        <a:effectLst>
          <a:outerShdw blurRad="40000" dist="20000" dir="5400000" rotWithShape="0">
            <a:srgbClr val="000000">
              <a:alpha val="38000"/>
            </a:srgbClr>
          </a:outerShdw>
        </a:effectLst>
      </dsp:spPr>
      <dsp:style>
        <a:lnRef idx="1">
          <a:schemeClr val="accent3"/>
        </a:lnRef>
        <a:fillRef idx="2">
          <a:schemeClr val="accent3"/>
        </a:fillRef>
        <a:effectRef idx="1">
          <a:schemeClr val="accent3"/>
        </a:effectRef>
        <a:fontRef idx="minor">
          <a:schemeClr val="dk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smtClean="0"/>
            <a:t>hello</a:t>
          </a:r>
          <a:endParaRPr lang="en-US" sz="1000" kern="1200" dirty="0"/>
        </a:p>
      </dsp:txBody>
      <dsp:txXfrm>
        <a:off x="2487990" y="3622213"/>
        <a:ext cx="823451" cy="537812"/>
      </dsp:txXfrm>
    </dsp:sp>
    <dsp:sp modelId="{0749EE12-1614-D34F-95BC-9FD994DB0A6B}">
      <dsp:nvSpPr>
        <dsp:cNvPr id="0" name=""/>
        <dsp:cNvSpPr/>
      </dsp:nvSpPr>
      <dsp:spPr>
        <a:xfrm>
          <a:off x="3456710" y="3376971"/>
          <a:ext cx="556994" cy="228510"/>
        </a:xfrm>
        <a:custGeom>
          <a:avLst/>
          <a:gdLst/>
          <a:ahLst/>
          <a:cxnLst/>
          <a:rect l="0" t="0" r="0" b="0"/>
          <a:pathLst>
            <a:path>
              <a:moveTo>
                <a:pt x="0" y="0"/>
              </a:moveTo>
              <a:lnTo>
                <a:pt x="0" y="114255"/>
              </a:lnTo>
              <a:lnTo>
                <a:pt x="556994" y="114255"/>
              </a:lnTo>
              <a:lnTo>
                <a:pt x="556994" y="228510"/>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15EBBD5F-A8EA-504A-B556-AB2C7ED5C09F}">
      <dsp:nvSpPr>
        <dsp:cNvPr id="0" name=""/>
        <dsp:cNvSpPr/>
      </dsp:nvSpPr>
      <dsp:spPr>
        <a:xfrm>
          <a:off x="3585248" y="3605481"/>
          <a:ext cx="856915" cy="571276"/>
        </a:xfrm>
        <a:prstGeom prst="roundRect">
          <a:avLst>
            <a:gd name="adj" fmla="val 10000"/>
          </a:avLst>
        </a:prstGeom>
        <a:gradFill rotWithShape="1">
          <a:gsLst>
            <a:gs pos="0">
              <a:schemeClr val="accent3">
                <a:tint val="50000"/>
                <a:satMod val="300000"/>
              </a:schemeClr>
            </a:gs>
            <a:gs pos="35000">
              <a:schemeClr val="accent3">
                <a:tint val="37000"/>
                <a:satMod val="300000"/>
              </a:schemeClr>
            </a:gs>
            <a:gs pos="100000">
              <a:schemeClr val="accent3">
                <a:tint val="15000"/>
                <a:satMod val="350000"/>
              </a:schemeClr>
            </a:gs>
          </a:gsLst>
          <a:lin ang="16200000" scaled="1"/>
        </a:gradFill>
        <a:ln w="9525" cap="flat" cmpd="sng" algn="ctr">
          <a:solidFill>
            <a:schemeClr val="accent3">
              <a:shade val="95000"/>
              <a:satMod val="105000"/>
            </a:schemeClr>
          </a:solidFill>
          <a:prstDash val="solid"/>
        </a:ln>
        <a:effectLst>
          <a:outerShdw blurRad="40000" dist="20000" dir="5400000" rotWithShape="0">
            <a:srgbClr val="000000">
              <a:alpha val="38000"/>
            </a:srgbClr>
          </a:outerShdw>
        </a:effectLst>
      </dsp:spPr>
      <dsp:style>
        <a:lnRef idx="1">
          <a:schemeClr val="accent3"/>
        </a:lnRef>
        <a:fillRef idx="2">
          <a:schemeClr val="accent3"/>
        </a:fillRef>
        <a:effectRef idx="1">
          <a:schemeClr val="accent3"/>
        </a:effectRef>
        <a:fontRef idx="minor">
          <a:schemeClr val="dk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smtClean="0"/>
            <a:t>awesome</a:t>
          </a:r>
          <a:endParaRPr lang="en-US" sz="1000" kern="1200" dirty="0"/>
        </a:p>
      </dsp:txBody>
      <dsp:txXfrm>
        <a:off x="3601980" y="3622213"/>
        <a:ext cx="823451" cy="537812"/>
      </dsp:txXfrm>
    </dsp:sp>
    <dsp:sp modelId="{B51CD7DC-1830-E34E-BABF-5600D92A8EC9}">
      <dsp:nvSpPr>
        <dsp:cNvPr id="0" name=""/>
        <dsp:cNvSpPr/>
      </dsp:nvSpPr>
      <dsp:spPr>
        <a:xfrm>
          <a:off x="4013705" y="2577183"/>
          <a:ext cx="556994" cy="228510"/>
        </a:xfrm>
        <a:custGeom>
          <a:avLst/>
          <a:gdLst/>
          <a:ahLst/>
          <a:cxnLst/>
          <a:rect l="0" t="0" r="0" b="0"/>
          <a:pathLst>
            <a:path>
              <a:moveTo>
                <a:pt x="0" y="0"/>
              </a:moveTo>
              <a:lnTo>
                <a:pt x="0" y="114255"/>
              </a:lnTo>
              <a:lnTo>
                <a:pt x="556994" y="114255"/>
              </a:lnTo>
              <a:lnTo>
                <a:pt x="556994" y="228510"/>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2671C305-D735-514A-B0AC-C5A355B8EFBE}">
      <dsp:nvSpPr>
        <dsp:cNvPr id="0" name=""/>
        <dsp:cNvSpPr/>
      </dsp:nvSpPr>
      <dsp:spPr>
        <a:xfrm>
          <a:off x="4142242" y="2805694"/>
          <a:ext cx="856915" cy="571276"/>
        </a:xfrm>
        <a:prstGeom prst="roundRect">
          <a:avLst>
            <a:gd name="adj" fmla="val 10000"/>
          </a:avLst>
        </a:prstGeom>
        <a:solidFill>
          <a:schemeClr val="accent4"/>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4"/>
        </a:fillRef>
        <a:effectRef idx="1">
          <a:schemeClr val="accent4"/>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smtClean="0"/>
            <a:t>bob</a:t>
          </a:r>
          <a:endParaRPr lang="en-US" sz="1000" kern="1200" dirty="0"/>
        </a:p>
      </dsp:txBody>
      <dsp:txXfrm>
        <a:off x="4158974" y="2822426"/>
        <a:ext cx="823451" cy="537812"/>
      </dsp:txXfrm>
    </dsp:sp>
    <dsp:sp modelId="{D3F96F7F-FB1D-0946-8900-D7DA7DA026C7}">
      <dsp:nvSpPr>
        <dsp:cNvPr id="0" name=""/>
        <dsp:cNvSpPr/>
      </dsp:nvSpPr>
      <dsp:spPr>
        <a:xfrm>
          <a:off x="5406192" y="1777396"/>
          <a:ext cx="1392487" cy="228510"/>
        </a:xfrm>
        <a:custGeom>
          <a:avLst/>
          <a:gdLst/>
          <a:ahLst/>
          <a:cxnLst/>
          <a:rect l="0" t="0" r="0" b="0"/>
          <a:pathLst>
            <a:path>
              <a:moveTo>
                <a:pt x="0" y="0"/>
              </a:moveTo>
              <a:lnTo>
                <a:pt x="0" y="114255"/>
              </a:lnTo>
              <a:lnTo>
                <a:pt x="1392487" y="114255"/>
              </a:lnTo>
              <a:lnTo>
                <a:pt x="1392487" y="228510"/>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D0E04C35-AADA-C041-A3A4-8351AC97C02E}">
      <dsp:nvSpPr>
        <dsp:cNvPr id="0" name=""/>
        <dsp:cNvSpPr/>
      </dsp:nvSpPr>
      <dsp:spPr>
        <a:xfrm>
          <a:off x="6370222" y="2005906"/>
          <a:ext cx="856915" cy="571276"/>
        </a:xfrm>
        <a:prstGeom prst="roundRect">
          <a:avLst>
            <a:gd name="adj" fmla="val 10000"/>
          </a:avLst>
        </a:prstGeom>
        <a:solidFill>
          <a:schemeClr val="accent1"/>
        </a:solidFill>
        <a:ln w="25400"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smtClean="0"/>
            <a:t>work-repo</a:t>
          </a:r>
          <a:endParaRPr lang="en-US" sz="1000" kern="1200" dirty="0"/>
        </a:p>
      </dsp:txBody>
      <dsp:txXfrm>
        <a:off x="6386954" y="2022638"/>
        <a:ext cx="823451" cy="537812"/>
      </dsp:txXfrm>
    </dsp:sp>
    <dsp:sp modelId="{7E354305-1666-DE40-85C2-BA948E95C27F}">
      <dsp:nvSpPr>
        <dsp:cNvPr id="0" name=""/>
        <dsp:cNvSpPr/>
      </dsp:nvSpPr>
      <dsp:spPr>
        <a:xfrm>
          <a:off x="6241684" y="2577183"/>
          <a:ext cx="556994" cy="228510"/>
        </a:xfrm>
        <a:custGeom>
          <a:avLst/>
          <a:gdLst/>
          <a:ahLst/>
          <a:cxnLst/>
          <a:rect l="0" t="0" r="0" b="0"/>
          <a:pathLst>
            <a:path>
              <a:moveTo>
                <a:pt x="556994" y="0"/>
              </a:moveTo>
              <a:lnTo>
                <a:pt x="556994" y="114255"/>
              </a:lnTo>
              <a:lnTo>
                <a:pt x="0" y="114255"/>
              </a:lnTo>
              <a:lnTo>
                <a:pt x="0" y="228510"/>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6A98BC62-A41F-8A40-B0F1-EC33255241DD}">
      <dsp:nvSpPr>
        <dsp:cNvPr id="0" name=""/>
        <dsp:cNvSpPr/>
      </dsp:nvSpPr>
      <dsp:spPr>
        <a:xfrm>
          <a:off x="5813227" y="2805694"/>
          <a:ext cx="856915" cy="571276"/>
        </a:xfrm>
        <a:prstGeom prst="roundRect">
          <a:avLst>
            <a:gd name="adj" fmla="val 10000"/>
          </a:avLst>
        </a:prstGeom>
        <a:solidFill>
          <a:schemeClr val="accent5"/>
        </a:solidFill>
        <a:ln w="25400" cap="flat" cmpd="sng" algn="ctr">
          <a:solidFill>
            <a:schemeClr val="accent5">
              <a:shade val="50000"/>
            </a:schemeClr>
          </a:solidFill>
          <a:prstDash val="solid"/>
        </a:ln>
        <a:effectLst/>
      </dsp:spPr>
      <dsp:style>
        <a:lnRef idx="2">
          <a:schemeClr val="accent5">
            <a:shade val="50000"/>
          </a:schemeClr>
        </a:lnRef>
        <a:fillRef idx="1">
          <a:schemeClr val="accent5"/>
        </a:fillRef>
        <a:effectRef idx="0">
          <a:schemeClr val="accent5"/>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err="1" smtClean="0"/>
            <a:t>susan</a:t>
          </a:r>
          <a:endParaRPr lang="en-US" sz="1000" kern="1200" dirty="0"/>
        </a:p>
      </dsp:txBody>
      <dsp:txXfrm>
        <a:off x="5829959" y="2822426"/>
        <a:ext cx="823451" cy="537812"/>
      </dsp:txXfrm>
    </dsp:sp>
    <dsp:sp modelId="{24785C53-E048-2F49-95E5-50BA01B35473}">
      <dsp:nvSpPr>
        <dsp:cNvPr id="0" name=""/>
        <dsp:cNvSpPr/>
      </dsp:nvSpPr>
      <dsp:spPr>
        <a:xfrm>
          <a:off x="5684690" y="3376971"/>
          <a:ext cx="556994" cy="228510"/>
        </a:xfrm>
        <a:custGeom>
          <a:avLst/>
          <a:gdLst/>
          <a:ahLst/>
          <a:cxnLst/>
          <a:rect l="0" t="0" r="0" b="0"/>
          <a:pathLst>
            <a:path>
              <a:moveTo>
                <a:pt x="556994" y="0"/>
              </a:moveTo>
              <a:lnTo>
                <a:pt x="556994" y="114255"/>
              </a:lnTo>
              <a:lnTo>
                <a:pt x="0" y="114255"/>
              </a:lnTo>
              <a:lnTo>
                <a:pt x="0" y="228510"/>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2CF1804C-9E04-F94F-B6E6-880F8361F194}">
      <dsp:nvSpPr>
        <dsp:cNvPr id="0" name=""/>
        <dsp:cNvSpPr/>
      </dsp:nvSpPr>
      <dsp:spPr>
        <a:xfrm>
          <a:off x="5256232" y="3605481"/>
          <a:ext cx="856915" cy="571276"/>
        </a:xfrm>
        <a:prstGeom prst="roundRect">
          <a:avLst>
            <a:gd name="adj" fmla="val 10000"/>
          </a:avLst>
        </a:prstGeom>
        <a:gradFill rotWithShape="1">
          <a:gsLst>
            <a:gs pos="0">
              <a:schemeClr val="accent5">
                <a:tint val="50000"/>
                <a:satMod val="300000"/>
              </a:schemeClr>
            </a:gs>
            <a:gs pos="35000">
              <a:schemeClr val="accent5">
                <a:tint val="37000"/>
                <a:satMod val="300000"/>
              </a:schemeClr>
            </a:gs>
            <a:gs pos="100000">
              <a:schemeClr val="accent5">
                <a:tint val="15000"/>
                <a:satMod val="350000"/>
              </a:schemeClr>
            </a:gs>
          </a:gsLst>
          <a:lin ang="16200000" scaled="1"/>
        </a:gradFill>
        <a:ln w="9525" cap="flat" cmpd="sng" algn="ctr">
          <a:solidFill>
            <a:schemeClr val="accent5">
              <a:shade val="95000"/>
              <a:satMod val="105000"/>
            </a:schemeClr>
          </a:solidFill>
          <a:prstDash val="solid"/>
        </a:ln>
        <a:effectLst>
          <a:outerShdw blurRad="40000" dist="20000" dir="5400000" rotWithShape="0">
            <a:srgbClr val="000000">
              <a:alpha val="38000"/>
            </a:srgbClr>
          </a:outerShdw>
        </a:effectLst>
      </dsp:spPr>
      <dsp:style>
        <a:lnRef idx="1">
          <a:schemeClr val="accent5"/>
        </a:lnRef>
        <a:fillRef idx="2">
          <a:schemeClr val="accent5"/>
        </a:fillRef>
        <a:effectRef idx="1">
          <a:schemeClr val="accent5"/>
        </a:effectRef>
        <a:fontRef idx="minor">
          <a:schemeClr val="dk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smtClean="0"/>
            <a:t>hello2</a:t>
          </a:r>
          <a:endParaRPr lang="en-US" sz="1000" kern="1200" dirty="0"/>
        </a:p>
      </dsp:txBody>
      <dsp:txXfrm>
        <a:off x="5272964" y="3622213"/>
        <a:ext cx="823451" cy="537812"/>
      </dsp:txXfrm>
    </dsp:sp>
    <dsp:sp modelId="{521E9FC3-0242-3B42-9B09-24880D5F4B25}">
      <dsp:nvSpPr>
        <dsp:cNvPr id="0" name=""/>
        <dsp:cNvSpPr/>
      </dsp:nvSpPr>
      <dsp:spPr>
        <a:xfrm>
          <a:off x="6241684" y="3376971"/>
          <a:ext cx="556994" cy="228510"/>
        </a:xfrm>
        <a:custGeom>
          <a:avLst/>
          <a:gdLst/>
          <a:ahLst/>
          <a:cxnLst/>
          <a:rect l="0" t="0" r="0" b="0"/>
          <a:pathLst>
            <a:path>
              <a:moveTo>
                <a:pt x="0" y="0"/>
              </a:moveTo>
              <a:lnTo>
                <a:pt x="0" y="114255"/>
              </a:lnTo>
              <a:lnTo>
                <a:pt x="556994" y="114255"/>
              </a:lnTo>
              <a:lnTo>
                <a:pt x="556994" y="228510"/>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970F0445-4704-EB41-949A-1F39708DBEA0}">
      <dsp:nvSpPr>
        <dsp:cNvPr id="0" name=""/>
        <dsp:cNvSpPr/>
      </dsp:nvSpPr>
      <dsp:spPr>
        <a:xfrm>
          <a:off x="6370222" y="3605481"/>
          <a:ext cx="856915" cy="571276"/>
        </a:xfrm>
        <a:prstGeom prst="roundRect">
          <a:avLst>
            <a:gd name="adj" fmla="val 10000"/>
          </a:avLst>
        </a:prstGeom>
        <a:gradFill rotWithShape="1">
          <a:gsLst>
            <a:gs pos="0">
              <a:schemeClr val="accent5">
                <a:tint val="50000"/>
                <a:satMod val="300000"/>
              </a:schemeClr>
            </a:gs>
            <a:gs pos="35000">
              <a:schemeClr val="accent5">
                <a:tint val="37000"/>
                <a:satMod val="300000"/>
              </a:schemeClr>
            </a:gs>
            <a:gs pos="100000">
              <a:schemeClr val="accent5">
                <a:tint val="15000"/>
                <a:satMod val="350000"/>
              </a:schemeClr>
            </a:gs>
          </a:gsLst>
          <a:lin ang="16200000" scaled="1"/>
        </a:gradFill>
        <a:ln w="9525" cap="flat" cmpd="sng" algn="ctr">
          <a:solidFill>
            <a:schemeClr val="accent5">
              <a:shade val="95000"/>
              <a:satMod val="105000"/>
            </a:schemeClr>
          </a:solidFill>
          <a:prstDash val="solid"/>
        </a:ln>
        <a:effectLst>
          <a:outerShdw blurRad="40000" dist="20000" dir="5400000" rotWithShape="0">
            <a:srgbClr val="000000">
              <a:alpha val="38000"/>
            </a:srgbClr>
          </a:outerShdw>
        </a:effectLst>
      </dsp:spPr>
      <dsp:style>
        <a:lnRef idx="1">
          <a:schemeClr val="accent5"/>
        </a:lnRef>
        <a:fillRef idx="2">
          <a:schemeClr val="accent5"/>
        </a:fillRef>
        <a:effectRef idx="1">
          <a:schemeClr val="accent5"/>
        </a:effectRef>
        <a:fontRef idx="minor">
          <a:schemeClr val="dk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smtClean="0"/>
            <a:t>fearless</a:t>
          </a:r>
          <a:endParaRPr lang="en-US" sz="1000" kern="1200" dirty="0"/>
        </a:p>
      </dsp:txBody>
      <dsp:txXfrm>
        <a:off x="6386954" y="3622213"/>
        <a:ext cx="823451" cy="537812"/>
      </dsp:txXfrm>
    </dsp:sp>
    <dsp:sp modelId="{F2AC8BF6-11F8-C04E-BAE1-EB5935D23DFA}">
      <dsp:nvSpPr>
        <dsp:cNvPr id="0" name=""/>
        <dsp:cNvSpPr/>
      </dsp:nvSpPr>
      <dsp:spPr>
        <a:xfrm>
          <a:off x="6798679" y="2577183"/>
          <a:ext cx="556994" cy="228510"/>
        </a:xfrm>
        <a:custGeom>
          <a:avLst/>
          <a:gdLst/>
          <a:ahLst/>
          <a:cxnLst/>
          <a:rect l="0" t="0" r="0" b="0"/>
          <a:pathLst>
            <a:path>
              <a:moveTo>
                <a:pt x="0" y="0"/>
              </a:moveTo>
              <a:lnTo>
                <a:pt x="0" y="114255"/>
              </a:lnTo>
              <a:lnTo>
                <a:pt x="556994" y="114255"/>
              </a:lnTo>
              <a:lnTo>
                <a:pt x="556994" y="228510"/>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E410761C-5C0C-4147-AB4B-90C082F25114}">
      <dsp:nvSpPr>
        <dsp:cNvPr id="0" name=""/>
        <dsp:cNvSpPr/>
      </dsp:nvSpPr>
      <dsp:spPr>
        <a:xfrm>
          <a:off x="6927217" y="2805694"/>
          <a:ext cx="856915" cy="571276"/>
        </a:xfrm>
        <a:prstGeom prst="roundRect">
          <a:avLst>
            <a:gd name="adj" fmla="val 10000"/>
          </a:avLst>
        </a:prstGeom>
        <a:solidFill>
          <a:schemeClr val="accent3"/>
        </a:solidFill>
        <a:ln w="25400" cap="flat" cmpd="sng" algn="ctr">
          <a:solidFill>
            <a:schemeClr val="accent3">
              <a:shade val="50000"/>
            </a:schemeClr>
          </a:solidFill>
          <a:prstDash val="solid"/>
        </a:ln>
        <a:effectLst/>
      </dsp:spPr>
      <dsp:style>
        <a:lnRef idx="2">
          <a:schemeClr val="accent3">
            <a:shade val="50000"/>
          </a:schemeClr>
        </a:lnRef>
        <a:fillRef idx="1">
          <a:schemeClr val="accent3"/>
        </a:fillRef>
        <a:effectRef idx="0">
          <a:schemeClr val="accent3"/>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smtClean="0"/>
            <a:t>my-projects</a:t>
          </a:r>
          <a:endParaRPr lang="en-US" sz="1000" kern="1200" dirty="0"/>
        </a:p>
      </dsp:txBody>
      <dsp:txXfrm>
        <a:off x="6943949" y="2822426"/>
        <a:ext cx="823451" cy="537812"/>
      </dsp:txXfrm>
    </dsp:sp>
    <dsp:sp modelId="{B62AA9A1-5F54-6045-8971-275A9DD1F0C1}">
      <dsp:nvSpPr>
        <dsp:cNvPr id="0" name=""/>
        <dsp:cNvSpPr/>
      </dsp:nvSpPr>
      <dsp:spPr>
        <a:xfrm>
          <a:off x="6474462" y="977608"/>
          <a:ext cx="91440" cy="228510"/>
        </a:xfrm>
        <a:custGeom>
          <a:avLst/>
          <a:gdLst/>
          <a:ahLst/>
          <a:cxnLst/>
          <a:rect l="0" t="0" r="0" b="0"/>
          <a:pathLst>
            <a:path>
              <a:moveTo>
                <a:pt x="45720" y="0"/>
              </a:moveTo>
              <a:lnTo>
                <a:pt x="45720" y="228510"/>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005E0CBE-FFBC-D141-A7F3-59239AA6108B}">
      <dsp:nvSpPr>
        <dsp:cNvPr id="0" name=""/>
        <dsp:cNvSpPr/>
      </dsp:nvSpPr>
      <dsp:spPr>
        <a:xfrm>
          <a:off x="6091724" y="1206119"/>
          <a:ext cx="856915" cy="571276"/>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smtClean="0"/>
            <a:t>bin</a:t>
          </a:r>
          <a:endParaRPr lang="en-US" sz="1000" kern="1200" dirty="0"/>
        </a:p>
      </dsp:txBody>
      <dsp:txXfrm>
        <a:off x="6108456" y="1222851"/>
        <a:ext cx="823451" cy="537812"/>
      </dsp:txXfrm>
    </dsp:sp>
    <dsp:sp modelId="{F14A70CF-49E7-814A-8E8C-5DD5E1313154}">
      <dsp:nvSpPr>
        <dsp:cNvPr id="0" name=""/>
        <dsp:cNvSpPr/>
      </dsp:nvSpPr>
      <dsp:spPr>
        <a:xfrm>
          <a:off x="6520182" y="977608"/>
          <a:ext cx="1113989" cy="228510"/>
        </a:xfrm>
        <a:custGeom>
          <a:avLst/>
          <a:gdLst/>
          <a:ahLst/>
          <a:cxnLst/>
          <a:rect l="0" t="0" r="0" b="0"/>
          <a:pathLst>
            <a:path>
              <a:moveTo>
                <a:pt x="0" y="0"/>
              </a:moveTo>
              <a:lnTo>
                <a:pt x="0" y="114255"/>
              </a:lnTo>
              <a:lnTo>
                <a:pt x="1113989" y="114255"/>
              </a:lnTo>
              <a:lnTo>
                <a:pt x="1113989" y="228510"/>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5E488235-E94B-F641-966B-B66ED4EF89F2}">
      <dsp:nvSpPr>
        <dsp:cNvPr id="0" name=""/>
        <dsp:cNvSpPr/>
      </dsp:nvSpPr>
      <dsp:spPr>
        <a:xfrm>
          <a:off x="7205714" y="1206119"/>
          <a:ext cx="856915" cy="571276"/>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err="1" smtClean="0"/>
            <a:t>pkg</a:t>
          </a:r>
          <a:endParaRPr lang="en-US" sz="1000" kern="1200" dirty="0"/>
        </a:p>
      </dsp:txBody>
      <dsp:txXfrm>
        <a:off x="7222446" y="1222851"/>
        <a:ext cx="823451" cy="53781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8DC674B-BD2E-4A4C-9774-225C027D0A2D}">
      <dsp:nvSpPr>
        <dsp:cNvPr id="0" name=""/>
        <dsp:cNvSpPr/>
      </dsp:nvSpPr>
      <dsp:spPr>
        <a:xfrm>
          <a:off x="127330" y="1629770"/>
          <a:ext cx="809086" cy="404543"/>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255" tIns="8255" rIns="8255" bIns="8255" numCol="1" spcCol="1270" anchor="ctr" anchorCtr="0">
          <a:noAutofit/>
        </a:bodyPr>
        <a:lstStyle/>
        <a:p>
          <a:pPr lvl="0" algn="ctr" defTabSz="577850">
            <a:lnSpc>
              <a:spcPct val="90000"/>
            </a:lnSpc>
            <a:spcBef>
              <a:spcPct val="0"/>
            </a:spcBef>
            <a:spcAft>
              <a:spcPct val="35000"/>
            </a:spcAft>
          </a:pPr>
          <a:r>
            <a:rPr lang="en-US" sz="1300" kern="1200" dirty="0" smtClean="0"/>
            <a:t>$GOPATH</a:t>
          </a:r>
          <a:endParaRPr lang="en-US" sz="1300" kern="1200" dirty="0"/>
        </a:p>
      </dsp:txBody>
      <dsp:txXfrm>
        <a:off x="139179" y="1641619"/>
        <a:ext cx="785388" cy="380845"/>
      </dsp:txXfrm>
    </dsp:sp>
    <dsp:sp modelId="{32EDC765-8EAE-6A4D-8208-7B160C47EEE6}">
      <dsp:nvSpPr>
        <dsp:cNvPr id="0" name=""/>
        <dsp:cNvSpPr/>
      </dsp:nvSpPr>
      <dsp:spPr>
        <a:xfrm rot="17132988">
          <a:off x="494609" y="1239129"/>
          <a:ext cx="1207250" cy="22763"/>
        </a:xfrm>
        <a:custGeom>
          <a:avLst/>
          <a:gdLst/>
          <a:ahLst/>
          <a:cxnLst/>
          <a:rect l="0" t="0" r="0" b="0"/>
          <a:pathLst>
            <a:path>
              <a:moveTo>
                <a:pt x="0" y="11381"/>
              </a:moveTo>
              <a:lnTo>
                <a:pt x="1207250" y="11381"/>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1068053" y="1220330"/>
        <a:ext cx="60362" cy="60362"/>
      </dsp:txXfrm>
    </dsp:sp>
    <dsp:sp modelId="{E81D6897-74F8-104E-BB26-0F13F99A5397}">
      <dsp:nvSpPr>
        <dsp:cNvPr id="0" name=""/>
        <dsp:cNvSpPr/>
      </dsp:nvSpPr>
      <dsp:spPr>
        <a:xfrm>
          <a:off x="1260052" y="466708"/>
          <a:ext cx="809086" cy="404543"/>
        </a:xfrm>
        <a:prstGeom prst="roundRect">
          <a:avLst>
            <a:gd name="adj" fmla="val 10000"/>
          </a:avLst>
        </a:prstGeom>
        <a:solidFill>
          <a:schemeClr val="accent3"/>
        </a:solidFill>
        <a:ln w="25400" cap="flat" cmpd="sng" algn="ctr">
          <a:solidFill>
            <a:schemeClr val="accent3">
              <a:shade val="50000"/>
            </a:schemeClr>
          </a:solidFill>
          <a:prstDash val="solid"/>
        </a:ln>
        <a:effectLst/>
      </dsp:spPr>
      <dsp:style>
        <a:lnRef idx="2">
          <a:schemeClr val="accent3">
            <a:shade val="50000"/>
          </a:schemeClr>
        </a:lnRef>
        <a:fillRef idx="1">
          <a:schemeClr val="accent3"/>
        </a:fillRef>
        <a:effectRef idx="0">
          <a:schemeClr val="accent3"/>
        </a:effectRef>
        <a:fontRef idx="minor">
          <a:schemeClr val="lt1"/>
        </a:fontRef>
      </dsp:style>
      <dsp:txBody>
        <a:bodyPr spcFirstLastPara="0" vert="horz" wrap="square" lIns="8255" tIns="8255" rIns="8255" bIns="8255" numCol="1" spcCol="1270" anchor="ctr" anchorCtr="0">
          <a:noAutofit/>
        </a:bodyPr>
        <a:lstStyle/>
        <a:p>
          <a:pPr lvl="0" algn="ctr" defTabSz="577850">
            <a:lnSpc>
              <a:spcPct val="90000"/>
            </a:lnSpc>
            <a:spcBef>
              <a:spcPct val="0"/>
            </a:spcBef>
            <a:spcAft>
              <a:spcPct val="35000"/>
            </a:spcAft>
          </a:pPr>
          <a:r>
            <a:rPr lang="en-US" sz="1300" kern="1200" dirty="0" err="1" smtClean="0"/>
            <a:t>src</a:t>
          </a:r>
          <a:endParaRPr lang="en-US" sz="1300" kern="1200" dirty="0"/>
        </a:p>
      </dsp:txBody>
      <dsp:txXfrm>
        <a:off x="1271901" y="478557"/>
        <a:ext cx="785388" cy="380845"/>
      </dsp:txXfrm>
    </dsp:sp>
    <dsp:sp modelId="{377095C3-F66E-404D-8362-990B3618B679}">
      <dsp:nvSpPr>
        <dsp:cNvPr id="0" name=""/>
        <dsp:cNvSpPr/>
      </dsp:nvSpPr>
      <dsp:spPr>
        <a:xfrm rot="18289469">
          <a:off x="1947595" y="424986"/>
          <a:ext cx="566721" cy="22763"/>
        </a:xfrm>
        <a:custGeom>
          <a:avLst/>
          <a:gdLst/>
          <a:ahLst/>
          <a:cxnLst/>
          <a:rect l="0" t="0" r="0" b="0"/>
          <a:pathLst>
            <a:path>
              <a:moveTo>
                <a:pt x="0" y="11381"/>
              </a:moveTo>
              <a:lnTo>
                <a:pt x="566721" y="11381"/>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2216787" y="422199"/>
        <a:ext cx="28336" cy="28336"/>
      </dsp:txXfrm>
    </dsp:sp>
    <dsp:sp modelId="{BBE0921A-4720-6342-98E2-2C2C6EC65BEF}">
      <dsp:nvSpPr>
        <dsp:cNvPr id="0" name=""/>
        <dsp:cNvSpPr/>
      </dsp:nvSpPr>
      <dsp:spPr>
        <a:xfrm>
          <a:off x="2392773" y="1483"/>
          <a:ext cx="809086" cy="404543"/>
        </a:xfrm>
        <a:prstGeom prst="roundRect">
          <a:avLst>
            <a:gd name="adj" fmla="val 10000"/>
          </a:avLst>
        </a:prstGeom>
        <a:gradFill rotWithShape="1">
          <a:gsLst>
            <a:gs pos="0">
              <a:schemeClr val="accent3">
                <a:tint val="50000"/>
                <a:satMod val="300000"/>
              </a:schemeClr>
            </a:gs>
            <a:gs pos="35000">
              <a:schemeClr val="accent3">
                <a:tint val="37000"/>
                <a:satMod val="300000"/>
              </a:schemeClr>
            </a:gs>
            <a:gs pos="100000">
              <a:schemeClr val="accent3">
                <a:tint val="15000"/>
                <a:satMod val="350000"/>
              </a:schemeClr>
            </a:gs>
          </a:gsLst>
          <a:lin ang="16200000" scaled="1"/>
        </a:gradFill>
        <a:ln w="9525" cap="flat" cmpd="sng" algn="ctr">
          <a:solidFill>
            <a:schemeClr val="accent3">
              <a:shade val="95000"/>
              <a:satMod val="105000"/>
            </a:schemeClr>
          </a:solidFill>
          <a:prstDash val="solid"/>
        </a:ln>
        <a:effectLst>
          <a:outerShdw blurRad="40000" dist="20000" dir="5400000" rotWithShape="0">
            <a:srgbClr val="000000">
              <a:alpha val="38000"/>
            </a:srgbClr>
          </a:outerShdw>
        </a:effectLst>
      </dsp:spPr>
      <dsp:style>
        <a:lnRef idx="1">
          <a:schemeClr val="accent3"/>
        </a:lnRef>
        <a:fillRef idx="2">
          <a:schemeClr val="accent3"/>
        </a:fillRef>
        <a:effectRef idx="1">
          <a:schemeClr val="accent3"/>
        </a:effectRef>
        <a:fontRef idx="minor">
          <a:schemeClr val="dk1"/>
        </a:fontRef>
      </dsp:style>
      <dsp:txBody>
        <a:bodyPr spcFirstLastPara="0" vert="horz" wrap="square" lIns="8255" tIns="8255" rIns="8255" bIns="8255" numCol="1" spcCol="1270" anchor="ctr" anchorCtr="0">
          <a:noAutofit/>
        </a:bodyPr>
        <a:lstStyle/>
        <a:p>
          <a:pPr lvl="0" algn="ctr" defTabSz="577850">
            <a:lnSpc>
              <a:spcPct val="90000"/>
            </a:lnSpc>
            <a:spcBef>
              <a:spcPct val="0"/>
            </a:spcBef>
            <a:spcAft>
              <a:spcPct val="35000"/>
            </a:spcAft>
          </a:pPr>
          <a:r>
            <a:rPr lang="en-US" sz="1300" kern="1200" dirty="0" smtClean="0"/>
            <a:t>recipe-manager</a:t>
          </a:r>
          <a:endParaRPr lang="en-US" sz="1300" kern="1200" dirty="0"/>
        </a:p>
      </dsp:txBody>
      <dsp:txXfrm>
        <a:off x="2404622" y="13332"/>
        <a:ext cx="785388" cy="380845"/>
      </dsp:txXfrm>
    </dsp:sp>
    <dsp:sp modelId="{12F35C4D-9AF1-024D-905C-7CB395514E34}">
      <dsp:nvSpPr>
        <dsp:cNvPr id="0" name=""/>
        <dsp:cNvSpPr/>
      </dsp:nvSpPr>
      <dsp:spPr>
        <a:xfrm>
          <a:off x="3201859" y="192373"/>
          <a:ext cx="323634" cy="22763"/>
        </a:xfrm>
        <a:custGeom>
          <a:avLst/>
          <a:gdLst/>
          <a:ahLst/>
          <a:cxnLst/>
          <a:rect l="0" t="0" r="0" b="0"/>
          <a:pathLst>
            <a:path>
              <a:moveTo>
                <a:pt x="0" y="11381"/>
              </a:moveTo>
              <a:lnTo>
                <a:pt x="323634" y="11381"/>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3355586" y="195664"/>
        <a:ext cx="16181" cy="16181"/>
      </dsp:txXfrm>
    </dsp:sp>
    <dsp:sp modelId="{6EB15561-2B2C-114B-8083-F53B664A75BC}">
      <dsp:nvSpPr>
        <dsp:cNvPr id="0" name=""/>
        <dsp:cNvSpPr/>
      </dsp:nvSpPr>
      <dsp:spPr>
        <a:xfrm>
          <a:off x="3525494" y="1483"/>
          <a:ext cx="809086" cy="404543"/>
        </a:xfrm>
        <a:prstGeom prst="roundRect">
          <a:avLst>
            <a:gd name="adj" fmla="val 10000"/>
          </a:avLst>
        </a:prstGeom>
        <a:gradFill rotWithShape="1">
          <a:gsLst>
            <a:gs pos="0">
              <a:schemeClr val="accent4">
                <a:tint val="50000"/>
                <a:satMod val="300000"/>
              </a:schemeClr>
            </a:gs>
            <a:gs pos="35000">
              <a:schemeClr val="accent4">
                <a:tint val="37000"/>
                <a:satMod val="300000"/>
              </a:schemeClr>
            </a:gs>
            <a:gs pos="100000">
              <a:schemeClr val="accent4">
                <a:tint val="15000"/>
                <a:satMod val="350000"/>
              </a:schemeClr>
            </a:gs>
          </a:gsLst>
          <a:lin ang="16200000" scaled="1"/>
        </a:gradFill>
        <a:ln w="9525" cap="flat" cmpd="sng" algn="ctr">
          <a:solidFill>
            <a:schemeClr val="accent4">
              <a:shade val="95000"/>
              <a:satMod val="105000"/>
            </a:schemeClr>
          </a:solidFill>
          <a:prstDash val="solid"/>
        </a:ln>
        <a:effectLst>
          <a:outerShdw blurRad="40000" dist="20000" dir="5400000" rotWithShape="0">
            <a:srgbClr val="000000">
              <a:alpha val="38000"/>
            </a:srgbClr>
          </a:outerShdw>
        </a:effectLst>
      </dsp:spPr>
      <dsp:style>
        <a:lnRef idx="1">
          <a:schemeClr val="accent4"/>
        </a:lnRef>
        <a:fillRef idx="2">
          <a:schemeClr val="accent4"/>
        </a:fillRef>
        <a:effectRef idx="1">
          <a:schemeClr val="accent4"/>
        </a:effectRef>
        <a:fontRef idx="minor">
          <a:schemeClr val="dk1"/>
        </a:fontRef>
      </dsp:style>
      <dsp:txBody>
        <a:bodyPr spcFirstLastPara="0" vert="horz" wrap="square" lIns="8255" tIns="8255" rIns="8255" bIns="8255" numCol="1" spcCol="1270" anchor="ctr" anchorCtr="0">
          <a:noAutofit/>
        </a:bodyPr>
        <a:lstStyle/>
        <a:p>
          <a:pPr lvl="0" algn="ctr" defTabSz="577850">
            <a:lnSpc>
              <a:spcPct val="90000"/>
            </a:lnSpc>
            <a:spcBef>
              <a:spcPct val="0"/>
            </a:spcBef>
            <a:spcAft>
              <a:spcPct val="35000"/>
            </a:spcAft>
          </a:pPr>
          <a:r>
            <a:rPr lang="en-US" sz="1300" kern="1200" dirty="0" smtClean="0"/>
            <a:t>recipe</a:t>
          </a:r>
          <a:endParaRPr lang="en-US" sz="1300" kern="1200" dirty="0"/>
        </a:p>
      </dsp:txBody>
      <dsp:txXfrm>
        <a:off x="3537343" y="13332"/>
        <a:ext cx="785388" cy="380845"/>
      </dsp:txXfrm>
    </dsp:sp>
    <dsp:sp modelId="{30D7F2C4-490D-544F-A8B9-098BF192D0B7}">
      <dsp:nvSpPr>
        <dsp:cNvPr id="0" name=""/>
        <dsp:cNvSpPr/>
      </dsp:nvSpPr>
      <dsp:spPr>
        <a:xfrm>
          <a:off x="2069138" y="657598"/>
          <a:ext cx="323634" cy="22763"/>
        </a:xfrm>
        <a:custGeom>
          <a:avLst/>
          <a:gdLst/>
          <a:ahLst/>
          <a:cxnLst/>
          <a:rect l="0" t="0" r="0" b="0"/>
          <a:pathLst>
            <a:path>
              <a:moveTo>
                <a:pt x="0" y="11381"/>
              </a:moveTo>
              <a:lnTo>
                <a:pt x="323634" y="11381"/>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2222865" y="660889"/>
        <a:ext cx="16181" cy="16181"/>
      </dsp:txXfrm>
    </dsp:sp>
    <dsp:sp modelId="{F44F9F11-2B43-8343-92E7-43CA9A676323}">
      <dsp:nvSpPr>
        <dsp:cNvPr id="0" name=""/>
        <dsp:cNvSpPr/>
      </dsp:nvSpPr>
      <dsp:spPr>
        <a:xfrm>
          <a:off x="2392773" y="466708"/>
          <a:ext cx="809086" cy="404543"/>
        </a:xfrm>
        <a:prstGeom prst="roundRect">
          <a:avLst>
            <a:gd name="adj" fmla="val 10000"/>
          </a:avLst>
        </a:prstGeom>
        <a:gradFill rotWithShape="1">
          <a:gsLst>
            <a:gs pos="0">
              <a:schemeClr val="accent6">
                <a:tint val="50000"/>
                <a:satMod val="300000"/>
              </a:schemeClr>
            </a:gs>
            <a:gs pos="35000">
              <a:schemeClr val="accent6">
                <a:tint val="37000"/>
                <a:satMod val="300000"/>
              </a:schemeClr>
            </a:gs>
            <a:gs pos="100000">
              <a:schemeClr val="accent6">
                <a:tint val="15000"/>
                <a:satMod val="350000"/>
              </a:schemeClr>
            </a:gs>
          </a:gsLst>
          <a:lin ang="16200000" scaled="1"/>
        </a:gradFill>
        <a:ln w="9525" cap="flat" cmpd="sng" algn="ctr">
          <a:solidFill>
            <a:schemeClr val="accent6">
              <a:shade val="95000"/>
              <a:satMod val="105000"/>
            </a:schemeClr>
          </a:solidFill>
          <a:prstDash val="solid"/>
        </a:ln>
        <a:effectLst>
          <a:outerShdw blurRad="40000" dist="20000" dir="5400000" rotWithShape="0">
            <a:srgbClr val="000000">
              <a:alpha val="38000"/>
            </a:srgbClr>
          </a:outerShdw>
        </a:effectLst>
      </dsp:spPr>
      <dsp:style>
        <a:lnRef idx="1">
          <a:schemeClr val="accent6"/>
        </a:lnRef>
        <a:fillRef idx="2">
          <a:schemeClr val="accent6"/>
        </a:fillRef>
        <a:effectRef idx="1">
          <a:schemeClr val="accent6"/>
        </a:effectRef>
        <a:fontRef idx="minor">
          <a:schemeClr val="dk1"/>
        </a:fontRef>
      </dsp:style>
      <dsp:txBody>
        <a:bodyPr spcFirstLastPara="0" vert="horz" wrap="square" lIns="8255" tIns="8255" rIns="8255" bIns="8255" numCol="1" spcCol="1270" anchor="ctr" anchorCtr="0">
          <a:noAutofit/>
        </a:bodyPr>
        <a:lstStyle/>
        <a:p>
          <a:pPr lvl="0" algn="ctr" defTabSz="577850">
            <a:lnSpc>
              <a:spcPct val="90000"/>
            </a:lnSpc>
            <a:spcBef>
              <a:spcPct val="0"/>
            </a:spcBef>
            <a:spcAft>
              <a:spcPct val="35000"/>
            </a:spcAft>
          </a:pPr>
          <a:r>
            <a:rPr lang="en-US" sz="1300" kern="1200" dirty="0" smtClean="0"/>
            <a:t>awesome-app</a:t>
          </a:r>
          <a:endParaRPr lang="en-US" sz="1300" kern="1200" dirty="0"/>
        </a:p>
      </dsp:txBody>
      <dsp:txXfrm>
        <a:off x="2404622" y="478557"/>
        <a:ext cx="785388" cy="380845"/>
      </dsp:txXfrm>
    </dsp:sp>
    <dsp:sp modelId="{2DEE3676-3DD3-3943-9351-8AD14AD5AA9B}">
      <dsp:nvSpPr>
        <dsp:cNvPr id="0" name=""/>
        <dsp:cNvSpPr/>
      </dsp:nvSpPr>
      <dsp:spPr>
        <a:xfrm rot="3310531">
          <a:off x="1947595" y="890210"/>
          <a:ext cx="566721" cy="22763"/>
        </a:xfrm>
        <a:custGeom>
          <a:avLst/>
          <a:gdLst/>
          <a:ahLst/>
          <a:cxnLst/>
          <a:rect l="0" t="0" r="0" b="0"/>
          <a:pathLst>
            <a:path>
              <a:moveTo>
                <a:pt x="0" y="11381"/>
              </a:moveTo>
              <a:lnTo>
                <a:pt x="566721" y="11381"/>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2216787" y="887424"/>
        <a:ext cx="28336" cy="28336"/>
      </dsp:txXfrm>
    </dsp:sp>
    <dsp:sp modelId="{B9F3DEE1-E14E-0D4F-B8C2-C4EE935E46AE}">
      <dsp:nvSpPr>
        <dsp:cNvPr id="0" name=""/>
        <dsp:cNvSpPr/>
      </dsp:nvSpPr>
      <dsp:spPr>
        <a:xfrm>
          <a:off x="2392773" y="931933"/>
          <a:ext cx="809086" cy="404543"/>
        </a:xfrm>
        <a:prstGeom prst="roundRect">
          <a:avLst>
            <a:gd name="adj" fmla="val 10000"/>
          </a:avLst>
        </a:prstGeom>
        <a:gradFill rotWithShape="1">
          <a:gsLst>
            <a:gs pos="0">
              <a:schemeClr val="accent5">
                <a:tint val="50000"/>
                <a:satMod val="300000"/>
              </a:schemeClr>
            </a:gs>
            <a:gs pos="35000">
              <a:schemeClr val="accent5">
                <a:tint val="37000"/>
                <a:satMod val="300000"/>
              </a:schemeClr>
            </a:gs>
            <a:gs pos="100000">
              <a:schemeClr val="accent5">
                <a:tint val="15000"/>
                <a:satMod val="350000"/>
              </a:schemeClr>
            </a:gs>
          </a:gsLst>
          <a:lin ang="16200000" scaled="1"/>
        </a:gradFill>
        <a:ln w="9525" cap="flat" cmpd="sng" algn="ctr">
          <a:solidFill>
            <a:schemeClr val="accent5">
              <a:shade val="95000"/>
              <a:satMod val="105000"/>
            </a:schemeClr>
          </a:solidFill>
          <a:prstDash val="solid"/>
        </a:ln>
        <a:effectLst>
          <a:outerShdw blurRad="40000" dist="20000" dir="5400000" rotWithShape="0">
            <a:srgbClr val="000000">
              <a:alpha val="38000"/>
            </a:srgbClr>
          </a:outerShdw>
        </a:effectLst>
      </dsp:spPr>
      <dsp:style>
        <a:lnRef idx="1">
          <a:schemeClr val="accent5"/>
        </a:lnRef>
        <a:fillRef idx="2">
          <a:schemeClr val="accent5"/>
        </a:fillRef>
        <a:effectRef idx="1">
          <a:schemeClr val="accent5"/>
        </a:effectRef>
        <a:fontRef idx="minor">
          <a:schemeClr val="dk1"/>
        </a:fontRef>
      </dsp:style>
      <dsp:txBody>
        <a:bodyPr spcFirstLastPara="0" vert="horz" wrap="square" lIns="8255" tIns="8255" rIns="8255" bIns="8255" numCol="1" spcCol="1270" anchor="ctr" anchorCtr="0">
          <a:noAutofit/>
        </a:bodyPr>
        <a:lstStyle/>
        <a:p>
          <a:pPr lvl="0" algn="ctr" defTabSz="577850">
            <a:lnSpc>
              <a:spcPct val="90000"/>
            </a:lnSpc>
            <a:spcBef>
              <a:spcPct val="0"/>
            </a:spcBef>
            <a:spcAft>
              <a:spcPct val="35000"/>
            </a:spcAft>
          </a:pPr>
          <a:r>
            <a:rPr lang="en-US" sz="1300" kern="1200" dirty="0" smtClean="0"/>
            <a:t>security-</a:t>
          </a:r>
          <a:r>
            <a:rPr lang="en-US" sz="1300" kern="1200" dirty="0" err="1" smtClean="0"/>
            <a:t>pkg</a:t>
          </a:r>
          <a:endParaRPr lang="en-US" sz="1300" kern="1200" dirty="0"/>
        </a:p>
      </dsp:txBody>
      <dsp:txXfrm>
        <a:off x="2404622" y="943782"/>
        <a:ext cx="785388" cy="380845"/>
      </dsp:txXfrm>
    </dsp:sp>
    <dsp:sp modelId="{1EC3626B-BB2F-D84A-BB70-8FB8F716C4B7}">
      <dsp:nvSpPr>
        <dsp:cNvPr id="0" name=""/>
        <dsp:cNvSpPr/>
      </dsp:nvSpPr>
      <dsp:spPr>
        <a:xfrm rot="2142401">
          <a:off x="898956" y="1936966"/>
          <a:ext cx="398557" cy="22763"/>
        </a:xfrm>
        <a:custGeom>
          <a:avLst/>
          <a:gdLst/>
          <a:ahLst/>
          <a:cxnLst/>
          <a:rect l="0" t="0" r="0" b="0"/>
          <a:pathLst>
            <a:path>
              <a:moveTo>
                <a:pt x="0" y="11381"/>
              </a:moveTo>
              <a:lnTo>
                <a:pt x="398557" y="11381"/>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1088270" y="1938384"/>
        <a:ext cx="19927" cy="19927"/>
      </dsp:txXfrm>
    </dsp:sp>
    <dsp:sp modelId="{FAB3633E-4908-0745-A6D0-2350DC18B916}">
      <dsp:nvSpPr>
        <dsp:cNvPr id="0" name=""/>
        <dsp:cNvSpPr/>
      </dsp:nvSpPr>
      <dsp:spPr>
        <a:xfrm>
          <a:off x="1260052" y="1862383"/>
          <a:ext cx="809086" cy="404543"/>
        </a:xfrm>
        <a:prstGeom prst="roundRect">
          <a:avLst>
            <a:gd name="adj" fmla="val 10000"/>
          </a:avLst>
        </a:prstGeom>
        <a:solidFill>
          <a:schemeClr val="accent5"/>
        </a:solidFill>
        <a:ln w="25400" cap="flat" cmpd="sng" algn="ctr">
          <a:solidFill>
            <a:schemeClr val="accent5">
              <a:shade val="50000"/>
            </a:schemeClr>
          </a:solidFill>
          <a:prstDash val="solid"/>
        </a:ln>
        <a:effectLst/>
      </dsp:spPr>
      <dsp:style>
        <a:lnRef idx="2">
          <a:schemeClr val="accent5">
            <a:shade val="50000"/>
          </a:schemeClr>
        </a:lnRef>
        <a:fillRef idx="1">
          <a:schemeClr val="accent5"/>
        </a:fillRef>
        <a:effectRef idx="0">
          <a:schemeClr val="accent5"/>
        </a:effectRef>
        <a:fontRef idx="minor">
          <a:schemeClr val="lt1"/>
        </a:fontRef>
      </dsp:style>
      <dsp:txBody>
        <a:bodyPr spcFirstLastPara="0" vert="horz" wrap="square" lIns="8255" tIns="8255" rIns="8255" bIns="8255" numCol="1" spcCol="1270" anchor="ctr" anchorCtr="0">
          <a:noAutofit/>
        </a:bodyPr>
        <a:lstStyle/>
        <a:p>
          <a:pPr lvl="0" algn="ctr" defTabSz="577850">
            <a:lnSpc>
              <a:spcPct val="90000"/>
            </a:lnSpc>
            <a:spcBef>
              <a:spcPct val="0"/>
            </a:spcBef>
            <a:spcAft>
              <a:spcPct val="35000"/>
            </a:spcAft>
          </a:pPr>
          <a:r>
            <a:rPr lang="en-US" sz="1300" kern="1200" dirty="0" err="1" smtClean="0"/>
            <a:t>pkg</a:t>
          </a:r>
          <a:endParaRPr lang="en-US" sz="1300" kern="1200" dirty="0"/>
        </a:p>
      </dsp:txBody>
      <dsp:txXfrm>
        <a:off x="1271901" y="1874232"/>
        <a:ext cx="785388" cy="380845"/>
      </dsp:txXfrm>
    </dsp:sp>
    <dsp:sp modelId="{4B855456-F0DB-AA47-A4B4-C8030E97E7AA}">
      <dsp:nvSpPr>
        <dsp:cNvPr id="0" name=""/>
        <dsp:cNvSpPr/>
      </dsp:nvSpPr>
      <dsp:spPr>
        <a:xfrm rot="18289469">
          <a:off x="1947595" y="1820660"/>
          <a:ext cx="566721" cy="22763"/>
        </a:xfrm>
        <a:custGeom>
          <a:avLst/>
          <a:gdLst/>
          <a:ahLst/>
          <a:cxnLst/>
          <a:rect l="0" t="0" r="0" b="0"/>
          <a:pathLst>
            <a:path>
              <a:moveTo>
                <a:pt x="0" y="11381"/>
              </a:moveTo>
              <a:lnTo>
                <a:pt x="566721" y="11381"/>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2216787" y="1817874"/>
        <a:ext cx="28336" cy="28336"/>
      </dsp:txXfrm>
    </dsp:sp>
    <dsp:sp modelId="{66764F56-BC03-8D4B-A249-E5EDB4541AD4}">
      <dsp:nvSpPr>
        <dsp:cNvPr id="0" name=""/>
        <dsp:cNvSpPr/>
      </dsp:nvSpPr>
      <dsp:spPr>
        <a:xfrm>
          <a:off x="2392773" y="1397158"/>
          <a:ext cx="809086" cy="404543"/>
        </a:xfrm>
        <a:prstGeom prst="roundRect">
          <a:avLst>
            <a:gd name="adj" fmla="val 10000"/>
          </a:avLst>
        </a:prstGeom>
        <a:gradFill rotWithShape="1">
          <a:gsLst>
            <a:gs pos="0">
              <a:schemeClr val="dk1">
                <a:tint val="50000"/>
                <a:satMod val="300000"/>
              </a:schemeClr>
            </a:gs>
            <a:gs pos="35000">
              <a:schemeClr val="dk1">
                <a:tint val="37000"/>
                <a:satMod val="300000"/>
              </a:schemeClr>
            </a:gs>
            <a:gs pos="100000">
              <a:schemeClr val="dk1">
                <a:tint val="15000"/>
                <a:satMod val="350000"/>
              </a:schemeClr>
            </a:gs>
          </a:gsLst>
          <a:lin ang="16200000" scaled="1"/>
        </a:gradFill>
        <a:ln w="9525" cap="flat" cmpd="sng" algn="ctr">
          <a:solidFill>
            <a:schemeClr val="dk1">
              <a:shade val="95000"/>
              <a:satMod val="105000"/>
            </a:schemeClr>
          </a:solidFill>
          <a:prstDash val="solid"/>
        </a:ln>
        <a:effectLst>
          <a:outerShdw blurRad="40000" dist="20000" dir="5400000" rotWithShape="0">
            <a:srgbClr val="000000">
              <a:alpha val="38000"/>
            </a:srgbClr>
          </a:outerShdw>
        </a:effectLst>
      </dsp:spPr>
      <dsp:style>
        <a:lnRef idx="1">
          <a:schemeClr val="dk1"/>
        </a:lnRef>
        <a:fillRef idx="2">
          <a:schemeClr val="dk1"/>
        </a:fillRef>
        <a:effectRef idx="1">
          <a:schemeClr val="dk1"/>
        </a:effectRef>
        <a:fontRef idx="minor">
          <a:schemeClr val="dk1"/>
        </a:fontRef>
      </dsp:style>
      <dsp:txBody>
        <a:bodyPr spcFirstLastPara="0" vert="horz" wrap="square" lIns="8255" tIns="8255" rIns="8255" bIns="8255" numCol="1" spcCol="1270" anchor="ctr" anchorCtr="0">
          <a:noAutofit/>
        </a:bodyPr>
        <a:lstStyle/>
        <a:p>
          <a:pPr lvl="0" algn="ctr" defTabSz="577850">
            <a:lnSpc>
              <a:spcPct val="90000"/>
            </a:lnSpc>
            <a:spcBef>
              <a:spcPct val="0"/>
            </a:spcBef>
            <a:spcAft>
              <a:spcPct val="35000"/>
            </a:spcAft>
          </a:pPr>
          <a:r>
            <a:rPr lang="en-US" sz="1300" kern="1200" dirty="0" err="1" smtClean="0"/>
            <a:t>fmt</a:t>
          </a:r>
          <a:endParaRPr lang="en-US" sz="1300" kern="1200" dirty="0"/>
        </a:p>
      </dsp:txBody>
      <dsp:txXfrm>
        <a:off x="2404622" y="1409007"/>
        <a:ext cx="785388" cy="380845"/>
      </dsp:txXfrm>
    </dsp:sp>
    <dsp:sp modelId="{CCEE34B3-91F4-6146-BB4E-1BB5471D63F3}">
      <dsp:nvSpPr>
        <dsp:cNvPr id="0" name=""/>
        <dsp:cNvSpPr/>
      </dsp:nvSpPr>
      <dsp:spPr>
        <a:xfrm>
          <a:off x="2069138" y="2053272"/>
          <a:ext cx="323634" cy="22763"/>
        </a:xfrm>
        <a:custGeom>
          <a:avLst/>
          <a:gdLst/>
          <a:ahLst/>
          <a:cxnLst/>
          <a:rect l="0" t="0" r="0" b="0"/>
          <a:pathLst>
            <a:path>
              <a:moveTo>
                <a:pt x="0" y="11381"/>
              </a:moveTo>
              <a:lnTo>
                <a:pt x="323634" y="11381"/>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2222865" y="2056563"/>
        <a:ext cx="16181" cy="16181"/>
      </dsp:txXfrm>
    </dsp:sp>
    <dsp:sp modelId="{8625D8D4-C721-114B-BA1C-E9D7CD9E713A}">
      <dsp:nvSpPr>
        <dsp:cNvPr id="0" name=""/>
        <dsp:cNvSpPr/>
      </dsp:nvSpPr>
      <dsp:spPr>
        <a:xfrm>
          <a:off x="2392773" y="1862383"/>
          <a:ext cx="809086" cy="404543"/>
        </a:xfrm>
        <a:prstGeom prst="roundRect">
          <a:avLst>
            <a:gd name="adj" fmla="val 10000"/>
          </a:avLst>
        </a:prstGeom>
        <a:gradFill rotWithShape="1">
          <a:gsLst>
            <a:gs pos="0">
              <a:schemeClr val="accent4">
                <a:tint val="50000"/>
                <a:satMod val="300000"/>
              </a:schemeClr>
            </a:gs>
            <a:gs pos="35000">
              <a:schemeClr val="accent4">
                <a:tint val="37000"/>
                <a:satMod val="300000"/>
              </a:schemeClr>
            </a:gs>
            <a:gs pos="100000">
              <a:schemeClr val="accent4">
                <a:tint val="15000"/>
                <a:satMod val="350000"/>
              </a:schemeClr>
            </a:gs>
          </a:gsLst>
          <a:lin ang="16200000" scaled="1"/>
        </a:gradFill>
        <a:ln w="9525" cap="flat" cmpd="sng" algn="ctr">
          <a:solidFill>
            <a:schemeClr val="accent4">
              <a:shade val="95000"/>
              <a:satMod val="105000"/>
            </a:schemeClr>
          </a:solidFill>
          <a:prstDash val="solid"/>
        </a:ln>
        <a:effectLst>
          <a:outerShdw blurRad="40000" dist="20000" dir="5400000" rotWithShape="0">
            <a:srgbClr val="000000">
              <a:alpha val="38000"/>
            </a:srgbClr>
          </a:outerShdw>
        </a:effectLst>
      </dsp:spPr>
      <dsp:style>
        <a:lnRef idx="1">
          <a:schemeClr val="accent4"/>
        </a:lnRef>
        <a:fillRef idx="2">
          <a:schemeClr val="accent4"/>
        </a:fillRef>
        <a:effectRef idx="1">
          <a:schemeClr val="accent4"/>
        </a:effectRef>
        <a:fontRef idx="minor">
          <a:schemeClr val="dk1"/>
        </a:fontRef>
      </dsp:style>
      <dsp:txBody>
        <a:bodyPr spcFirstLastPara="0" vert="horz" wrap="square" lIns="8255" tIns="8255" rIns="8255" bIns="8255" numCol="1" spcCol="1270" anchor="ctr" anchorCtr="0">
          <a:noAutofit/>
        </a:bodyPr>
        <a:lstStyle/>
        <a:p>
          <a:pPr lvl="0" algn="ctr" defTabSz="577850">
            <a:lnSpc>
              <a:spcPct val="90000"/>
            </a:lnSpc>
            <a:spcBef>
              <a:spcPct val="0"/>
            </a:spcBef>
            <a:spcAft>
              <a:spcPct val="35000"/>
            </a:spcAft>
          </a:pPr>
          <a:r>
            <a:rPr lang="en-US" sz="1300" kern="1200" dirty="0" smtClean="0"/>
            <a:t>recipe</a:t>
          </a:r>
          <a:endParaRPr lang="en-US" sz="1300" kern="1200" dirty="0"/>
        </a:p>
      </dsp:txBody>
      <dsp:txXfrm>
        <a:off x="2404622" y="1874232"/>
        <a:ext cx="785388" cy="380845"/>
      </dsp:txXfrm>
    </dsp:sp>
    <dsp:sp modelId="{75DF0864-8FCD-474F-A98B-246628C24555}">
      <dsp:nvSpPr>
        <dsp:cNvPr id="0" name=""/>
        <dsp:cNvSpPr/>
      </dsp:nvSpPr>
      <dsp:spPr>
        <a:xfrm rot="3310531">
          <a:off x="1947595" y="2285885"/>
          <a:ext cx="566721" cy="22763"/>
        </a:xfrm>
        <a:custGeom>
          <a:avLst/>
          <a:gdLst/>
          <a:ahLst/>
          <a:cxnLst/>
          <a:rect l="0" t="0" r="0" b="0"/>
          <a:pathLst>
            <a:path>
              <a:moveTo>
                <a:pt x="0" y="11381"/>
              </a:moveTo>
              <a:lnTo>
                <a:pt x="566721" y="11381"/>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2216787" y="2283099"/>
        <a:ext cx="28336" cy="28336"/>
      </dsp:txXfrm>
    </dsp:sp>
    <dsp:sp modelId="{953F2696-B1D8-524A-A742-B16201510455}">
      <dsp:nvSpPr>
        <dsp:cNvPr id="0" name=""/>
        <dsp:cNvSpPr/>
      </dsp:nvSpPr>
      <dsp:spPr>
        <a:xfrm>
          <a:off x="2392773" y="2327607"/>
          <a:ext cx="809086" cy="404543"/>
        </a:xfrm>
        <a:prstGeom prst="roundRect">
          <a:avLst>
            <a:gd name="adj" fmla="val 10000"/>
          </a:avLst>
        </a:prstGeom>
        <a:gradFill rotWithShape="1">
          <a:gsLst>
            <a:gs pos="0">
              <a:schemeClr val="accent5">
                <a:tint val="50000"/>
                <a:satMod val="300000"/>
              </a:schemeClr>
            </a:gs>
            <a:gs pos="35000">
              <a:schemeClr val="accent5">
                <a:tint val="37000"/>
                <a:satMod val="300000"/>
              </a:schemeClr>
            </a:gs>
            <a:gs pos="100000">
              <a:schemeClr val="accent5">
                <a:tint val="15000"/>
                <a:satMod val="350000"/>
              </a:schemeClr>
            </a:gs>
          </a:gsLst>
          <a:lin ang="16200000" scaled="1"/>
        </a:gradFill>
        <a:ln w="9525" cap="flat" cmpd="sng" algn="ctr">
          <a:solidFill>
            <a:schemeClr val="accent5">
              <a:shade val="95000"/>
              <a:satMod val="105000"/>
            </a:schemeClr>
          </a:solidFill>
          <a:prstDash val="solid"/>
        </a:ln>
        <a:effectLst>
          <a:outerShdw blurRad="40000" dist="20000" dir="5400000" rotWithShape="0">
            <a:srgbClr val="000000">
              <a:alpha val="38000"/>
            </a:srgbClr>
          </a:outerShdw>
        </a:effectLst>
      </dsp:spPr>
      <dsp:style>
        <a:lnRef idx="1">
          <a:schemeClr val="accent5"/>
        </a:lnRef>
        <a:fillRef idx="2">
          <a:schemeClr val="accent5"/>
        </a:fillRef>
        <a:effectRef idx="1">
          <a:schemeClr val="accent5"/>
        </a:effectRef>
        <a:fontRef idx="minor">
          <a:schemeClr val="dk1"/>
        </a:fontRef>
      </dsp:style>
      <dsp:txBody>
        <a:bodyPr spcFirstLastPara="0" vert="horz" wrap="square" lIns="8255" tIns="8255" rIns="8255" bIns="8255" numCol="1" spcCol="1270" anchor="ctr" anchorCtr="0">
          <a:noAutofit/>
        </a:bodyPr>
        <a:lstStyle/>
        <a:p>
          <a:pPr lvl="0" algn="ctr" defTabSz="577850">
            <a:lnSpc>
              <a:spcPct val="90000"/>
            </a:lnSpc>
            <a:spcBef>
              <a:spcPct val="0"/>
            </a:spcBef>
            <a:spcAft>
              <a:spcPct val="35000"/>
            </a:spcAft>
          </a:pPr>
          <a:r>
            <a:rPr lang="en-US" sz="1300" kern="1200" dirty="0" smtClean="0"/>
            <a:t>security</a:t>
          </a:r>
          <a:endParaRPr lang="en-US" sz="1300" kern="1200" dirty="0"/>
        </a:p>
      </dsp:txBody>
      <dsp:txXfrm>
        <a:off x="2404622" y="2339456"/>
        <a:ext cx="785388" cy="380845"/>
      </dsp:txXfrm>
    </dsp:sp>
    <dsp:sp modelId="{0AE60012-E971-2040-96C9-942F43C6A580}">
      <dsp:nvSpPr>
        <dsp:cNvPr id="0" name=""/>
        <dsp:cNvSpPr/>
      </dsp:nvSpPr>
      <dsp:spPr>
        <a:xfrm rot="4467012">
          <a:off x="494609" y="2402191"/>
          <a:ext cx="1207250" cy="22763"/>
        </a:xfrm>
        <a:custGeom>
          <a:avLst/>
          <a:gdLst/>
          <a:ahLst/>
          <a:cxnLst/>
          <a:rect l="0" t="0" r="0" b="0"/>
          <a:pathLst>
            <a:path>
              <a:moveTo>
                <a:pt x="0" y="11381"/>
              </a:moveTo>
              <a:lnTo>
                <a:pt x="1207250" y="11381"/>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1068053" y="2383392"/>
        <a:ext cx="60362" cy="60362"/>
      </dsp:txXfrm>
    </dsp:sp>
    <dsp:sp modelId="{302E0FC5-3EAE-FF4E-96A7-7561C3B381ED}">
      <dsp:nvSpPr>
        <dsp:cNvPr id="0" name=""/>
        <dsp:cNvSpPr/>
      </dsp:nvSpPr>
      <dsp:spPr>
        <a:xfrm>
          <a:off x="1260052" y="2792832"/>
          <a:ext cx="809086" cy="404543"/>
        </a:xfrm>
        <a:prstGeom prst="roundRect">
          <a:avLst>
            <a:gd name="adj" fmla="val 10000"/>
          </a:avLst>
        </a:prstGeom>
        <a:solidFill>
          <a:schemeClr val="accent6"/>
        </a:solidFill>
        <a:ln w="25400" cap="flat" cmpd="sng" algn="ctr">
          <a:solidFill>
            <a:schemeClr val="accent6">
              <a:shade val="50000"/>
            </a:schemeClr>
          </a:solidFill>
          <a:prstDash val="solid"/>
        </a:ln>
        <a:effectLst/>
      </dsp:spPr>
      <dsp:style>
        <a:lnRef idx="2">
          <a:schemeClr val="accent6">
            <a:shade val="50000"/>
          </a:schemeClr>
        </a:lnRef>
        <a:fillRef idx="1">
          <a:schemeClr val="accent6"/>
        </a:fillRef>
        <a:effectRef idx="0">
          <a:schemeClr val="accent6"/>
        </a:effectRef>
        <a:fontRef idx="minor">
          <a:schemeClr val="lt1"/>
        </a:fontRef>
      </dsp:style>
      <dsp:txBody>
        <a:bodyPr spcFirstLastPara="0" vert="horz" wrap="square" lIns="8255" tIns="8255" rIns="8255" bIns="8255" numCol="1" spcCol="1270" anchor="ctr" anchorCtr="0">
          <a:noAutofit/>
        </a:bodyPr>
        <a:lstStyle/>
        <a:p>
          <a:pPr lvl="0" algn="ctr" defTabSz="577850">
            <a:lnSpc>
              <a:spcPct val="90000"/>
            </a:lnSpc>
            <a:spcBef>
              <a:spcPct val="0"/>
            </a:spcBef>
            <a:spcAft>
              <a:spcPct val="35000"/>
            </a:spcAft>
          </a:pPr>
          <a:r>
            <a:rPr lang="en-US" sz="1300" kern="1200" dirty="0" smtClean="0"/>
            <a:t>bin</a:t>
          </a:r>
          <a:endParaRPr lang="en-US" sz="1300" kern="1200" dirty="0"/>
        </a:p>
      </dsp:txBody>
      <dsp:txXfrm>
        <a:off x="1271901" y="2804681"/>
        <a:ext cx="785388" cy="380845"/>
      </dsp:txXfrm>
    </dsp:sp>
    <dsp:sp modelId="{9B4DDFED-BB6B-3F47-B98F-693A339B5E86}">
      <dsp:nvSpPr>
        <dsp:cNvPr id="0" name=""/>
        <dsp:cNvSpPr/>
      </dsp:nvSpPr>
      <dsp:spPr>
        <a:xfrm>
          <a:off x="2069138" y="2983722"/>
          <a:ext cx="323634" cy="22763"/>
        </a:xfrm>
        <a:custGeom>
          <a:avLst/>
          <a:gdLst/>
          <a:ahLst/>
          <a:cxnLst/>
          <a:rect l="0" t="0" r="0" b="0"/>
          <a:pathLst>
            <a:path>
              <a:moveTo>
                <a:pt x="0" y="11381"/>
              </a:moveTo>
              <a:lnTo>
                <a:pt x="323634" y="11381"/>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2222865" y="2987013"/>
        <a:ext cx="16181" cy="16181"/>
      </dsp:txXfrm>
    </dsp:sp>
    <dsp:sp modelId="{3ED6E3EA-9774-5F41-80B5-6A4BBBB1DD03}">
      <dsp:nvSpPr>
        <dsp:cNvPr id="0" name=""/>
        <dsp:cNvSpPr/>
      </dsp:nvSpPr>
      <dsp:spPr>
        <a:xfrm>
          <a:off x="2392773" y="2792832"/>
          <a:ext cx="809086" cy="404543"/>
        </a:xfrm>
        <a:prstGeom prst="roundRect">
          <a:avLst>
            <a:gd name="adj" fmla="val 10000"/>
          </a:avLst>
        </a:prstGeom>
        <a:gradFill rotWithShape="1">
          <a:gsLst>
            <a:gs pos="0">
              <a:schemeClr val="accent6">
                <a:tint val="50000"/>
                <a:satMod val="300000"/>
              </a:schemeClr>
            </a:gs>
            <a:gs pos="35000">
              <a:schemeClr val="accent6">
                <a:tint val="37000"/>
                <a:satMod val="300000"/>
              </a:schemeClr>
            </a:gs>
            <a:gs pos="100000">
              <a:schemeClr val="accent6">
                <a:tint val="15000"/>
                <a:satMod val="350000"/>
              </a:schemeClr>
            </a:gs>
          </a:gsLst>
          <a:lin ang="16200000" scaled="1"/>
        </a:gradFill>
        <a:ln w="9525" cap="flat" cmpd="sng" algn="ctr">
          <a:solidFill>
            <a:schemeClr val="accent6">
              <a:shade val="95000"/>
              <a:satMod val="105000"/>
            </a:schemeClr>
          </a:solidFill>
          <a:prstDash val="solid"/>
        </a:ln>
        <a:effectLst>
          <a:outerShdw blurRad="40000" dist="20000" dir="5400000" rotWithShape="0">
            <a:srgbClr val="000000">
              <a:alpha val="38000"/>
            </a:srgbClr>
          </a:outerShdw>
        </a:effectLst>
      </dsp:spPr>
      <dsp:style>
        <a:lnRef idx="1">
          <a:schemeClr val="accent6"/>
        </a:lnRef>
        <a:fillRef idx="2">
          <a:schemeClr val="accent6"/>
        </a:fillRef>
        <a:effectRef idx="1">
          <a:schemeClr val="accent6"/>
        </a:effectRef>
        <a:fontRef idx="minor">
          <a:schemeClr val="dk1"/>
        </a:fontRef>
      </dsp:style>
      <dsp:txBody>
        <a:bodyPr spcFirstLastPara="0" vert="horz" wrap="square" lIns="8255" tIns="8255" rIns="8255" bIns="8255" numCol="1" spcCol="1270" anchor="ctr" anchorCtr="0">
          <a:noAutofit/>
        </a:bodyPr>
        <a:lstStyle/>
        <a:p>
          <a:pPr lvl="0" algn="ctr" defTabSz="577850">
            <a:lnSpc>
              <a:spcPct val="90000"/>
            </a:lnSpc>
            <a:spcBef>
              <a:spcPct val="0"/>
            </a:spcBef>
            <a:spcAft>
              <a:spcPct val="35000"/>
            </a:spcAft>
          </a:pPr>
          <a:r>
            <a:rPr lang="en-US" sz="1300" kern="1200" dirty="0" smtClean="0"/>
            <a:t>awesome</a:t>
          </a:r>
          <a:endParaRPr lang="en-US" sz="1300" kern="1200" dirty="0"/>
        </a:p>
      </dsp:txBody>
      <dsp:txXfrm>
        <a:off x="2404622" y="2804681"/>
        <a:ext cx="785388" cy="380845"/>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66D44D0-7210-7044-B0B6-524E15E7DA06}" type="datetimeFigureOut">
              <a:rPr lang="en-US" smtClean="0"/>
              <a:t>5/3/17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E3CD562-03F9-0348-9749-DFCEBC2D7703}" type="slidenum">
              <a:rPr lang="en-US" smtClean="0"/>
              <a:t>‹#›</a:t>
            </a:fld>
            <a:endParaRPr lang="en-US"/>
          </a:p>
        </p:txBody>
      </p:sp>
    </p:spTree>
    <p:extLst>
      <p:ext uri="{BB962C8B-B14F-4D97-AF65-F5344CB8AC3E}">
        <p14:creationId xmlns:p14="http://schemas.microsoft.com/office/powerpoint/2010/main" val="589548136"/>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E3CD562-03F9-0348-9749-DFCEBC2D7703}" type="slidenum">
              <a:rPr lang="en-US" smtClean="0"/>
              <a:t>116</a:t>
            </a:fld>
            <a:endParaRPr lang="en-US"/>
          </a:p>
        </p:txBody>
      </p:sp>
    </p:spTree>
    <p:extLst>
      <p:ext uri="{BB962C8B-B14F-4D97-AF65-F5344CB8AC3E}">
        <p14:creationId xmlns:p14="http://schemas.microsoft.com/office/powerpoint/2010/main" val="27903593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AD82BD4C-ED20-EB4D-B379-5B505F7F885F}" type="datetimeFigureOut">
              <a:rPr lang="en-US" smtClean="0"/>
              <a:t>5/3/17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4879088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D82BD4C-ED20-EB4D-B379-5B505F7F885F}" type="datetimeFigureOut">
              <a:rPr lang="en-US" smtClean="0"/>
              <a:t>5/3/17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4901072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D82BD4C-ED20-EB4D-B379-5B505F7F885F}" type="datetimeFigureOut">
              <a:rPr lang="en-US" smtClean="0"/>
              <a:t>5/3/17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426918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D82BD4C-ED20-EB4D-B379-5B505F7F885F}" type="datetimeFigureOut">
              <a:rPr lang="en-US" smtClean="0"/>
              <a:t>5/3/17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1737924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D82BD4C-ED20-EB4D-B379-5B505F7F885F}" type="datetimeFigureOut">
              <a:rPr lang="en-US" smtClean="0"/>
              <a:t>5/3/17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13385732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AD82BD4C-ED20-EB4D-B379-5B505F7F885F}" type="datetimeFigureOut">
              <a:rPr lang="en-US" smtClean="0"/>
              <a:t>5/3/17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16588917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AD82BD4C-ED20-EB4D-B379-5B505F7F885F}" type="datetimeFigureOut">
              <a:rPr lang="en-US" smtClean="0"/>
              <a:t>5/3/17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11724881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AD82BD4C-ED20-EB4D-B379-5B505F7F885F}" type="datetimeFigureOut">
              <a:rPr lang="en-US" smtClean="0"/>
              <a:t>5/3/17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11430343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D82BD4C-ED20-EB4D-B379-5B505F7F885F}" type="datetimeFigureOut">
              <a:rPr lang="en-US" smtClean="0"/>
              <a:t>5/3/17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39077557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D82BD4C-ED20-EB4D-B379-5B505F7F885F}" type="datetimeFigureOut">
              <a:rPr lang="en-US" smtClean="0"/>
              <a:t>5/3/17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33523372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D82BD4C-ED20-EB4D-B379-5B505F7F885F}" type="datetimeFigureOut">
              <a:rPr lang="en-US" smtClean="0"/>
              <a:t>5/3/17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2342865702"/>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D82BD4C-ED20-EB4D-B379-5B505F7F885F}" type="datetimeFigureOut">
              <a:rPr lang="en-US" smtClean="0"/>
              <a:t>5/3/17</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1675DF6-DE84-EA4E-9485-3AF44622684B}" type="slidenum">
              <a:rPr lang="en-US" smtClean="0"/>
              <a:t>‹#›</a:t>
            </a:fld>
            <a:endParaRPr lang="en-US"/>
          </a:p>
        </p:txBody>
      </p:sp>
    </p:spTree>
    <p:extLst>
      <p:ext uri="{BB962C8B-B14F-4D97-AF65-F5344CB8AC3E}">
        <p14:creationId xmlns:p14="http://schemas.microsoft.com/office/powerpoint/2010/main" val="371662492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mailto:your@email.com" TargetMode="Externa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png"/><Relationship Id="rId3" Type="http://schemas.openxmlformats.org/officeDocument/2006/relationships/image" Target="../media/image35.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png"/><Relationship Id="rId3" Type="http://schemas.openxmlformats.org/officeDocument/2006/relationships/image" Target="../media/image37.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ithub.com/xiliax/go-lang-programming" TargetMode="Externa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doc/effective_go.html%23functions" TargetMode="Externa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png"/><Relationship Id="rId3" Type="http://schemas.openxmlformats.org/officeDocument/2006/relationships/image" Target="../media/image40.png"/></Relationships>
</file>

<file path=ppt/slides/_rels/slide131.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image" Target="../media/image41.png"/><Relationship Id="rId1" Type="http://schemas.openxmlformats.org/officeDocument/2006/relationships/slideLayout" Target="../slideLayouts/slideLayout2.xml"/><Relationship Id="rId2" Type="http://schemas.openxmlformats.org/officeDocument/2006/relationships/image" Target="../media/image39.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43.png"/><Relationship Id="rId4" Type="http://schemas.openxmlformats.org/officeDocument/2006/relationships/image" Target="../media/image44.png"/><Relationship Id="rId1" Type="http://schemas.openxmlformats.org/officeDocument/2006/relationships/slideLayout" Target="../slideLayouts/slideLayout2.xml"/><Relationship Id="rId2" Type="http://schemas.openxmlformats.org/officeDocument/2006/relationships/image" Target="../media/image42.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ithub.com/xiliax/go-lang-programming" TargetMode="Externa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ithub.com/xiliax/go-lang-programming" TargetMode="Externa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Packages" TargetMode="Externa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pn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golang.org" TargetMode="Externa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pn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pn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diagramLayout" Target="../diagrams/layout2.xml"/><Relationship Id="rId4" Type="http://schemas.openxmlformats.org/officeDocument/2006/relationships/diagramQuickStyle" Target="../diagrams/quickStyle2.xml"/><Relationship Id="rId5" Type="http://schemas.openxmlformats.org/officeDocument/2006/relationships/diagramColors" Target="../diagrams/colors2.xml"/><Relationship Id="rId6" Type="http://schemas.microsoft.com/office/2007/relationships/diagramDrawing" Target="../diagrams/drawing2.xml"/><Relationship Id="rId1" Type="http://schemas.openxmlformats.org/officeDocument/2006/relationships/slideLayout" Target="../slideLayouts/slideLayout2.xml"/><Relationship Id="rId2" Type="http://schemas.openxmlformats.org/officeDocument/2006/relationships/diagramData" Target="../diagrams/data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ithub.com/xiliax/go-lang-programming" TargetMode="Externa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Array_types" TargetMode="Externa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Array_types" TargetMode="Externa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slices-usage-and-internals" TargetMode="External"/><Relationship Id="rId3" Type="http://schemas.openxmlformats.org/officeDocument/2006/relationships/hyperlink" Target="https://golang.org/ref/spec%23Slice_types" TargetMode="Externa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Array_types" TargetMode="Externa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slices-usage-and-internals" TargetMode="External"/><Relationship Id="rId3" Type="http://schemas.openxmlformats.org/officeDocument/2006/relationships/hyperlink" Target="https://golang.org/ref/spec%23Slice_types"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6.png"/><Relationship Id="rId3" Type="http://schemas.openxmlformats.org/officeDocument/2006/relationships/image" Target="../media/image47.png"/></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8.png"/><Relationship Id="rId3" Type="http://schemas.openxmlformats.org/officeDocument/2006/relationships/image" Target="../media/image49.png"/></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png"/></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png"/></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slices-usage-and-internals" TargetMode="External"/><Relationship Id="rId3" Type="http://schemas.openxmlformats.org/officeDocument/2006/relationships/hyperlink" Target="https://golang.org/ref/spec%23Slice_types" TargetMode="Externa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slices-usage-and-internals" TargetMode="External"/><Relationship Id="rId3" Type="http://schemas.openxmlformats.org/officeDocument/2006/relationships/hyperlink" Target="https://golang.org/ref/spec%23Slice_types" TargetMode="Externa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png"/></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png"/></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2.png"/></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slices-usage-and-internals" TargetMode="External"/><Relationship Id="rId3" Type="http://schemas.openxmlformats.org/officeDocument/2006/relationships/hyperlink" Target="https://golang.org/ref/spec%23Slice_types" TargetMode="Externa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slices-usage-and-internals" TargetMode="External"/><Relationship Id="rId3" Type="http://schemas.openxmlformats.org/officeDocument/2006/relationships/hyperlink" Target="https://golang.org/ref/spec%23Slice_types" TargetMode="Externa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3.png"/></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slices-usage-and-internals" TargetMode="External"/><Relationship Id="rId3" Type="http://schemas.openxmlformats.org/officeDocument/2006/relationships/hyperlink" Target="https://golang.org/ref/spec%23Slice_types" TargetMode="Externa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slices-usage-and-internals" TargetMode="External"/><Relationship Id="rId3" Type="http://schemas.openxmlformats.org/officeDocument/2006/relationships/hyperlink" Target="https://golang.org/ref/spec%23Slice_types" TargetMode="Externa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slices-usage-and-internals" TargetMode="External"/><Relationship Id="rId3" Type="http://schemas.openxmlformats.org/officeDocument/2006/relationships/hyperlink" Target="https://golang.org/ref/spec%23Slice_types" TargetMode="Externa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5.png"/></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6.gif"/></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maps-in-action" TargetMode="External"/><Relationship Id="rId3" Type="http://schemas.openxmlformats.org/officeDocument/2006/relationships/hyperlink" Target="https://golang.org/ref/spec%23Map_types" TargetMode="Externa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maps-in-action" TargetMode="External"/><Relationship Id="rId3" Type="http://schemas.openxmlformats.org/officeDocument/2006/relationships/hyperlink" Target="https://golang.org/ref/spec%23Map_types" TargetMode="Externa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golang.org" TargetMode="External"/><Relationship Id="rId3" Type="http://schemas.openxmlformats.org/officeDocument/2006/relationships/hyperlink" Target="http://git-scm.com"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maps-in-action" TargetMode="External"/><Relationship Id="rId3" Type="http://schemas.openxmlformats.org/officeDocument/2006/relationships/hyperlink" Target="https://golang.org/ref/spec%23Map_types" TargetMode="Externa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maps-in-action" TargetMode="External"/><Relationship Id="rId3" Type="http://schemas.openxmlformats.org/officeDocument/2006/relationships/hyperlink" Target="https://golang.org/ref/spec%23Map_types" TargetMode="Externa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5.png"/></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Struct_types" TargetMode="Externa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Struct_types" TargetMode="Externa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Struct_types" TargetMode="Externa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Struct_types" TargetMode="Externa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 Id="rId3" Type="http://schemas.openxmlformats.org/officeDocument/2006/relationships/image" Target="../media/image21.png"/></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Channel_types" TargetMode="Externa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Channel_types" TargetMode="Externa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Channel_types" TargetMode="Externa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Channel_types" TargetMode="Externa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Channel_types" TargetMode="Externa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Channel_types" TargetMode="Externa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Channel_types"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Channel_types" TargetMode="Externa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Go_statements" TargetMode="External"/></Relationships>
</file>

<file path=ppt/slides/_rels/slide254.xml.rels><?xml version="1.0" encoding="UTF-8" standalone="yes"?>
<Relationships xmlns="http://schemas.openxmlformats.org/package/2006/relationships"><Relationship Id="rId3" Type="http://schemas.openxmlformats.org/officeDocument/2006/relationships/hyperlink" Target="https://tour.golang.org/concurrency/1" TargetMode="External"/><Relationship Id="rId4" Type="http://schemas.openxmlformats.org/officeDocument/2006/relationships/hyperlink" Target="https://www.golang-book.com/books/intro/10" TargetMode="External"/><Relationship Id="rId5" Type="http://schemas.openxmlformats.org/officeDocument/2006/relationships/hyperlink" Target="https://www.youtube.com/watch?v=cN_DpYBzKso" TargetMode="External"/><Relationship Id="rId6" Type="http://schemas.openxmlformats.org/officeDocument/2006/relationships/hyperlink" Target="https://www.youtube.com/watch?v=QDDwwePbDtw" TargetMode="External"/><Relationship Id="rId1" Type="http://schemas.openxmlformats.org/officeDocument/2006/relationships/slideLayout" Target="../slideLayouts/slideLayout2.xml"/><Relationship Id="rId2" Type="http://schemas.openxmlformats.org/officeDocument/2006/relationships/hyperlink" Target="https://golang.org/ref/spec%23Go_statements" TargetMode="Externa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Go_statements"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7.png"/></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8.png"/></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9.png"/></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0.png"/></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1.png"/></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png"/></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Go_statements" TargetMode="Externa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3.png"/></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talks.golang.org/2012/concurrency.slide%231" TargetMode="Externa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png"/></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4.png"/></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talks.golang.org/2012/concurrency.slide%231" TargetMode="Externa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4.png"/></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talks.golang.org/2012/concurrency.slide%231" TargetMode="Externa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4.png"/><Relationship Id="rId3" Type="http://schemas.openxmlformats.org/officeDocument/2006/relationships/image" Target="../media/image65.png"/></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talks.golang.org/2012/concurrency.slide%231" TargetMode="Externa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talks.golang.org/2012/concurrency.slide%231" TargetMode="Externa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6.png"/></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talks.golang.org/2012/concurrency.slide%231" TargetMode="Externa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doc/faq%23goroutines" TargetMode="Externa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7.png"/></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8.png"/></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9.png"/></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diagramData" Target="../diagrams/data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concurrency-is-not-parallelism" TargetMode="Externa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8.xml.rels><?xml version="1.0" encoding="UTF-8" standalone="yes"?>
<Relationships xmlns="http://schemas.openxmlformats.org/package/2006/relationships"><Relationship Id="rId3" Type="http://schemas.openxmlformats.org/officeDocument/2006/relationships/hyperlink" Target="https://golang.org/ref/spec%23Type_declarations" TargetMode="External"/><Relationship Id="rId4" Type="http://schemas.openxmlformats.org/officeDocument/2006/relationships/hyperlink" Target="https://golang.org/ref/spec%23Types" TargetMode="External"/><Relationship Id="rId1" Type="http://schemas.openxmlformats.org/officeDocument/2006/relationships/slideLayout" Target="../slideLayouts/slideLayout2.xml"/><Relationship Id="rId2" Type="http://schemas.openxmlformats.org/officeDocument/2006/relationships/hyperlink" Target="https://golang.org/ref/spec%23Qualified_identifiers" TargetMode="Externa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1.xml.rels><?xml version="1.0" encoding="UTF-8" standalone="yes"?>
<Relationships xmlns="http://schemas.openxmlformats.org/package/2006/relationships"><Relationship Id="rId3" Type="http://schemas.openxmlformats.org/officeDocument/2006/relationships/hyperlink" Target="https://golang.org/ref/spec%23Type_declarations" TargetMode="External"/><Relationship Id="rId4" Type="http://schemas.openxmlformats.org/officeDocument/2006/relationships/hyperlink" Target="https://golang.org/ref/spec%23Type_identity" TargetMode="External"/><Relationship Id="rId1" Type="http://schemas.openxmlformats.org/officeDocument/2006/relationships/slideLayout" Target="../slideLayouts/slideLayout2.xml"/><Relationship Id="rId2" Type="http://schemas.openxmlformats.org/officeDocument/2006/relationships/hyperlink" Target="https://golang.org/ref/spec%23Types" TargetMode="External"/></Relationships>
</file>

<file path=ppt/slides/_rels/slide332.xml.rels><?xml version="1.0" encoding="UTF-8" standalone="yes"?>
<Relationships xmlns="http://schemas.openxmlformats.org/package/2006/relationships"><Relationship Id="rId3" Type="http://schemas.openxmlformats.org/officeDocument/2006/relationships/hyperlink" Target="https://golang.org/ref/spec%23Types" TargetMode="External"/><Relationship Id="rId4" Type="http://schemas.openxmlformats.org/officeDocument/2006/relationships/hyperlink" Target="https://golang.org/ref/spec%23Constants" TargetMode="External"/><Relationship Id="rId1" Type="http://schemas.openxmlformats.org/officeDocument/2006/relationships/slideLayout" Target="../slideLayouts/slideLayout2.xml"/><Relationship Id="rId2" Type="http://schemas.openxmlformats.org/officeDocument/2006/relationships/hyperlink" Target="https://golang.org/ref/spec%23Variables" TargetMode="Externa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5.xml.rels><?xml version="1.0" encoding="UTF-8" standalone="yes"?>
<Relationships xmlns="http://schemas.openxmlformats.org/package/2006/relationships"><Relationship Id="rId3" Type="http://schemas.openxmlformats.org/officeDocument/2006/relationships/hyperlink" Target="https://golang.org/ref/spec%23Method_declarations" TargetMode="External"/><Relationship Id="rId4" Type="http://schemas.openxmlformats.org/officeDocument/2006/relationships/hyperlink" Target="https://golang.org/ref/spec%23Pointer_types" TargetMode="External"/><Relationship Id="rId5" Type="http://schemas.openxmlformats.org/officeDocument/2006/relationships/hyperlink" Target="https://golang.org/ref/spec%23Struct_types" TargetMode="External"/><Relationship Id="rId6" Type="http://schemas.openxmlformats.org/officeDocument/2006/relationships/hyperlink" Target="https://golang.org/ref/spec%23Uniqueness_of_identifiers" TargetMode="External"/><Relationship Id="rId7" Type="http://schemas.openxmlformats.org/officeDocument/2006/relationships/hyperlink" Target="https://golang.org/ref/spec%23Blank_identifier" TargetMode="External"/><Relationship Id="rId8" Type="http://schemas.openxmlformats.org/officeDocument/2006/relationships/hyperlink" Target="https://golang.org/ref/spec%23MethodName" TargetMode="External"/><Relationship Id="rId9" Type="http://schemas.openxmlformats.org/officeDocument/2006/relationships/hyperlink" Target="https://golang.org/ref/spec%23Calls" TargetMode="External"/><Relationship Id="rId1" Type="http://schemas.openxmlformats.org/officeDocument/2006/relationships/slideLayout" Target="../slideLayouts/slideLayout2.xml"/><Relationship Id="rId2" Type="http://schemas.openxmlformats.org/officeDocument/2006/relationships/hyperlink" Target="https://golang.org/ref/spec%23Interface_types" TargetMode="Externa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ithub.com/golang/go/wiki/MethodSets" TargetMode="Externa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 Id="rId3" Type="http://schemas.openxmlformats.org/officeDocument/2006/relationships/image" Target="../media/image2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mailto:your@email.com" TargetMode="Externa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en.wikipedia.org/wiki/Signed_number_representations"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pkg/" TargetMode="Externa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mailto:your@email.com" TargetMode="Externa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 Id="rId3" Type="http://schemas.openxmlformats.org/officeDocument/2006/relationships/image" Target="../media/image25.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 Id="rId3" Type="http://schemas.openxmlformats.org/officeDocument/2006/relationships/image" Target="../media/image29.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 Id="rId3" Type="http://schemas.openxmlformats.org/officeDocument/2006/relationships/image" Target="../media/image31.png"/></Relationships>
</file>

<file path=ppt/slides/_rels/slide85.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3.png"/><Relationship Id="rId1" Type="http://schemas.openxmlformats.org/officeDocument/2006/relationships/slideLayout" Target="../slideLayouts/slideLayout2.xml"/><Relationship Id="rId2" Type="http://schemas.openxmlformats.org/officeDocument/2006/relationships/image" Target="../media/image32.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Go Lang Programming</a:t>
            </a:r>
            <a:endParaRPr lang="en-US" dirty="0"/>
          </a:p>
        </p:txBody>
      </p:sp>
      <p:sp>
        <p:nvSpPr>
          <p:cNvPr id="3" name="Subtitle 2"/>
          <p:cNvSpPr>
            <a:spLocks noGrp="1"/>
          </p:cNvSpPr>
          <p:nvPr>
            <p:ph type="subTitle" idx="1"/>
          </p:nvPr>
        </p:nvSpPr>
        <p:spPr/>
        <p:txBody>
          <a:bodyPr/>
          <a:lstStyle/>
          <a:p>
            <a:r>
              <a:rPr lang="en-US" dirty="0" smtClean="0"/>
              <a:t>By </a:t>
            </a:r>
            <a:r>
              <a:rPr lang="en-US" dirty="0" err="1" smtClean="0"/>
              <a:t>Verrol</a:t>
            </a:r>
            <a:r>
              <a:rPr lang="en-US" dirty="0" smtClean="0"/>
              <a:t> Adams</a:t>
            </a:r>
            <a:endParaRPr lang="en-US" dirty="0"/>
          </a:p>
        </p:txBody>
      </p:sp>
    </p:spTree>
    <p:extLst>
      <p:ext uri="{BB962C8B-B14F-4D97-AF65-F5344CB8AC3E}">
        <p14:creationId xmlns:p14="http://schemas.microsoft.com/office/powerpoint/2010/main" val="1330464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Linux Installation</a:t>
            </a:r>
            <a:endParaRPr lang="en-US" dirty="0"/>
          </a:p>
        </p:txBody>
      </p:sp>
      <p:sp>
        <p:nvSpPr>
          <p:cNvPr id="3" name="Content Placeholder 2"/>
          <p:cNvSpPr>
            <a:spLocks noGrp="1"/>
          </p:cNvSpPr>
          <p:nvPr>
            <p:ph idx="1"/>
          </p:nvPr>
        </p:nvSpPr>
        <p:spPr/>
        <p:txBody>
          <a:bodyPr>
            <a:normAutofit fontScale="85000" lnSpcReduction="10000"/>
          </a:bodyPr>
          <a:lstStyle/>
          <a:p>
            <a:pPr marL="514350" indent="-514350">
              <a:buFont typeface="+mj-lt"/>
              <a:buAutoNum type="arabicPeriod"/>
            </a:pPr>
            <a:r>
              <a:rPr lang="en-US" dirty="0"/>
              <a:t>Download the ‘Required Software’ for your platform:</a:t>
            </a:r>
          </a:p>
          <a:p>
            <a:pPr marL="514350" indent="-514350">
              <a:buFont typeface="+mj-lt"/>
              <a:buAutoNum type="arabicPeriod"/>
            </a:pPr>
            <a:r>
              <a:rPr lang="en-US" dirty="0" smtClean="0"/>
              <a:t>Install </a:t>
            </a:r>
            <a:r>
              <a:rPr lang="en-US" dirty="0" err="1" smtClean="0"/>
              <a:t>Git</a:t>
            </a:r>
            <a:endParaRPr lang="en-US" dirty="0" smtClean="0"/>
          </a:p>
          <a:p>
            <a:pPr marL="914400" lvl="1" indent="-514350"/>
            <a:r>
              <a:rPr lang="en-US" dirty="0" smtClean="0"/>
              <a:t>Create a .</a:t>
            </a:r>
            <a:r>
              <a:rPr lang="en-US" dirty="0" err="1" smtClean="0"/>
              <a:t>gitconfig</a:t>
            </a:r>
            <a:r>
              <a:rPr lang="en-US" dirty="0" smtClean="0"/>
              <a:t> file in $HOME/.</a:t>
            </a:r>
            <a:r>
              <a:rPr lang="en-US" dirty="0" err="1" smtClean="0"/>
              <a:t>gitconf</a:t>
            </a:r>
            <a:r>
              <a:rPr lang="en-US" dirty="0" smtClean="0"/>
              <a:t>:</a:t>
            </a:r>
          </a:p>
          <a:p>
            <a:pPr marL="1314450" lvl="2" indent="-514350"/>
            <a:r>
              <a:rPr lang="en-US" dirty="0" smtClean="0"/>
              <a:t>$ </a:t>
            </a:r>
            <a:r>
              <a:rPr lang="en-US" dirty="0" err="1" smtClean="0"/>
              <a:t>git</a:t>
            </a:r>
            <a:r>
              <a:rPr lang="en-US" dirty="0" smtClean="0"/>
              <a:t> </a:t>
            </a:r>
            <a:r>
              <a:rPr lang="en-US" dirty="0" err="1" smtClean="0"/>
              <a:t>config</a:t>
            </a:r>
            <a:r>
              <a:rPr lang="en-US" dirty="0" smtClean="0"/>
              <a:t> --global </a:t>
            </a:r>
            <a:r>
              <a:rPr lang="en-US" dirty="0" err="1" smtClean="0"/>
              <a:t>user.email</a:t>
            </a:r>
            <a:r>
              <a:rPr lang="en-US" dirty="0" smtClean="0"/>
              <a:t> </a:t>
            </a:r>
            <a:r>
              <a:rPr lang="en-US" dirty="0" smtClean="0">
                <a:hlinkClick r:id="rId2"/>
              </a:rPr>
              <a:t>“your@email.com</a:t>
            </a:r>
            <a:r>
              <a:rPr lang="en-US" dirty="0" smtClean="0"/>
              <a:t>”</a:t>
            </a:r>
          </a:p>
          <a:p>
            <a:pPr marL="1314450" lvl="2" indent="-514350"/>
            <a:r>
              <a:rPr lang="en-US" dirty="0" smtClean="0"/>
              <a:t>$ </a:t>
            </a:r>
            <a:r>
              <a:rPr lang="en-US" dirty="0" err="1" smtClean="0"/>
              <a:t>git</a:t>
            </a:r>
            <a:r>
              <a:rPr lang="en-US" dirty="0" smtClean="0"/>
              <a:t> </a:t>
            </a:r>
            <a:r>
              <a:rPr lang="en-US" dirty="0" err="1" smtClean="0"/>
              <a:t>config</a:t>
            </a:r>
            <a:r>
              <a:rPr lang="en-US" dirty="0" smtClean="0"/>
              <a:t> --global </a:t>
            </a:r>
            <a:r>
              <a:rPr lang="en-US" dirty="0" err="1" smtClean="0"/>
              <a:t>user.name</a:t>
            </a:r>
            <a:r>
              <a:rPr lang="en-US" dirty="0" smtClean="0"/>
              <a:t> “your name”</a:t>
            </a:r>
          </a:p>
          <a:p>
            <a:pPr marL="514350" indent="-514350">
              <a:buFont typeface="+mj-lt"/>
              <a:buAutoNum type="arabicPeriod"/>
            </a:pPr>
            <a:r>
              <a:rPr lang="en-US" dirty="0" smtClean="0"/>
              <a:t>Install Go tools</a:t>
            </a:r>
          </a:p>
          <a:p>
            <a:pPr marL="914400" lvl="1" indent="-514350">
              <a:buFont typeface="+mj-lt"/>
              <a:buAutoNum type="arabicPeriod"/>
            </a:pPr>
            <a:r>
              <a:rPr lang="en-US" dirty="0" smtClean="0"/>
              <a:t>Create GOPATH home directory</a:t>
            </a:r>
          </a:p>
          <a:p>
            <a:pPr marL="1314450" lvl="2" indent="-514350"/>
            <a:r>
              <a:rPr lang="en-US" dirty="0" smtClean="0"/>
              <a:t>$ </a:t>
            </a:r>
            <a:r>
              <a:rPr lang="en-US" dirty="0" err="1" smtClean="0"/>
              <a:t>mkdir</a:t>
            </a:r>
            <a:r>
              <a:rPr lang="en-US" dirty="0" smtClean="0"/>
              <a:t> –p $HOME/</a:t>
            </a:r>
            <a:r>
              <a:rPr lang="en-US" dirty="0" err="1" smtClean="0"/>
              <a:t>lcp</a:t>
            </a:r>
            <a:r>
              <a:rPr lang="en-US" dirty="0" smtClean="0"/>
              <a:t>/go-</a:t>
            </a:r>
            <a:r>
              <a:rPr lang="en-US" dirty="0" err="1" smtClean="0"/>
              <a:t>lang</a:t>
            </a:r>
            <a:r>
              <a:rPr lang="en-US" dirty="0" smtClean="0"/>
              <a:t>-programming</a:t>
            </a:r>
          </a:p>
          <a:p>
            <a:pPr marL="914400" lvl="1" indent="-514350">
              <a:buFont typeface="+mj-lt"/>
              <a:buAutoNum type="arabicPeriod"/>
            </a:pPr>
            <a:r>
              <a:rPr lang="en-US" dirty="0" smtClean="0"/>
              <a:t>Set GOPATH </a:t>
            </a:r>
            <a:r>
              <a:rPr lang="en-US" dirty="0" err="1" smtClean="0"/>
              <a:t>env</a:t>
            </a:r>
            <a:r>
              <a:rPr lang="en-US" dirty="0" smtClean="0"/>
              <a:t> to point this directory</a:t>
            </a:r>
          </a:p>
          <a:p>
            <a:pPr marL="514350" indent="-514350">
              <a:buFont typeface="+mj-lt"/>
              <a:buAutoNum type="arabicPeriod"/>
            </a:pPr>
            <a:r>
              <a:rPr lang="en-US" dirty="0" smtClean="0"/>
              <a:t>Install Visual Studio Code</a:t>
            </a:r>
          </a:p>
          <a:p>
            <a:pPr marL="914400" lvl="1" indent="-514350"/>
            <a:r>
              <a:rPr lang="en-US" dirty="0" smtClean="0"/>
              <a:t>Install Go plugin</a:t>
            </a:r>
          </a:p>
        </p:txBody>
      </p:sp>
    </p:spTree>
    <p:extLst>
      <p:ext uri="{BB962C8B-B14F-4D97-AF65-F5344CB8AC3E}">
        <p14:creationId xmlns:p14="http://schemas.microsoft.com/office/powerpoint/2010/main" val="1842219598"/>
      </p:ext>
    </p:extLst>
  </p:cSld>
  <p:clrMapOvr>
    <a:masterClrMapping/>
  </p:clrMapOvr>
  <p:timing>
    <p:tnLst>
      <p:par>
        <p:cTn xmlns:p14="http://schemas.microsoft.com/office/powerpoint/2010/mai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Dereference Operator: *</a:t>
            </a:r>
            <a:endParaRPr lang="en-US" dirty="0"/>
          </a:p>
        </p:txBody>
      </p:sp>
      <p:sp>
        <p:nvSpPr>
          <p:cNvPr id="3" name="Content Placeholder 2"/>
          <p:cNvSpPr>
            <a:spLocks noGrp="1"/>
          </p:cNvSpPr>
          <p:nvPr>
            <p:ph idx="1"/>
          </p:nvPr>
        </p:nvSpPr>
        <p:spPr>
          <a:xfrm>
            <a:off x="457200" y="1600201"/>
            <a:ext cx="8229600" cy="1280880"/>
          </a:xfrm>
        </p:spPr>
        <p:txBody>
          <a:bodyPr>
            <a:normAutofit/>
          </a:bodyPr>
          <a:lstStyle/>
          <a:p>
            <a:r>
              <a:rPr lang="en-US" dirty="0" smtClean="0"/>
              <a:t>Use the ‘</a:t>
            </a:r>
            <a:r>
              <a:rPr lang="en-US" b="1" i="1" dirty="0" smtClean="0">
                <a:solidFill>
                  <a:schemeClr val="accent5"/>
                </a:solidFill>
              </a:rPr>
              <a:t>deference</a:t>
            </a:r>
            <a:r>
              <a:rPr lang="en-US" dirty="0" smtClean="0"/>
              <a:t>’ operator to get the </a:t>
            </a:r>
            <a:r>
              <a:rPr lang="en-US" b="1" i="1" dirty="0" smtClean="0">
                <a:solidFill>
                  <a:schemeClr val="accent5"/>
                </a:solidFill>
              </a:rPr>
              <a:t>value </a:t>
            </a:r>
            <a:r>
              <a:rPr lang="en-US" dirty="0" smtClean="0"/>
              <a:t>of </a:t>
            </a:r>
            <a:r>
              <a:rPr lang="en-US" b="1" i="1" dirty="0" smtClean="0">
                <a:solidFill>
                  <a:srgbClr val="FF0000"/>
                </a:solidFill>
              </a:rPr>
              <a:t>ANY</a:t>
            </a:r>
            <a:r>
              <a:rPr lang="en-US" dirty="0" smtClean="0">
                <a:solidFill>
                  <a:srgbClr val="FF0000"/>
                </a:solidFill>
              </a:rPr>
              <a:t> </a:t>
            </a:r>
            <a:r>
              <a:rPr lang="en-US" b="1" i="1" dirty="0" smtClean="0"/>
              <a:t>pointer</a:t>
            </a:r>
            <a:r>
              <a:rPr lang="en-US" dirty="0" smtClean="0"/>
              <a:t>.</a:t>
            </a:r>
            <a:endParaRPr lang="en-US" dirty="0">
              <a:solidFill>
                <a:schemeClr val="accent5"/>
              </a:solidFill>
            </a:endParaRPr>
          </a:p>
        </p:txBody>
      </p:sp>
      <p:grpSp>
        <p:nvGrpSpPr>
          <p:cNvPr id="10" name="Group 9"/>
          <p:cNvGrpSpPr/>
          <p:nvPr/>
        </p:nvGrpSpPr>
        <p:grpSpPr>
          <a:xfrm>
            <a:off x="1611702" y="3474936"/>
            <a:ext cx="5920596" cy="727997"/>
            <a:chOff x="1475740" y="3474936"/>
            <a:chExt cx="5920596" cy="727997"/>
          </a:xfrm>
        </p:grpSpPr>
        <p:grpSp>
          <p:nvGrpSpPr>
            <p:cNvPr id="23" name="Group 22"/>
            <p:cNvGrpSpPr/>
            <p:nvPr/>
          </p:nvGrpSpPr>
          <p:grpSpPr>
            <a:xfrm>
              <a:off x="1475740" y="3474936"/>
              <a:ext cx="2340018" cy="727997"/>
              <a:chOff x="1550202" y="3474936"/>
              <a:chExt cx="1930427" cy="727997"/>
            </a:xfrm>
          </p:grpSpPr>
          <p:sp>
            <p:nvSpPr>
              <p:cNvPr id="4" name="Rectangle 3"/>
              <p:cNvSpPr/>
              <p:nvPr/>
            </p:nvSpPr>
            <p:spPr>
              <a:xfrm>
                <a:off x="1550202" y="3474936"/>
                <a:ext cx="1930427"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err="1" smtClean="0"/>
                  <a:t>ppCount</a:t>
                </a:r>
                <a:r>
                  <a:rPr lang="en-US" dirty="0" smtClean="0"/>
                  <a:t>: 198</a:t>
                </a:r>
                <a:endParaRPr lang="en-US" dirty="0"/>
              </a:p>
            </p:txBody>
          </p:sp>
          <p:sp>
            <p:nvSpPr>
              <p:cNvPr id="5" name="TextBox 4"/>
              <p:cNvSpPr txBox="1"/>
              <p:nvPr/>
            </p:nvSpPr>
            <p:spPr>
              <a:xfrm>
                <a:off x="1550202" y="3833601"/>
                <a:ext cx="1930427"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endParaRPr lang="en-US" dirty="0"/>
              </a:p>
            </p:txBody>
          </p:sp>
        </p:grpSp>
        <p:sp>
          <p:nvSpPr>
            <p:cNvPr id="7" name="TextBox 6"/>
            <p:cNvSpPr txBox="1"/>
            <p:nvPr/>
          </p:nvSpPr>
          <p:spPr>
            <a:xfrm>
              <a:off x="4603603" y="3541213"/>
              <a:ext cx="823121" cy="584776"/>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US" sz="3200" b="1" dirty="0" smtClean="0"/>
                <a:t>*</a:t>
              </a:r>
              <a:endParaRPr lang="en-US" sz="3200" b="1" dirty="0"/>
            </a:p>
          </p:txBody>
        </p:sp>
        <p:cxnSp>
          <p:nvCxnSpPr>
            <p:cNvPr id="9" name="Straight Arrow Connector 8"/>
            <p:cNvCxnSpPr>
              <a:endCxn id="7" idx="1"/>
            </p:cNvCxnSpPr>
            <p:nvPr/>
          </p:nvCxnSpPr>
          <p:spPr>
            <a:xfrm>
              <a:off x="3815757" y="3833601"/>
              <a:ext cx="787846" cy="0"/>
            </a:xfrm>
            <a:prstGeom prst="straightConnector1">
              <a:avLst/>
            </a:prstGeom>
            <a:ln w="76200" cmpd="sng">
              <a:tailEnd type="arrow"/>
            </a:ln>
          </p:spPr>
          <p:style>
            <a:lnRef idx="2">
              <a:schemeClr val="accent1"/>
            </a:lnRef>
            <a:fillRef idx="0">
              <a:schemeClr val="accent1"/>
            </a:fillRef>
            <a:effectRef idx="1">
              <a:schemeClr val="accent1"/>
            </a:effectRef>
            <a:fontRef idx="minor">
              <a:schemeClr val="tx1"/>
            </a:fontRef>
          </p:style>
        </p:cxnSp>
        <p:sp>
          <p:nvSpPr>
            <p:cNvPr id="8" name="Rectangle 7"/>
            <p:cNvSpPr/>
            <p:nvPr/>
          </p:nvSpPr>
          <p:spPr>
            <a:xfrm>
              <a:off x="6214569" y="3474936"/>
              <a:ext cx="1181767" cy="72799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156</a:t>
              </a:r>
              <a:endParaRPr lang="en-US" dirty="0"/>
            </a:p>
          </p:txBody>
        </p:sp>
        <p:cxnSp>
          <p:nvCxnSpPr>
            <p:cNvPr id="19" name="Straight Arrow Connector 18"/>
            <p:cNvCxnSpPr>
              <a:stCxn id="7" idx="3"/>
              <a:endCxn id="8" idx="1"/>
            </p:cNvCxnSpPr>
            <p:nvPr/>
          </p:nvCxnSpPr>
          <p:spPr>
            <a:xfrm>
              <a:off x="5426724" y="3833601"/>
              <a:ext cx="787845" cy="5334"/>
            </a:xfrm>
            <a:prstGeom prst="straightConnector1">
              <a:avLst/>
            </a:prstGeom>
            <a:ln w="76200" cmpd="sng">
              <a:tailEnd type="arrow"/>
            </a:ln>
          </p:spPr>
          <p:style>
            <a:lnRef idx="2">
              <a:schemeClr val="accent1"/>
            </a:lnRef>
            <a:fillRef idx="0">
              <a:schemeClr val="accent1"/>
            </a:fillRef>
            <a:effectRef idx="1">
              <a:schemeClr val="accent1"/>
            </a:effectRef>
            <a:fontRef idx="minor">
              <a:schemeClr val="tx1"/>
            </a:fontRef>
          </p:style>
        </p:cxnSp>
      </p:grpSp>
      <p:grpSp>
        <p:nvGrpSpPr>
          <p:cNvPr id="6" name="Group 5"/>
          <p:cNvGrpSpPr/>
          <p:nvPr/>
        </p:nvGrpSpPr>
        <p:grpSpPr>
          <a:xfrm>
            <a:off x="1148938" y="5170341"/>
            <a:ext cx="6846124" cy="740906"/>
            <a:chOff x="723601" y="5170341"/>
            <a:chExt cx="6846124" cy="740906"/>
          </a:xfrm>
        </p:grpSpPr>
        <p:sp>
          <p:nvSpPr>
            <p:cNvPr id="12" name="Rectangle 11"/>
            <p:cNvSpPr/>
            <p:nvPr/>
          </p:nvSpPr>
          <p:spPr>
            <a:xfrm>
              <a:off x="6056561" y="5170341"/>
              <a:ext cx="1513164"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count: 1737</a:t>
              </a:r>
              <a:endParaRPr lang="en-US" dirty="0"/>
            </a:p>
          </p:txBody>
        </p:sp>
        <p:sp>
          <p:nvSpPr>
            <p:cNvPr id="13" name="TextBox 12"/>
            <p:cNvSpPr txBox="1"/>
            <p:nvPr/>
          </p:nvSpPr>
          <p:spPr>
            <a:xfrm>
              <a:off x="6056561" y="5529006"/>
              <a:ext cx="1513164"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156</a:t>
              </a:r>
              <a:endParaRPr lang="en-US" dirty="0"/>
            </a:p>
          </p:txBody>
        </p:sp>
        <p:sp>
          <p:nvSpPr>
            <p:cNvPr id="14" name="Rectangle 13"/>
            <p:cNvSpPr/>
            <p:nvPr/>
          </p:nvSpPr>
          <p:spPr>
            <a:xfrm>
              <a:off x="723601" y="5170341"/>
              <a:ext cx="1582657"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err="1" smtClean="0"/>
                <a:t>ppCount</a:t>
              </a:r>
              <a:r>
                <a:rPr lang="en-US" dirty="0" smtClean="0"/>
                <a:t>: 198</a:t>
              </a:r>
              <a:endParaRPr lang="en-US" dirty="0"/>
            </a:p>
          </p:txBody>
        </p:sp>
        <p:sp>
          <p:nvSpPr>
            <p:cNvPr id="15" name="TextBox 14"/>
            <p:cNvSpPr txBox="1"/>
            <p:nvPr/>
          </p:nvSpPr>
          <p:spPr>
            <a:xfrm>
              <a:off x="723601" y="5529006"/>
              <a:ext cx="1582657"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742</a:t>
              </a:r>
              <a:endParaRPr lang="en-US" dirty="0"/>
            </a:p>
          </p:txBody>
        </p:sp>
        <p:cxnSp>
          <p:nvCxnSpPr>
            <p:cNvPr id="16" name="Straight Arrow Connector 15"/>
            <p:cNvCxnSpPr>
              <a:stCxn id="17" idx="3"/>
              <a:endCxn id="13" idx="1"/>
            </p:cNvCxnSpPr>
            <p:nvPr/>
          </p:nvCxnSpPr>
          <p:spPr>
            <a:xfrm>
              <a:off x="5032159" y="5362583"/>
              <a:ext cx="1024402" cy="351089"/>
            </a:xfrm>
            <a:prstGeom prst="straightConnector1">
              <a:avLst/>
            </a:prstGeom>
            <a:ln w="57150" cmpd="sng">
              <a:solidFill>
                <a:schemeClr val="accent4"/>
              </a:solidFill>
              <a:tailEnd type="arrow"/>
            </a:ln>
          </p:spPr>
          <p:style>
            <a:lnRef idx="2">
              <a:schemeClr val="accent1"/>
            </a:lnRef>
            <a:fillRef idx="0">
              <a:schemeClr val="accent1"/>
            </a:fillRef>
            <a:effectRef idx="1">
              <a:schemeClr val="accent1"/>
            </a:effectRef>
            <a:fontRef idx="minor">
              <a:schemeClr val="tx1"/>
            </a:fontRef>
          </p:style>
        </p:cxnSp>
        <p:sp>
          <p:nvSpPr>
            <p:cNvPr id="17" name="Rectangle 16"/>
            <p:cNvSpPr/>
            <p:nvPr/>
          </p:nvSpPr>
          <p:spPr>
            <a:xfrm>
              <a:off x="3534493" y="5183250"/>
              <a:ext cx="1497666"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err="1" smtClean="0"/>
                <a:t>pCount</a:t>
              </a:r>
              <a:r>
                <a:rPr lang="en-US" dirty="0" smtClean="0"/>
                <a:t>: 156</a:t>
              </a:r>
              <a:endParaRPr lang="en-US" dirty="0"/>
            </a:p>
          </p:txBody>
        </p:sp>
        <p:sp>
          <p:nvSpPr>
            <p:cNvPr id="18" name="TextBox 17"/>
            <p:cNvSpPr txBox="1"/>
            <p:nvPr/>
          </p:nvSpPr>
          <p:spPr>
            <a:xfrm>
              <a:off x="3534493" y="5541915"/>
              <a:ext cx="1497666"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198</a:t>
              </a:r>
              <a:endParaRPr lang="en-US" dirty="0"/>
            </a:p>
          </p:txBody>
        </p:sp>
        <p:cxnSp>
          <p:nvCxnSpPr>
            <p:cNvPr id="20" name="Straight Arrow Connector 19"/>
            <p:cNvCxnSpPr>
              <a:stCxn id="14" idx="3"/>
              <a:endCxn id="18" idx="1"/>
            </p:cNvCxnSpPr>
            <p:nvPr/>
          </p:nvCxnSpPr>
          <p:spPr>
            <a:xfrm>
              <a:off x="2306258" y="5349674"/>
              <a:ext cx="1228235" cy="376907"/>
            </a:xfrm>
            <a:prstGeom prst="straightConnector1">
              <a:avLst/>
            </a:prstGeom>
            <a:ln w="57150" cmpd="sng">
              <a:solidFill>
                <a:schemeClr val="accent4"/>
              </a:solidFill>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74048414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Declaring Pointer Variables</a:t>
            </a:r>
          </a:p>
        </p:txBody>
      </p:sp>
      <p:sp>
        <p:nvSpPr>
          <p:cNvPr id="3" name="Content Placeholder 2"/>
          <p:cNvSpPr>
            <a:spLocks noGrp="1"/>
          </p:cNvSpPr>
          <p:nvPr>
            <p:ph idx="1"/>
          </p:nvPr>
        </p:nvSpPr>
        <p:spPr/>
        <p:txBody>
          <a:bodyPr>
            <a:normAutofit lnSpcReduction="10000"/>
          </a:bodyPr>
          <a:lstStyle/>
          <a:p>
            <a:r>
              <a:rPr lang="en-US" dirty="0" smtClean="0"/>
              <a:t>How do you declare a ‘variable’ which holds a ‘pointer’?</a:t>
            </a:r>
          </a:p>
          <a:p>
            <a:pPr lvl="1"/>
            <a:r>
              <a:rPr lang="en-US" dirty="0" smtClean="0"/>
              <a:t>Syntax: </a:t>
            </a:r>
          </a:p>
          <a:p>
            <a:pPr marL="857250" lvl="2" indent="0">
              <a:buNone/>
            </a:pPr>
            <a:r>
              <a:rPr lang="en-US" b="1" i="1" dirty="0" err="1" smtClean="0">
                <a:solidFill>
                  <a:srgbClr val="008000"/>
                </a:solidFill>
              </a:rPr>
              <a:t>var</a:t>
            </a:r>
            <a:r>
              <a:rPr lang="en-US" b="1" i="1" dirty="0" smtClean="0">
                <a:solidFill>
                  <a:srgbClr val="008000"/>
                </a:solidFill>
              </a:rPr>
              <a:t> </a:t>
            </a:r>
            <a:r>
              <a:rPr lang="en-US" b="1" dirty="0" smtClean="0">
                <a:solidFill>
                  <a:srgbClr val="3366FF"/>
                </a:solidFill>
              </a:rPr>
              <a:t>name/identifier </a:t>
            </a:r>
            <a:r>
              <a:rPr lang="en-US" b="1" i="1" dirty="0" smtClean="0">
                <a:solidFill>
                  <a:schemeClr val="accent2">
                    <a:lumMod val="50000"/>
                  </a:schemeClr>
                </a:solidFill>
              </a:rPr>
              <a:t>[type] </a:t>
            </a:r>
            <a:r>
              <a:rPr lang="en-US" b="1" i="1" dirty="0" smtClean="0">
                <a:solidFill>
                  <a:srgbClr val="000000"/>
                </a:solidFill>
              </a:rPr>
              <a:t>[</a:t>
            </a:r>
            <a:r>
              <a:rPr lang="en-US" dirty="0" smtClean="0"/>
              <a:t>= </a:t>
            </a:r>
            <a:r>
              <a:rPr lang="en-US" b="1" i="1" dirty="0" smtClean="0">
                <a:solidFill>
                  <a:schemeClr val="accent5">
                    <a:lumMod val="75000"/>
                  </a:schemeClr>
                </a:solidFill>
              </a:rPr>
              <a:t>pointer value</a:t>
            </a:r>
            <a:r>
              <a:rPr lang="en-US" b="1" i="1" dirty="0" smtClean="0"/>
              <a:t>]</a:t>
            </a:r>
          </a:p>
          <a:p>
            <a:pPr lvl="2"/>
            <a:r>
              <a:rPr lang="en-US" dirty="0" smtClean="0"/>
              <a:t>Where ‘type’ is:</a:t>
            </a:r>
          </a:p>
          <a:p>
            <a:pPr lvl="3"/>
            <a:r>
              <a:rPr lang="en-US" b="1" dirty="0">
                <a:solidFill>
                  <a:srgbClr val="800000"/>
                </a:solidFill>
              </a:rPr>
              <a:t>&lt;# indirections</a:t>
            </a:r>
            <a:r>
              <a:rPr lang="en-US" b="1" dirty="0" smtClean="0">
                <a:solidFill>
                  <a:srgbClr val="800000"/>
                </a:solidFill>
              </a:rPr>
              <a:t>&gt;&lt;type of value&gt;</a:t>
            </a:r>
            <a:endParaRPr lang="en-US" dirty="0" smtClean="0"/>
          </a:p>
          <a:p>
            <a:pPr lvl="2"/>
            <a:r>
              <a:rPr lang="en-US" dirty="0" smtClean="0"/>
              <a:t>Examples:</a:t>
            </a:r>
          </a:p>
          <a:p>
            <a:pPr lvl="3"/>
            <a:r>
              <a:rPr lang="en-US" b="1" i="1" dirty="0" err="1" smtClean="0">
                <a:solidFill>
                  <a:srgbClr val="008000"/>
                </a:solidFill>
              </a:rPr>
              <a:t>var</a:t>
            </a:r>
            <a:r>
              <a:rPr lang="en-US" b="1" i="1" dirty="0" smtClean="0">
                <a:solidFill>
                  <a:srgbClr val="008000"/>
                </a:solidFill>
              </a:rPr>
              <a:t> </a:t>
            </a:r>
            <a:r>
              <a:rPr lang="en-US" b="1" dirty="0" err="1" smtClean="0">
                <a:solidFill>
                  <a:srgbClr val="3366FF"/>
                </a:solidFill>
              </a:rPr>
              <a:t>addressOfCount</a:t>
            </a:r>
            <a:r>
              <a:rPr lang="en-US" b="1" dirty="0" smtClean="0">
                <a:solidFill>
                  <a:srgbClr val="3366FF"/>
                </a:solidFill>
              </a:rPr>
              <a:t> </a:t>
            </a:r>
            <a:r>
              <a:rPr lang="en-US" dirty="0" smtClean="0"/>
              <a:t>= </a:t>
            </a:r>
            <a:r>
              <a:rPr lang="en-US" b="1" i="1" dirty="0" smtClean="0">
                <a:solidFill>
                  <a:schemeClr val="accent5">
                    <a:lumMod val="75000"/>
                  </a:schemeClr>
                </a:solidFill>
              </a:rPr>
              <a:t>&amp;count</a:t>
            </a:r>
            <a:endParaRPr lang="en-US" b="1" i="1" dirty="0">
              <a:solidFill>
                <a:schemeClr val="bg2">
                  <a:lumMod val="50000"/>
                </a:schemeClr>
              </a:solidFill>
            </a:endParaRPr>
          </a:p>
          <a:p>
            <a:pPr lvl="3"/>
            <a:r>
              <a:rPr lang="en-US" b="1" i="1" dirty="0" err="1" smtClean="0">
                <a:solidFill>
                  <a:srgbClr val="008000"/>
                </a:solidFill>
              </a:rPr>
              <a:t>var</a:t>
            </a:r>
            <a:r>
              <a:rPr lang="en-US" b="1" i="1" dirty="0" smtClean="0">
                <a:solidFill>
                  <a:srgbClr val="008000"/>
                </a:solidFill>
              </a:rPr>
              <a:t> </a:t>
            </a:r>
            <a:r>
              <a:rPr lang="en-US" b="1" dirty="0" smtClean="0">
                <a:solidFill>
                  <a:srgbClr val="3366FF"/>
                </a:solidFill>
              </a:rPr>
              <a:t>buffer </a:t>
            </a:r>
            <a:r>
              <a:rPr lang="en-US" b="1" i="1" dirty="0" smtClean="0">
                <a:solidFill>
                  <a:schemeClr val="accent2">
                    <a:lumMod val="50000"/>
                  </a:schemeClr>
                </a:solidFill>
              </a:rPr>
              <a:t>*byte</a:t>
            </a:r>
            <a:endParaRPr lang="en-US" b="1" i="1" dirty="0">
              <a:solidFill>
                <a:schemeClr val="bg2">
                  <a:lumMod val="50000"/>
                </a:schemeClr>
              </a:solidFill>
            </a:endParaRPr>
          </a:p>
          <a:p>
            <a:pPr lvl="3"/>
            <a:r>
              <a:rPr lang="en-US" b="1" i="1" dirty="0" err="1" smtClean="0">
                <a:solidFill>
                  <a:srgbClr val="008000"/>
                </a:solidFill>
              </a:rPr>
              <a:t>var</a:t>
            </a:r>
            <a:r>
              <a:rPr lang="en-US" b="1" i="1" dirty="0" smtClean="0">
                <a:solidFill>
                  <a:srgbClr val="008000"/>
                </a:solidFill>
              </a:rPr>
              <a:t> </a:t>
            </a:r>
            <a:r>
              <a:rPr lang="en-US" b="1" dirty="0" err="1" smtClean="0">
                <a:solidFill>
                  <a:srgbClr val="3366FF"/>
                </a:solidFill>
              </a:rPr>
              <a:t>pMessage</a:t>
            </a:r>
            <a:r>
              <a:rPr lang="en-US" b="1" dirty="0" smtClean="0">
                <a:solidFill>
                  <a:srgbClr val="3366FF"/>
                </a:solidFill>
              </a:rPr>
              <a:t> </a:t>
            </a:r>
            <a:r>
              <a:rPr lang="en-US" dirty="0" smtClean="0"/>
              <a:t>= </a:t>
            </a:r>
            <a:r>
              <a:rPr lang="en-US" b="1" i="1" dirty="0" smtClean="0">
                <a:solidFill>
                  <a:schemeClr val="accent5">
                    <a:lumMod val="75000"/>
                  </a:schemeClr>
                </a:solidFill>
              </a:rPr>
              <a:t>&amp;message</a:t>
            </a:r>
            <a:endParaRPr lang="en-US" b="1" i="1" dirty="0">
              <a:solidFill>
                <a:schemeClr val="bg2">
                  <a:lumMod val="50000"/>
                </a:schemeClr>
              </a:solidFill>
            </a:endParaRPr>
          </a:p>
          <a:p>
            <a:pPr lvl="3"/>
            <a:r>
              <a:rPr lang="en-US" b="1" i="1" dirty="0" err="1" smtClean="0">
                <a:solidFill>
                  <a:srgbClr val="008000"/>
                </a:solidFill>
              </a:rPr>
              <a:t>var</a:t>
            </a:r>
            <a:r>
              <a:rPr lang="en-US" b="1" i="1" dirty="0" smtClean="0">
                <a:solidFill>
                  <a:srgbClr val="008000"/>
                </a:solidFill>
              </a:rPr>
              <a:t> </a:t>
            </a:r>
            <a:r>
              <a:rPr lang="en-US" b="1" dirty="0" err="1" smtClean="0">
                <a:solidFill>
                  <a:srgbClr val="3366FF"/>
                </a:solidFill>
              </a:rPr>
              <a:t>ptrLoggingEnabled</a:t>
            </a:r>
            <a:r>
              <a:rPr lang="en-US" b="1" dirty="0" smtClean="0">
                <a:solidFill>
                  <a:srgbClr val="3366FF"/>
                </a:solidFill>
              </a:rPr>
              <a:t> </a:t>
            </a:r>
            <a:r>
              <a:rPr lang="en-US" dirty="0" smtClean="0"/>
              <a:t>= </a:t>
            </a:r>
            <a:r>
              <a:rPr lang="en-US" b="1" i="1" dirty="0" smtClean="0">
                <a:solidFill>
                  <a:schemeClr val="accent5">
                    <a:lumMod val="75000"/>
                  </a:schemeClr>
                </a:solidFill>
              </a:rPr>
              <a:t>&amp;</a:t>
            </a:r>
            <a:r>
              <a:rPr lang="en-US" b="1" i="1" dirty="0" err="1" smtClean="0">
                <a:solidFill>
                  <a:schemeClr val="accent5">
                    <a:lumMod val="75000"/>
                  </a:schemeClr>
                </a:solidFill>
              </a:rPr>
              <a:t>isLoggingEnabled</a:t>
            </a:r>
            <a:endParaRPr lang="en-US" b="1" i="1" dirty="0" smtClean="0">
              <a:solidFill>
                <a:schemeClr val="accent5">
                  <a:lumMod val="75000"/>
                </a:schemeClr>
              </a:solidFill>
            </a:endParaRPr>
          </a:p>
        </p:txBody>
      </p:sp>
      <p:sp>
        <p:nvSpPr>
          <p:cNvPr id="4" name="TextBox 3"/>
          <p:cNvSpPr txBox="1"/>
          <p:nvPr/>
        </p:nvSpPr>
        <p:spPr>
          <a:xfrm>
            <a:off x="563122" y="6242443"/>
            <a:ext cx="8205742" cy="369332"/>
          </a:xfrm>
          <a:prstGeom prst="rect">
            <a:avLst/>
          </a:prstGeom>
          <a:noFill/>
        </p:spPr>
        <p:txBody>
          <a:bodyPr wrap="none" rtlCol="0">
            <a:spAutoFit/>
          </a:bodyPr>
          <a:lstStyle/>
          <a:p>
            <a:r>
              <a:rPr lang="en-US" b="1" i="1" dirty="0"/>
              <a:t>NOTE</a:t>
            </a:r>
            <a:r>
              <a:rPr lang="en-US" b="1" i="1" dirty="0">
                <a:solidFill>
                  <a:srgbClr val="000000"/>
                </a:solidFill>
              </a:rPr>
              <a:t>:</a:t>
            </a:r>
            <a:r>
              <a:rPr lang="en-US" b="1" i="1" dirty="0">
                <a:solidFill>
                  <a:srgbClr val="FF0000"/>
                </a:solidFill>
              </a:rPr>
              <a:t> A pointer variable that is not given a value gets the value ‘</a:t>
            </a:r>
            <a:r>
              <a:rPr lang="en-US" b="1" i="1" dirty="0" smtClean="0">
                <a:solidFill>
                  <a:srgbClr val="FF0000"/>
                </a:solidFill>
              </a:rPr>
              <a:t>nil’, which </a:t>
            </a:r>
            <a:r>
              <a:rPr lang="en-US" b="1" i="1" dirty="0">
                <a:solidFill>
                  <a:srgbClr val="FF0000"/>
                </a:solidFill>
              </a:rPr>
              <a:t>is like </a:t>
            </a:r>
            <a:r>
              <a:rPr lang="en-US" b="1" i="1" dirty="0" smtClean="0">
                <a:solidFill>
                  <a:srgbClr val="FF0000"/>
                </a:solidFill>
              </a:rPr>
              <a:t>0.</a:t>
            </a:r>
            <a:endParaRPr lang="en-US" dirty="0"/>
          </a:p>
        </p:txBody>
      </p:sp>
    </p:spTree>
    <p:extLst>
      <p:ext uri="{BB962C8B-B14F-4D97-AF65-F5344CB8AC3E}">
        <p14:creationId xmlns:p14="http://schemas.microsoft.com/office/powerpoint/2010/main" val="409078992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Address Of</a:t>
            </a:r>
            <a:endParaRPr lang="en-US" dirty="0"/>
          </a:p>
        </p:txBody>
      </p:sp>
      <p:pic>
        <p:nvPicPr>
          <p:cNvPr id="4" name="Content Placeholder 3"/>
          <p:cNvPicPr>
            <a:picLocks noGrp="1" noChangeAspect="1"/>
          </p:cNvPicPr>
          <p:nvPr>
            <p:ph idx="1"/>
          </p:nvPr>
        </p:nvPicPr>
        <p:blipFill>
          <a:blip r:embed="rId2"/>
          <a:srcRect l="-5472" r="-5472"/>
          <a:stretch>
            <a:fillRect/>
          </a:stretch>
        </p:blipFill>
        <p:spPr/>
      </p:pic>
      <p:pic>
        <p:nvPicPr>
          <p:cNvPr id="5" name="Picture 4"/>
          <p:cNvPicPr>
            <a:picLocks noChangeAspect="1"/>
          </p:cNvPicPr>
          <p:nvPr/>
        </p:nvPicPr>
        <p:blipFill>
          <a:blip r:embed="rId3"/>
          <a:stretch>
            <a:fillRect/>
          </a:stretch>
        </p:blipFill>
        <p:spPr>
          <a:xfrm>
            <a:off x="4401628" y="1600200"/>
            <a:ext cx="3843771" cy="1610678"/>
          </a:xfrm>
          <a:prstGeom prst="rect">
            <a:avLst/>
          </a:prstGeom>
        </p:spPr>
      </p:pic>
    </p:spTree>
    <p:extLst>
      <p:ext uri="{BB962C8B-B14F-4D97-AF65-F5344CB8AC3E}">
        <p14:creationId xmlns:p14="http://schemas.microsoft.com/office/powerpoint/2010/main" val="145315680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Dereference</a:t>
            </a:r>
            <a:endParaRPr lang="en-US" dirty="0"/>
          </a:p>
        </p:txBody>
      </p:sp>
      <p:pic>
        <p:nvPicPr>
          <p:cNvPr id="4" name="Content Placeholder 3"/>
          <p:cNvPicPr>
            <a:picLocks noGrp="1" noChangeAspect="1"/>
          </p:cNvPicPr>
          <p:nvPr>
            <p:ph idx="1"/>
          </p:nvPr>
        </p:nvPicPr>
        <p:blipFill>
          <a:blip r:embed="rId2"/>
          <a:srcRect l="-6014" r="-6014"/>
          <a:stretch>
            <a:fillRect/>
          </a:stretch>
        </p:blipFill>
        <p:spPr/>
      </p:pic>
      <p:pic>
        <p:nvPicPr>
          <p:cNvPr id="5" name="Picture 4"/>
          <p:cNvPicPr>
            <a:picLocks noChangeAspect="1"/>
          </p:cNvPicPr>
          <p:nvPr/>
        </p:nvPicPr>
        <p:blipFill>
          <a:blip r:embed="rId3"/>
          <a:stretch>
            <a:fillRect/>
          </a:stretch>
        </p:blipFill>
        <p:spPr>
          <a:xfrm>
            <a:off x="4453547" y="1617084"/>
            <a:ext cx="3761185" cy="1911514"/>
          </a:xfrm>
          <a:prstGeom prst="rect">
            <a:avLst/>
          </a:prstGeom>
        </p:spPr>
      </p:pic>
    </p:spTree>
    <p:extLst>
      <p:ext uri="{BB962C8B-B14F-4D97-AF65-F5344CB8AC3E}">
        <p14:creationId xmlns:p14="http://schemas.microsoft.com/office/powerpoint/2010/main" val="328537419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Closing Remarks</a:t>
            </a:r>
            <a:endParaRPr lang="en-US" dirty="0"/>
          </a:p>
        </p:txBody>
      </p:sp>
      <p:sp>
        <p:nvSpPr>
          <p:cNvPr id="3" name="Content Placeholder 2"/>
          <p:cNvSpPr>
            <a:spLocks noGrp="1"/>
          </p:cNvSpPr>
          <p:nvPr>
            <p:ph idx="1"/>
          </p:nvPr>
        </p:nvSpPr>
        <p:spPr/>
        <p:txBody>
          <a:bodyPr>
            <a:noAutofit/>
          </a:bodyPr>
          <a:lstStyle/>
          <a:p>
            <a:r>
              <a:rPr lang="en-US" sz="2000" dirty="0" smtClean="0"/>
              <a:t>Pointers are cool</a:t>
            </a:r>
          </a:p>
          <a:p>
            <a:r>
              <a:rPr lang="en-US" sz="2000" dirty="0" smtClean="0"/>
              <a:t>Not as scary as they may first seem</a:t>
            </a:r>
          </a:p>
          <a:p>
            <a:r>
              <a:rPr lang="en-US" sz="2000" dirty="0" smtClean="0"/>
              <a:t>Provides indirection, which can be useful in manipulating large mounts of data</a:t>
            </a:r>
            <a:endParaRPr lang="en-US" sz="1600" dirty="0"/>
          </a:p>
          <a:p>
            <a:endParaRPr lang="en-US" sz="2000" dirty="0"/>
          </a:p>
        </p:txBody>
      </p:sp>
    </p:spTree>
    <p:extLst>
      <p:ext uri="{BB962C8B-B14F-4D97-AF65-F5344CB8AC3E}">
        <p14:creationId xmlns:p14="http://schemas.microsoft.com/office/powerpoint/2010/main" val="421877827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Illustration ONLY</a:t>
            </a:r>
            <a:endParaRPr lang="en-US" dirty="0"/>
          </a:p>
        </p:txBody>
      </p:sp>
      <p:pic>
        <p:nvPicPr>
          <p:cNvPr id="6" name="Content Placeholder 5"/>
          <p:cNvPicPr>
            <a:picLocks noGrp="1" noChangeAspect="1"/>
          </p:cNvPicPr>
          <p:nvPr>
            <p:ph idx="1"/>
          </p:nvPr>
        </p:nvPicPr>
        <p:blipFill>
          <a:blip r:embed="rId2"/>
          <a:srcRect l="-4222" r="-4222"/>
          <a:stretch>
            <a:fillRect/>
          </a:stretch>
        </p:blipFill>
        <p:spPr/>
      </p:pic>
    </p:spTree>
    <p:extLst>
      <p:ext uri="{BB962C8B-B14F-4D97-AF65-F5344CB8AC3E}">
        <p14:creationId xmlns:p14="http://schemas.microsoft.com/office/powerpoint/2010/main" val="62783474"/>
      </p:ext>
    </p:extLst>
  </p:cSld>
  <p:clrMapOvr>
    <a:masterClrMapping/>
  </p:clrMapOvr>
  <p:timing>
    <p:tnLst>
      <p:par>
        <p:cTn xmlns:p14="http://schemas.microsoft.com/office/powerpoint/2010/mai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7</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The ‘if’ Statement</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Ch.2 : The Basics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820568410"/>
      </p:ext>
    </p:extLst>
  </p:cSld>
  <p:clrMapOvr>
    <a:masterClrMapping/>
  </p:clrMapOvr>
  <p:timing>
    <p:tnLst>
      <p:par>
        <p:cTn xmlns:p14="http://schemas.microsoft.com/office/powerpoint/2010/mai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Topics</a:t>
            </a:r>
            <a:endParaRPr lang="en-US" dirty="0"/>
          </a:p>
        </p:txBody>
      </p:sp>
      <p:sp>
        <p:nvSpPr>
          <p:cNvPr id="3" name="Content Placeholder 2"/>
          <p:cNvSpPr>
            <a:spLocks noGrp="1"/>
          </p:cNvSpPr>
          <p:nvPr>
            <p:ph idx="1"/>
          </p:nvPr>
        </p:nvSpPr>
        <p:spPr/>
        <p:txBody>
          <a:bodyPr>
            <a:normAutofit/>
          </a:bodyPr>
          <a:lstStyle/>
          <a:p>
            <a:pPr marL="514350" indent="-514350">
              <a:buFont typeface="+mj-lt"/>
              <a:buAutoNum type="arabicPeriod"/>
            </a:pPr>
            <a:r>
              <a:rPr lang="en-US" dirty="0" smtClean="0"/>
              <a:t>What </a:t>
            </a:r>
            <a:r>
              <a:rPr lang="en-US" dirty="0"/>
              <a:t>is ‘Control Flow’?</a:t>
            </a:r>
          </a:p>
          <a:p>
            <a:pPr marL="514350" indent="-514350">
              <a:buFont typeface="+mj-lt"/>
              <a:buAutoNum type="arabicPeriod"/>
            </a:pPr>
            <a:r>
              <a:rPr lang="en-US" dirty="0" smtClean="0"/>
              <a:t>The </a:t>
            </a:r>
            <a:r>
              <a:rPr lang="en-US" dirty="0"/>
              <a:t>‘if’ </a:t>
            </a:r>
            <a:r>
              <a:rPr lang="en-US" dirty="0" smtClean="0"/>
              <a:t>Statement</a:t>
            </a:r>
          </a:p>
          <a:p>
            <a:pPr marL="514350" indent="-514350">
              <a:buFont typeface="+mj-lt"/>
              <a:buAutoNum type="arabicPeriod"/>
            </a:pPr>
            <a:r>
              <a:rPr lang="en-US" dirty="0" smtClean="0"/>
              <a:t>Examples of using the ‘if’ Statement</a:t>
            </a:r>
            <a:endParaRPr lang="en-US" dirty="0"/>
          </a:p>
          <a:p>
            <a:pPr marL="0" indent="0">
              <a:buNone/>
            </a:pPr>
            <a:endParaRPr lang="en-US" dirty="0" smtClean="0"/>
          </a:p>
        </p:txBody>
      </p:sp>
    </p:spTree>
    <p:extLst>
      <p:ext uri="{BB962C8B-B14F-4D97-AF65-F5344CB8AC3E}">
        <p14:creationId xmlns:p14="http://schemas.microsoft.com/office/powerpoint/2010/main" val="2373011665"/>
      </p:ext>
    </p:extLst>
  </p:cSld>
  <p:clrMapOvr>
    <a:masterClrMapping/>
  </p:clrMapOvr>
  <p:timing>
    <p:tnLst>
      <p:par>
        <p:cTn xmlns:p14="http://schemas.microsoft.com/office/powerpoint/2010/mai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Our Programs So Far</a:t>
            </a:r>
            <a:endParaRPr lang="en-US" dirty="0"/>
          </a:p>
        </p:txBody>
      </p:sp>
      <p:sp>
        <p:nvSpPr>
          <p:cNvPr id="5" name="Rectangle 4"/>
          <p:cNvSpPr/>
          <p:nvPr/>
        </p:nvSpPr>
        <p:spPr>
          <a:xfrm>
            <a:off x="1735113" y="2443826"/>
            <a:ext cx="1563077" cy="22794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Statement 1</a:t>
            </a:r>
            <a:endParaRPr lang="en-US" sz="1600" dirty="0"/>
          </a:p>
        </p:txBody>
      </p:sp>
      <p:sp>
        <p:nvSpPr>
          <p:cNvPr id="6" name="Rectangle 5"/>
          <p:cNvSpPr/>
          <p:nvPr/>
        </p:nvSpPr>
        <p:spPr>
          <a:xfrm>
            <a:off x="1735113" y="2904500"/>
            <a:ext cx="1563077" cy="22794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Statement 2</a:t>
            </a:r>
            <a:endParaRPr lang="en-US" sz="1600" dirty="0"/>
          </a:p>
        </p:txBody>
      </p:sp>
      <p:sp>
        <p:nvSpPr>
          <p:cNvPr id="7" name="Rectangle 6"/>
          <p:cNvSpPr/>
          <p:nvPr/>
        </p:nvSpPr>
        <p:spPr>
          <a:xfrm>
            <a:off x="1735113" y="3365174"/>
            <a:ext cx="1563077" cy="22794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Statement 3</a:t>
            </a:r>
            <a:endParaRPr lang="en-US" sz="1600" dirty="0"/>
          </a:p>
        </p:txBody>
      </p:sp>
      <p:sp>
        <p:nvSpPr>
          <p:cNvPr id="8" name="Rectangle 7"/>
          <p:cNvSpPr/>
          <p:nvPr/>
        </p:nvSpPr>
        <p:spPr>
          <a:xfrm>
            <a:off x="1735113" y="3825848"/>
            <a:ext cx="1563077" cy="22794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Statement </a:t>
            </a:r>
            <a:r>
              <a:rPr lang="is-IS" sz="1600" dirty="0" smtClean="0"/>
              <a:t>…</a:t>
            </a:r>
            <a:endParaRPr lang="en-US" sz="1600" dirty="0"/>
          </a:p>
        </p:txBody>
      </p:sp>
      <p:sp>
        <p:nvSpPr>
          <p:cNvPr id="9" name="Rectangle 8"/>
          <p:cNvSpPr/>
          <p:nvPr/>
        </p:nvSpPr>
        <p:spPr>
          <a:xfrm>
            <a:off x="1735113" y="4286522"/>
            <a:ext cx="1563077" cy="22794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Statement N</a:t>
            </a:r>
            <a:endParaRPr lang="en-US" sz="1600" dirty="0"/>
          </a:p>
        </p:txBody>
      </p:sp>
      <p:sp>
        <p:nvSpPr>
          <p:cNvPr id="10" name="Rectangle 9"/>
          <p:cNvSpPr/>
          <p:nvPr/>
        </p:nvSpPr>
        <p:spPr>
          <a:xfrm>
            <a:off x="1735113" y="4747196"/>
            <a:ext cx="1563077" cy="22794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End</a:t>
            </a:r>
            <a:endParaRPr lang="en-US" sz="1600" dirty="0"/>
          </a:p>
        </p:txBody>
      </p:sp>
      <p:sp>
        <p:nvSpPr>
          <p:cNvPr id="11" name="Rectangle 10"/>
          <p:cNvSpPr/>
          <p:nvPr/>
        </p:nvSpPr>
        <p:spPr>
          <a:xfrm>
            <a:off x="1735113" y="1983152"/>
            <a:ext cx="1563077" cy="22794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Start</a:t>
            </a:r>
            <a:endParaRPr lang="en-US" sz="1600" dirty="0"/>
          </a:p>
        </p:txBody>
      </p:sp>
      <p:sp>
        <p:nvSpPr>
          <p:cNvPr id="4" name="Rectangle 3"/>
          <p:cNvSpPr/>
          <p:nvPr/>
        </p:nvSpPr>
        <p:spPr>
          <a:xfrm>
            <a:off x="5632268" y="4747196"/>
            <a:ext cx="257685" cy="22794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Isosceles Triangle 11"/>
          <p:cNvSpPr/>
          <p:nvPr/>
        </p:nvSpPr>
        <p:spPr>
          <a:xfrm rot="10800000">
            <a:off x="5632268" y="1983152"/>
            <a:ext cx="257685" cy="227949"/>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8" name="Straight Arrow Connector 17"/>
          <p:cNvCxnSpPr>
            <a:stCxn id="11" idx="2"/>
            <a:endCxn id="5" idx="0"/>
          </p:cNvCxnSpPr>
          <p:nvPr/>
        </p:nvCxnSpPr>
        <p:spPr>
          <a:xfrm>
            <a:off x="2516652" y="2211101"/>
            <a:ext cx="0" cy="2327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a:stCxn id="5" idx="2"/>
            <a:endCxn id="6" idx="0"/>
          </p:cNvCxnSpPr>
          <p:nvPr/>
        </p:nvCxnSpPr>
        <p:spPr>
          <a:xfrm>
            <a:off x="2516652" y="2671775"/>
            <a:ext cx="0" cy="2327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a:stCxn id="6" idx="2"/>
            <a:endCxn id="7" idx="0"/>
          </p:cNvCxnSpPr>
          <p:nvPr/>
        </p:nvCxnSpPr>
        <p:spPr>
          <a:xfrm>
            <a:off x="2516652" y="3132449"/>
            <a:ext cx="0" cy="2327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a:stCxn id="7" idx="2"/>
            <a:endCxn id="8" idx="0"/>
          </p:cNvCxnSpPr>
          <p:nvPr/>
        </p:nvCxnSpPr>
        <p:spPr>
          <a:xfrm>
            <a:off x="2516652" y="3593123"/>
            <a:ext cx="0" cy="2327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a:stCxn id="8" idx="2"/>
            <a:endCxn id="9" idx="0"/>
          </p:cNvCxnSpPr>
          <p:nvPr/>
        </p:nvCxnSpPr>
        <p:spPr>
          <a:xfrm>
            <a:off x="2516652" y="4053797"/>
            <a:ext cx="0" cy="2327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a:stCxn id="9" idx="2"/>
            <a:endCxn id="10" idx="0"/>
          </p:cNvCxnSpPr>
          <p:nvPr/>
        </p:nvCxnSpPr>
        <p:spPr>
          <a:xfrm>
            <a:off x="2516652" y="4514471"/>
            <a:ext cx="0" cy="2327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a:stCxn id="12" idx="0"/>
            <a:endCxn id="4" idx="0"/>
          </p:cNvCxnSpPr>
          <p:nvPr/>
        </p:nvCxnSpPr>
        <p:spPr>
          <a:xfrm>
            <a:off x="5761110" y="2211101"/>
            <a:ext cx="1" cy="253609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42232059"/>
      </p:ext>
    </p:extLst>
  </p:cSld>
  <p:clrMapOvr>
    <a:masterClrMapping/>
  </p:clrMapOvr>
  <p:timing>
    <p:tnLst>
      <p:par>
        <p:cTn xmlns:p14="http://schemas.microsoft.com/office/powerpoint/2010/mai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“if”?</a:t>
            </a:r>
            <a:endParaRPr lang="en-US" dirty="0"/>
          </a:p>
        </p:txBody>
      </p:sp>
      <p:sp>
        <p:nvSpPr>
          <p:cNvPr id="4" name="Rectangle 3"/>
          <p:cNvSpPr/>
          <p:nvPr/>
        </p:nvSpPr>
        <p:spPr>
          <a:xfrm>
            <a:off x="2221001" y="5195089"/>
            <a:ext cx="257685"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2" name="Isosceles Triangle 11"/>
          <p:cNvSpPr/>
          <p:nvPr/>
        </p:nvSpPr>
        <p:spPr>
          <a:xfrm rot="10800000">
            <a:off x="2221001" y="2431045"/>
            <a:ext cx="257685" cy="227949"/>
          </a:xfrm>
          <a:prstGeom prst="triangl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cxnSp>
        <p:nvCxnSpPr>
          <p:cNvPr id="34" name="Straight Arrow Connector 33"/>
          <p:cNvCxnSpPr>
            <a:stCxn id="12" idx="0"/>
            <a:endCxn id="4" idx="0"/>
          </p:cNvCxnSpPr>
          <p:nvPr/>
        </p:nvCxnSpPr>
        <p:spPr>
          <a:xfrm>
            <a:off x="2349843" y="2658994"/>
            <a:ext cx="1" cy="253609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0" name="Rectangle 19"/>
          <p:cNvSpPr/>
          <p:nvPr/>
        </p:nvSpPr>
        <p:spPr>
          <a:xfrm>
            <a:off x="6465692" y="5191259"/>
            <a:ext cx="257685"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1" name="Isosceles Triangle 20"/>
          <p:cNvSpPr/>
          <p:nvPr/>
        </p:nvSpPr>
        <p:spPr>
          <a:xfrm rot="10800000">
            <a:off x="6465692" y="2427215"/>
            <a:ext cx="257685" cy="227949"/>
          </a:xfrm>
          <a:prstGeom prst="triangl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cxnSp>
        <p:nvCxnSpPr>
          <p:cNvPr id="23" name="Straight Arrow Connector 22"/>
          <p:cNvCxnSpPr>
            <a:stCxn id="21" idx="0"/>
            <a:endCxn id="13" idx="0"/>
          </p:cNvCxnSpPr>
          <p:nvPr/>
        </p:nvCxnSpPr>
        <p:spPr>
          <a:xfrm>
            <a:off x="6594534" y="2655164"/>
            <a:ext cx="1" cy="60894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 name="TextBox 2"/>
          <p:cNvSpPr txBox="1"/>
          <p:nvPr/>
        </p:nvSpPr>
        <p:spPr>
          <a:xfrm>
            <a:off x="1590662" y="1962384"/>
            <a:ext cx="1518364" cy="369332"/>
          </a:xfrm>
          <a:prstGeom prst="rect">
            <a:avLst/>
          </a:prstGeom>
          <a:noFill/>
        </p:spPr>
        <p:txBody>
          <a:bodyPr wrap="none" rtlCol="0">
            <a:spAutoFit/>
          </a:bodyPr>
          <a:lstStyle/>
          <a:p>
            <a:r>
              <a:rPr lang="en-US" dirty="0" smtClean="0"/>
              <a:t>Instead of this</a:t>
            </a:r>
            <a:endParaRPr lang="en-US" dirty="0"/>
          </a:p>
        </p:txBody>
      </p:sp>
      <p:sp>
        <p:nvSpPr>
          <p:cNvPr id="24" name="TextBox 23"/>
          <p:cNvSpPr txBox="1"/>
          <p:nvPr/>
        </p:nvSpPr>
        <p:spPr>
          <a:xfrm>
            <a:off x="5864256" y="1962384"/>
            <a:ext cx="1460556" cy="369332"/>
          </a:xfrm>
          <a:prstGeom prst="rect">
            <a:avLst/>
          </a:prstGeom>
          <a:noFill/>
        </p:spPr>
        <p:txBody>
          <a:bodyPr wrap="none" rtlCol="0">
            <a:spAutoFit/>
          </a:bodyPr>
          <a:lstStyle/>
          <a:p>
            <a:r>
              <a:rPr lang="en-US" dirty="0" smtClean="0"/>
              <a:t>You want this</a:t>
            </a:r>
            <a:endParaRPr lang="en-US" dirty="0"/>
          </a:p>
        </p:txBody>
      </p:sp>
      <p:sp>
        <p:nvSpPr>
          <p:cNvPr id="13" name="Diamond 12"/>
          <p:cNvSpPr/>
          <p:nvPr/>
        </p:nvSpPr>
        <p:spPr>
          <a:xfrm>
            <a:off x="6465692" y="3264107"/>
            <a:ext cx="257686" cy="233151"/>
          </a:xfrm>
          <a:prstGeom prst="diamon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2" name="Elbow Connector 31"/>
          <p:cNvCxnSpPr>
            <a:stCxn id="13" idx="1"/>
            <a:endCxn id="20" idx="0"/>
          </p:cNvCxnSpPr>
          <p:nvPr/>
        </p:nvCxnSpPr>
        <p:spPr>
          <a:xfrm rot="10800000" flipH="1" flipV="1">
            <a:off x="6465691" y="3380683"/>
            <a:ext cx="128843" cy="1810576"/>
          </a:xfrm>
          <a:prstGeom prst="bentConnector4">
            <a:avLst>
              <a:gd name="adj1" fmla="val -177425"/>
              <a:gd name="adj2" fmla="val 53219"/>
            </a:avLst>
          </a:prstGeom>
          <a:ln>
            <a:tailEnd type="arrow"/>
          </a:ln>
        </p:spPr>
        <p:style>
          <a:lnRef idx="2">
            <a:schemeClr val="accent1"/>
          </a:lnRef>
          <a:fillRef idx="0">
            <a:schemeClr val="accent1"/>
          </a:fillRef>
          <a:effectRef idx="1">
            <a:schemeClr val="accent1"/>
          </a:effectRef>
          <a:fontRef idx="minor">
            <a:schemeClr val="tx1"/>
          </a:fontRef>
        </p:style>
      </p:cxnSp>
      <p:sp>
        <p:nvSpPr>
          <p:cNvPr id="33" name="TextBox 32"/>
          <p:cNvSpPr txBox="1"/>
          <p:nvPr/>
        </p:nvSpPr>
        <p:spPr>
          <a:xfrm>
            <a:off x="5864256" y="3029758"/>
            <a:ext cx="578591" cy="369332"/>
          </a:xfrm>
          <a:prstGeom prst="rect">
            <a:avLst/>
          </a:prstGeom>
          <a:noFill/>
        </p:spPr>
        <p:txBody>
          <a:bodyPr wrap="none" rtlCol="0">
            <a:spAutoFit/>
          </a:bodyPr>
          <a:lstStyle/>
          <a:p>
            <a:r>
              <a:rPr lang="en-US" dirty="0" smtClean="0"/>
              <a:t>true</a:t>
            </a:r>
            <a:endParaRPr lang="en-US" dirty="0"/>
          </a:p>
        </p:txBody>
      </p:sp>
      <p:cxnSp>
        <p:nvCxnSpPr>
          <p:cNvPr id="36" name="Elbow Connector 35"/>
          <p:cNvCxnSpPr>
            <a:stCxn id="13" idx="3"/>
            <a:endCxn id="20" idx="0"/>
          </p:cNvCxnSpPr>
          <p:nvPr/>
        </p:nvCxnSpPr>
        <p:spPr>
          <a:xfrm flipH="1">
            <a:off x="6594535" y="3380683"/>
            <a:ext cx="128843" cy="1810576"/>
          </a:xfrm>
          <a:prstGeom prst="bentConnector4">
            <a:avLst>
              <a:gd name="adj1" fmla="val -177425"/>
              <a:gd name="adj2" fmla="val 53219"/>
            </a:avLst>
          </a:prstGeom>
          <a:ln>
            <a:tailEnd type="arrow"/>
          </a:ln>
        </p:spPr>
        <p:style>
          <a:lnRef idx="2">
            <a:schemeClr val="accent1"/>
          </a:lnRef>
          <a:fillRef idx="0">
            <a:schemeClr val="accent1"/>
          </a:fillRef>
          <a:effectRef idx="1">
            <a:schemeClr val="accent1"/>
          </a:effectRef>
          <a:fontRef idx="minor">
            <a:schemeClr val="tx1"/>
          </a:fontRef>
        </p:style>
      </p:cxnSp>
      <p:sp>
        <p:nvSpPr>
          <p:cNvPr id="38" name="TextBox 37"/>
          <p:cNvSpPr txBox="1"/>
          <p:nvPr/>
        </p:nvSpPr>
        <p:spPr>
          <a:xfrm>
            <a:off x="6701023" y="3029758"/>
            <a:ext cx="623789" cy="369332"/>
          </a:xfrm>
          <a:prstGeom prst="rect">
            <a:avLst/>
          </a:prstGeom>
          <a:noFill/>
        </p:spPr>
        <p:txBody>
          <a:bodyPr wrap="none" rtlCol="0">
            <a:spAutoFit/>
          </a:bodyPr>
          <a:lstStyle/>
          <a:p>
            <a:r>
              <a:rPr lang="en-US" dirty="0" smtClean="0"/>
              <a:t>false</a:t>
            </a:r>
            <a:endParaRPr lang="en-US" dirty="0"/>
          </a:p>
        </p:txBody>
      </p:sp>
      <p:sp>
        <p:nvSpPr>
          <p:cNvPr id="39" name="Right Arrow 38"/>
          <p:cNvSpPr/>
          <p:nvPr/>
        </p:nvSpPr>
        <p:spPr>
          <a:xfrm>
            <a:off x="3754846" y="3497258"/>
            <a:ext cx="1276156" cy="478572"/>
          </a:xfrm>
          <a:prstGeom prst="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490385448"/>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Chapter 2 – The Basics</a:t>
            </a:r>
            <a:endParaRPr lang="en-US" dirty="0"/>
          </a:p>
        </p:txBody>
      </p:sp>
      <p:sp>
        <p:nvSpPr>
          <p:cNvPr id="3" name="Subtitle 2"/>
          <p:cNvSpPr>
            <a:spLocks noGrp="1"/>
          </p:cNvSpPr>
          <p:nvPr>
            <p:ph type="subTitle" idx="1"/>
          </p:nvPr>
        </p:nvSpPr>
        <p:spPr/>
        <p:txBody>
          <a:bodyPr/>
          <a:lstStyle/>
          <a:p>
            <a:r>
              <a:rPr lang="en-US" dirty="0" smtClean="0"/>
              <a:t>Section 1</a:t>
            </a:r>
          </a:p>
          <a:p>
            <a:r>
              <a:rPr lang="en-US" dirty="0" smtClean="0"/>
              <a:t>Getting To Know Go (</a:t>
            </a:r>
            <a:r>
              <a:rPr lang="en-US" dirty="0" err="1" smtClean="0"/>
              <a:t>golang</a:t>
            </a:r>
            <a:r>
              <a:rPr lang="en-US" dirty="0" smtClean="0"/>
              <a:t>)</a:t>
            </a:r>
            <a:endParaRPr lang="en-US" dirty="0"/>
          </a:p>
        </p:txBody>
      </p:sp>
    </p:spTree>
    <p:extLst>
      <p:ext uri="{BB962C8B-B14F-4D97-AF65-F5344CB8AC3E}">
        <p14:creationId xmlns:p14="http://schemas.microsoft.com/office/powerpoint/2010/main" val="937193742"/>
      </p:ext>
    </p:extLst>
  </p:cSld>
  <p:clrMapOvr>
    <a:masterClrMapping/>
  </p:clrMapOvr>
  <p:timing>
    <p:tnLst>
      <p:par>
        <p:cTn xmlns:p14="http://schemas.microsoft.com/office/powerpoint/2010/mai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2" name="Straight Arrow Connector 41"/>
          <p:cNvCxnSpPr>
            <a:stCxn id="11" idx="2"/>
            <a:endCxn id="5" idx="0"/>
          </p:cNvCxnSpPr>
          <p:nvPr/>
        </p:nvCxnSpPr>
        <p:spPr>
          <a:xfrm>
            <a:off x="4581770" y="2135215"/>
            <a:ext cx="1" cy="25434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Skip</a:t>
            </a:r>
            <a:endParaRPr lang="en-US" dirty="0"/>
          </a:p>
        </p:txBody>
      </p:sp>
      <p:sp>
        <p:nvSpPr>
          <p:cNvPr id="5" name="Rectangle 4"/>
          <p:cNvSpPr/>
          <p:nvPr/>
        </p:nvSpPr>
        <p:spPr>
          <a:xfrm>
            <a:off x="3800232" y="2389556"/>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1</a:t>
            </a:r>
            <a:endParaRPr lang="en-US" sz="1600" dirty="0"/>
          </a:p>
        </p:txBody>
      </p:sp>
      <p:sp>
        <p:nvSpPr>
          <p:cNvPr id="6" name="Rectangle 5"/>
          <p:cNvSpPr/>
          <p:nvPr/>
        </p:nvSpPr>
        <p:spPr>
          <a:xfrm>
            <a:off x="2774463" y="3305911"/>
            <a:ext cx="1563077" cy="22794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2</a:t>
            </a:r>
            <a:endParaRPr lang="en-US" sz="1600" dirty="0"/>
          </a:p>
        </p:txBody>
      </p:sp>
      <p:sp>
        <p:nvSpPr>
          <p:cNvPr id="7" name="Rectangle 6"/>
          <p:cNvSpPr/>
          <p:nvPr/>
        </p:nvSpPr>
        <p:spPr>
          <a:xfrm>
            <a:off x="3800232" y="3866015"/>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3</a:t>
            </a:r>
            <a:endParaRPr lang="en-US" sz="1600" dirty="0"/>
          </a:p>
        </p:txBody>
      </p:sp>
      <p:sp>
        <p:nvSpPr>
          <p:cNvPr id="8" name="Rectangle 7"/>
          <p:cNvSpPr/>
          <p:nvPr/>
        </p:nvSpPr>
        <p:spPr>
          <a:xfrm>
            <a:off x="3800232" y="4327120"/>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a:t>
            </a:r>
            <a:r>
              <a:rPr lang="is-IS" sz="1600" dirty="0" smtClean="0"/>
              <a:t>…</a:t>
            </a:r>
            <a:endParaRPr lang="en-US" sz="1600" dirty="0"/>
          </a:p>
        </p:txBody>
      </p:sp>
      <p:sp>
        <p:nvSpPr>
          <p:cNvPr id="9" name="Rectangle 8"/>
          <p:cNvSpPr/>
          <p:nvPr/>
        </p:nvSpPr>
        <p:spPr>
          <a:xfrm>
            <a:off x="3800232" y="4798648"/>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N</a:t>
            </a:r>
            <a:endParaRPr lang="en-US" sz="1600" dirty="0"/>
          </a:p>
        </p:txBody>
      </p:sp>
      <p:sp>
        <p:nvSpPr>
          <p:cNvPr id="10" name="Rectangle 9"/>
          <p:cNvSpPr/>
          <p:nvPr/>
        </p:nvSpPr>
        <p:spPr>
          <a:xfrm>
            <a:off x="3800232" y="5270176"/>
            <a:ext cx="1563077" cy="227949"/>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End</a:t>
            </a:r>
            <a:endParaRPr lang="en-US" sz="1600" dirty="0"/>
          </a:p>
        </p:txBody>
      </p:sp>
      <p:sp>
        <p:nvSpPr>
          <p:cNvPr id="11" name="Rectangle 10"/>
          <p:cNvSpPr/>
          <p:nvPr/>
        </p:nvSpPr>
        <p:spPr>
          <a:xfrm>
            <a:off x="3800231" y="1907266"/>
            <a:ext cx="1563077" cy="227949"/>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Start</a:t>
            </a:r>
            <a:endParaRPr lang="en-US" sz="1600" dirty="0"/>
          </a:p>
        </p:txBody>
      </p:sp>
      <p:sp>
        <p:nvSpPr>
          <p:cNvPr id="16" name="Decision 15"/>
          <p:cNvSpPr/>
          <p:nvPr/>
        </p:nvSpPr>
        <p:spPr>
          <a:xfrm>
            <a:off x="4418950" y="2859132"/>
            <a:ext cx="325641" cy="189521"/>
          </a:xfrm>
          <a:prstGeom prst="flowChartDecisi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6" name="Straight Arrow Connector 25"/>
          <p:cNvCxnSpPr/>
          <p:nvPr/>
        </p:nvCxnSpPr>
        <p:spPr>
          <a:xfrm>
            <a:off x="4581770" y="2617505"/>
            <a:ext cx="0" cy="24162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Elbow Connector 32"/>
          <p:cNvCxnSpPr>
            <a:stCxn id="6" idx="2"/>
            <a:endCxn id="7" idx="1"/>
          </p:cNvCxnSpPr>
          <p:nvPr/>
        </p:nvCxnSpPr>
        <p:spPr>
          <a:xfrm rot="16200000" flipH="1">
            <a:off x="3455052" y="3634810"/>
            <a:ext cx="446130" cy="244230"/>
          </a:xfrm>
          <a:prstGeom prst="bentConnector2">
            <a:avLst/>
          </a:prstGeom>
          <a:ln>
            <a:solidFill>
              <a:srgbClr val="800000"/>
            </a:solidFill>
            <a:tailEnd type="arrow"/>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p:nvPr/>
        </p:nvCxnSpPr>
        <p:spPr>
          <a:xfrm>
            <a:off x="4581770" y="4555069"/>
            <a:ext cx="0" cy="24357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p:nvPr/>
        </p:nvCxnSpPr>
        <p:spPr>
          <a:xfrm>
            <a:off x="4581770" y="5026597"/>
            <a:ext cx="0" cy="24357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9" name="Elbow Connector 58"/>
          <p:cNvCxnSpPr>
            <a:stCxn id="16" idx="1"/>
            <a:endCxn id="6" idx="0"/>
          </p:cNvCxnSpPr>
          <p:nvPr/>
        </p:nvCxnSpPr>
        <p:spPr>
          <a:xfrm rot="10800000" flipV="1">
            <a:off x="3556002" y="2953893"/>
            <a:ext cx="862948" cy="352018"/>
          </a:xfrm>
          <a:prstGeom prst="bentConnector2">
            <a:avLst/>
          </a:prstGeom>
          <a:ln>
            <a:solidFill>
              <a:srgbClr val="800000"/>
            </a:solidFill>
            <a:tailEnd type="arrow"/>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a:stCxn id="16" idx="2"/>
            <a:endCxn id="7" idx="0"/>
          </p:cNvCxnSpPr>
          <p:nvPr/>
        </p:nvCxnSpPr>
        <p:spPr>
          <a:xfrm>
            <a:off x="4581771" y="3048653"/>
            <a:ext cx="0" cy="817362"/>
          </a:xfrm>
          <a:prstGeom prst="straightConnector1">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a:stCxn id="7" idx="2"/>
            <a:endCxn id="8" idx="0"/>
          </p:cNvCxnSpPr>
          <p:nvPr/>
        </p:nvCxnSpPr>
        <p:spPr>
          <a:xfrm>
            <a:off x="4581771" y="4093964"/>
            <a:ext cx="0" cy="23315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6487540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16"/>
                                        </p:tgtEl>
                                      </p:cBhvr>
                                    </p:animEffect>
                                    <p:animScale>
                                      <p:cBhvr>
                                        <p:cTn id="7" dur="250" autoRev="1" fill="hold"/>
                                        <p:tgtEl>
                                          <p:spTgt spid="16"/>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nodeType="clickEffect">
                                  <p:stCondLst>
                                    <p:cond delay="0"/>
                                  </p:stCondLst>
                                  <p:childTnLst>
                                    <p:animEffect transition="out" filter="fade">
                                      <p:cBhvr>
                                        <p:cTn id="11" dur="500" tmFilter="0, 0; .2, .5; .8, .5; 1, 0"/>
                                        <p:tgtEl>
                                          <p:spTgt spid="59"/>
                                        </p:tgtEl>
                                      </p:cBhvr>
                                    </p:animEffect>
                                    <p:animScale>
                                      <p:cBhvr>
                                        <p:cTn id="12" dur="250" autoRev="1" fill="hold"/>
                                        <p:tgtEl>
                                          <p:spTgt spid="59"/>
                                        </p:tgtEl>
                                      </p:cBhvr>
                                      <p:by x="105000" y="105000"/>
                                    </p:animScale>
                                  </p:childTnLst>
                                </p:cTn>
                              </p:par>
                            </p:childTnLst>
                          </p:cTn>
                        </p:par>
                      </p:childTnLst>
                    </p:cTn>
                  </p:par>
                  <p:par>
                    <p:cTn id="13" fill="hold">
                      <p:stCondLst>
                        <p:cond delay="indefinite"/>
                      </p:stCondLst>
                      <p:childTnLst>
                        <p:par>
                          <p:cTn id="14" fill="hold">
                            <p:stCondLst>
                              <p:cond delay="0"/>
                            </p:stCondLst>
                            <p:childTnLst>
                              <p:par>
                                <p:cTn id="15" presetID="26" presetClass="emph" presetSubtype="0" fill="hold" grpId="0" nodeType="clickEffect">
                                  <p:stCondLst>
                                    <p:cond delay="0"/>
                                  </p:stCondLst>
                                  <p:childTnLst>
                                    <p:animEffect transition="out" filter="fade">
                                      <p:cBhvr>
                                        <p:cTn id="16" dur="500" tmFilter="0, 0; .2, .5; .8, .5; 1, 0"/>
                                        <p:tgtEl>
                                          <p:spTgt spid="6"/>
                                        </p:tgtEl>
                                      </p:cBhvr>
                                    </p:animEffect>
                                    <p:animScale>
                                      <p:cBhvr>
                                        <p:cTn id="17" dur="250" autoRev="1" fill="hold"/>
                                        <p:tgtEl>
                                          <p:spTgt spid="6"/>
                                        </p:tgtEl>
                                      </p:cBhvr>
                                      <p:by x="105000" y="105000"/>
                                    </p:animScale>
                                  </p:childTnLst>
                                </p:cTn>
                              </p:par>
                            </p:childTnLst>
                          </p:cTn>
                        </p:par>
                      </p:childTnLst>
                    </p:cTn>
                  </p:par>
                  <p:par>
                    <p:cTn id="18" fill="hold">
                      <p:stCondLst>
                        <p:cond delay="indefinite"/>
                      </p:stCondLst>
                      <p:childTnLst>
                        <p:par>
                          <p:cTn id="19" fill="hold">
                            <p:stCondLst>
                              <p:cond delay="0"/>
                            </p:stCondLst>
                            <p:childTnLst>
                              <p:par>
                                <p:cTn id="20" presetID="26" presetClass="emph" presetSubtype="0" fill="hold" nodeType="clickEffect">
                                  <p:stCondLst>
                                    <p:cond delay="0"/>
                                  </p:stCondLst>
                                  <p:childTnLst>
                                    <p:animEffect transition="out" filter="fade">
                                      <p:cBhvr>
                                        <p:cTn id="21" dur="500" tmFilter="0, 0; .2, .5; .8, .5; 1, 0"/>
                                        <p:tgtEl>
                                          <p:spTgt spid="33"/>
                                        </p:tgtEl>
                                      </p:cBhvr>
                                    </p:animEffect>
                                    <p:animScale>
                                      <p:cBhvr>
                                        <p:cTn id="22" dur="250" autoRev="1" fill="hold"/>
                                        <p:tgtEl>
                                          <p:spTgt spid="33"/>
                                        </p:tgtEl>
                                      </p:cBhvr>
                                      <p:by x="105000" y="105000"/>
                                    </p:animScale>
                                  </p:childTnLst>
                                </p:cTn>
                              </p:par>
                            </p:childTnLst>
                          </p:cTn>
                        </p:par>
                      </p:childTnLst>
                    </p:cTn>
                  </p:par>
                  <p:par>
                    <p:cTn id="23" fill="hold">
                      <p:stCondLst>
                        <p:cond delay="indefinite"/>
                      </p:stCondLst>
                      <p:childTnLst>
                        <p:par>
                          <p:cTn id="24" fill="hold">
                            <p:stCondLst>
                              <p:cond delay="0"/>
                            </p:stCondLst>
                            <p:childTnLst>
                              <p:par>
                                <p:cTn id="25" presetID="26" presetClass="emph" presetSubtype="0" fill="hold" grpId="0" nodeType="clickEffect">
                                  <p:stCondLst>
                                    <p:cond delay="0"/>
                                  </p:stCondLst>
                                  <p:childTnLst>
                                    <p:animEffect transition="out" filter="fade">
                                      <p:cBhvr>
                                        <p:cTn id="26" dur="500" tmFilter="0, 0; .2, .5; .8, .5; 1, 0"/>
                                        <p:tgtEl>
                                          <p:spTgt spid="7"/>
                                        </p:tgtEl>
                                      </p:cBhvr>
                                    </p:animEffect>
                                    <p:animScale>
                                      <p:cBhvr>
                                        <p:cTn id="27" dur="250" autoRev="1" fill="hold"/>
                                        <p:tgtEl>
                                          <p:spTgt spid="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6" grpId="0"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Choosing One of Two Paths</a:t>
            </a:r>
            <a:endParaRPr lang="en-US" dirty="0"/>
          </a:p>
        </p:txBody>
      </p:sp>
      <p:sp>
        <p:nvSpPr>
          <p:cNvPr id="5" name="Rectangle 4"/>
          <p:cNvSpPr/>
          <p:nvPr/>
        </p:nvSpPr>
        <p:spPr>
          <a:xfrm>
            <a:off x="3790462" y="2389556"/>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1</a:t>
            </a:r>
            <a:endParaRPr lang="en-US" sz="1600" dirty="0"/>
          </a:p>
        </p:txBody>
      </p:sp>
      <p:sp>
        <p:nvSpPr>
          <p:cNvPr id="6" name="Rectangle 5"/>
          <p:cNvSpPr/>
          <p:nvPr/>
        </p:nvSpPr>
        <p:spPr>
          <a:xfrm>
            <a:off x="2637694" y="3305912"/>
            <a:ext cx="1563077" cy="22794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2</a:t>
            </a:r>
            <a:endParaRPr lang="en-US" sz="1600" dirty="0"/>
          </a:p>
        </p:txBody>
      </p:sp>
      <p:sp>
        <p:nvSpPr>
          <p:cNvPr id="7" name="Rectangle 6"/>
          <p:cNvSpPr/>
          <p:nvPr/>
        </p:nvSpPr>
        <p:spPr>
          <a:xfrm>
            <a:off x="4923693" y="3305912"/>
            <a:ext cx="1563077" cy="22794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3</a:t>
            </a:r>
            <a:endParaRPr lang="en-US" sz="1600" dirty="0"/>
          </a:p>
        </p:txBody>
      </p:sp>
      <p:sp>
        <p:nvSpPr>
          <p:cNvPr id="8" name="Rectangle 7"/>
          <p:cNvSpPr/>
          <p:nvPr/>
        </p:nvSpPr>
        <p:spPr>
          <a:xfrm>
            <a:off x="3790462" y="3849078"/>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a:t>
            </a:r>
            <a:r>
              <a:rPr lang="is-IS" sz="1600" dirty="0" smtClean="0"/>
              <a:t>…</a:t>
            </a:r>
            <a:endParaRPr lang="en-US" sz="1600" dirty="0"/>
          </a:p>
        </p:txBody>
      </p:sp>
      <p:sp>
        <p:nvSpPr>
          <p:cNvPr id="9" name="Rectangle 8"/>
          <p:cNvSpPr/>
          <p:nvPr/>
        </p:nvSpPr>
        <p:spPr>
          <a:xfrm>
            <a:off x="3790462" y="4320606"/>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N</a:t>
            </a:r>
            <a:endParaRPr lang="en-US" sz="1600" dirty="0"/>
          </a:p>
        </p:txBody>
      </p:sp>
      <p:sp>
        <p:nvSpPr>
          <p:cNvPr id="10" name="Rectangle 9"/>
          <p:cNvSpPr/>
          <p:nvPr/>
        </p:nvSpPr>
        <p:spPr>
          <a:xfrm>
            <a:off x="3790462" y="4792134"/>
            <a:ext cx="1563077" cy="227949"/>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End</a:t>
            </a:r>
            <a:endParaRPr lang="en-US" sz="1600" dirty="0"/>
          </a:p>
        </p:txBody>
      </p:sp>
      <p:sp>
        <p:nvSpPr>
          <p:cNvPr id="11" name="Rectangle 10"/>
          <p:cNvSpPr/>
          <p:nvPr/>
        </p:nvSpPr>
        <p:spPr>
          <a:xfrm>
            <a:off x="3790462" y="1983152"/>
            <a:ext cx="1563077" cy="227949"/>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Start</a:t>
            </a:r>
            <a:endParaRPr lang="en-US" sz="1600" dirty="0"/>
          </a:p>
        </p:txBody>
      </p:sp>
      <p:cxnSp>
        <p:nvCxnSpPr>
          <p:cNvPr id="4" name="Straight Arrow Connector 3"/>
          <p:cNvCxnSpPr>
            <a:stCxn id="16" idx="1"/>
            <a:endCxn id="6" idx="0"/>
          </p:cNvCxnSpPr>
          <p:nvPr/>
        </p:nvCxnSpPr>
        <p:spPr>
          <a:xfrm flipH="1">
            <a:off x="3419233" y="2953893"/>
            <a:ext cx="989947" cy="352019"/>
          </a:xfrm>
          <a:prstGeom prst="straightConnector1">
            <a:avLst/>
          </a:prstGeom>
          <a:ln>
            <a:solidFill>
              <a:schemeClr val="accent3">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a:stCxn id="16" idx="3"/>
            <a:endCxn id="7" idx="0"/>
          </p:cNvCxnSpPr>
          <p:nvPr/>
        </p:nvCxnSpPr>
        <p:spPr>
          <a:xfrm>
            <a:off x="4734821" y="2953893"/>
            <a:ext cx="970411" cy="352019"/>
          </a:xfrm>
          <a:prstGeom prst="straightConnector1">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sp>
        <p:nvSpPr>
          <p:cNvPr id="16" name="Decision 15"/>
          <p:cNvSpPr/>
          <p:nvPr/>
        </p:nvSpPr>
        <p:spPr>
          <a:xfrm>
            <a:off x="4409180" y="2859132"/>
            <a:ext cx="325641" cy="189521"/>
          </a:xfrm>
          <a:prstGeom prst="flowChartDecisi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6" name="Straight Arrow Connector 25"/>
          <p:cNvCxnSpPr>
            <a:stCxn id="5" idx="2"/>
            <a:endCxn id="16" idx="0"/>
          </p:cNvCxnSpPr>
          <p:nvPr/>
        </p:nvCxnSpPr>
        <p:spPr>
          <a:xfrm>
            <a:off x="4572001" y="2617505"/>
            <a:ext cx="0" cy="24162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Elbow Connector 32"/>
          <p:cNvCxnSpPr>
            <a:stCxn id="6" idx="2"/>
            <a:endCxn id="8" idx="1"/>
          </p:cNvCxnSpPr>
          <p:nvPr/>
        </p:nvCxnSpPr>
        <p:spPr>
          <a:xfrm rot="16200000" flipH="1">
            <a:off x="3390251" y="3562842"/>
            <a:ext cx="429192" cy="371229"/>
          </a:xfrm>
          <a:prstGeom prst="bentConnector2">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5" name="Elbow Connector 34"/>
          <p:cNvCxnSpPr>
            <a:stCxn id="7" idx="2"/>
            <a:endCxn id="8" idx="3"/>
          </p:cNvCxnSpPr>
          <p:nvPr/>
        </p:nvCxnSpPr>
        <p:spPr>
          <a:xfrm rot="5400000">
            <a:off x="5314790" y="3572611"/>
            <a:ext cx="429192" cy="351693"/>
          </a:xfrm>
          <a:prstGeom prst="bentConnector2">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a:stCxn id="11" idx="2"/>
            <a:endCxn id="5" idx="0"/>
          </p:cNvCxnSpPr>
          <p:nvPr/>
        </p:nvCxnSpPr>
        <p:spPr>
          <a:xfrm>
            <a:off x="4572001" y="2211101"/>
            <a:ext cx="0" cy="17845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a:stCxn id="8" idx="2"/>
            <a:endCxn id="9" idx="0"/>
          </p:cNvCxnSpPr>
          <p:nvPr/>
        </p:nvCxnSpPr>
        <p:spPr>
          <a:xfrm>
            <a:off x="4572001" y="4077027"/>
            <a:ext cx="0" cy="24357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stCxn id="9" idx="2"/>
            <a:endCxn id="10" idx="0"/>
          </p:cNvCxnSpPr>
          <p:nvPr/>
        </p:nvCxnSpPr>
        <p:spPr>
          <a:xfrm>
            <a:off x="4572001" y="4548555"/>
            <a:ext cx="0" cy="24357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4080819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16"/>
                                        </p:tgtEl>
                                      </p:cBhvr>
                                    </p:animEffect>
                                    <p:animScale>
                                      <p:cBhvr>
                                        <p:cTn id="7" dur="250" autoRev="1" fill="hold"/>
                                        <p:tgtEl>
                                          <p:spTgt spid="16"/>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grpId="0" nodeType="clickEffect">
                                  <p:stCondLst>
                                    <p:cond delay="0"/>
                                  </p:stCondLst>
                                  <p:childTnLst>
                                    <p:animEffect transition="out" filter="fade">
                                      <p:cBhvr>
                                        <p:cTn id="11" dur="500" tmFilter="0, 0; .2, .5; .8, .5; 1, 0"/>
                                        <p:tgtEl>
                                          <p:spTgt spid="6"/>
                                        </p:tgtEl>
                                      </p:cBhvr>
                                    </p:animEffect>
                                    <p:animScale>
                                      <p:cBhvr>
                                        <p:cTn id="12" dur="250" autoRev="1" fill="hold"/>
                                        <p:tgtEl>
                                          <p:spTgt spid="6"/>
                                        </p:tgtEl>
                                      </p:cBhvr>
                                      <p:by x="105000" y="105000"/>
                                    </p:animScale>
                                  </p:childTnLst>
                                </p:cTn>
                              </p:par>
                            </p:childTnLst>
                          </p:cTn>
                        </p:par>
                      </p:childTnLst>
                    </p:cTn>
                  </p:par>
                  <p:par>
                    <p:cTn id="13" fill="hold">
                      <p:stCondLst>
                        <p:cond delay="indefinite"/>
                      </p:stCondLst>
                      <p:childTnLst>
                        <p:par>
                          <p:cTn id="14" fill="hold">
                            <p:stCondLst>
                              <p:cond delay="0"/>
                            </p:stCondLst>
                            <p:childTnLst>
                              <p:par>
                                <p:cTn id="15" presetID="26" presetClass="emph" presetSubtype="0" fill="hold" grpId="1" nodeType="clickEffect">
                                  <p:stCondLst>
                                    <p:cond delay="0"/>
                                  </p:stCondLst>
                                  <p:childTnLst>
                                    <p:animEffect transition="out" filter="fade">
                                      <p:cBhvr>
                                        <p:cTn id="16" dur="500" tmFilter="0, 0; .2, .5; .8, .5; 1, 0"/>
                                        <p:tgtEl>
                                          <p:spTgt spid="16"/>
                                        </p:tgtEl>
                                      </p:cBhvr>
                                    </p:animEffect>
                                    <p:animScale>
                                      <p:cBhvr>
                                        <p:cTn id="17" dur="250" autoRev="1" fill="hold"/>
                                        <p:tgtEl>
                                          <p:spTgt spid="16"/>
                                        </p:tgtEl>
                                      </p:cBhvr>
                                      <p:by x="105000" y="105000"/>
                                    </p:animScale>
                                  </p:childTnLst>
                                </p:cTn>
                              </p:par>
                            </p:childTnLst>
                          </p:cTn>
                        </p:par>
                      </p:childTnLst>
                    </p:cTn>
                  </p:par>
                  <p:par>
                    <p:cTn id="18" fill="hold">
                      <p:stCondLst>
                        <p:cond delay="indefinite"/>
                      </p:stCondLst>
                      <p:childTnLst>
                        <p:par>
                          <p:cTn id="19" fill="hold">
                            <p:stCondLst>
                              <p:cond delay="0"/>
                            </p:stCondLst>
                            <p:childTnLst>
                              <p:par>
                                <p:cTn id="20" presetID="26" presetClass="emph" presetSubtype="0" fill="hold" grpId="0" nodeType="clickEffect">
                                  <p:stCondLst>
                                    <p:cond delay="0"/>
                                  </p:stCondLst>
                                  <p:childTnLst>
                                    <p:animEffect transition="out" filter="fade">
                                      <p:cBhvr>
                                        <p:cTn id="21" dur="500" tmFilter="0, 0; .2, .5; .8, .5; 1, 0"/>
                                        <p:tgtEl>
                                          <p:spTgt spid="7"/>
                                        </p:tgtEl>
                                      </p:cBhvr>
                                    </p:animEffect>
                                    <p:animScale>
                                      <p:cBhvr>
                                        <p:cTn id="22" dur="250" autoRev="1" fill="hold"/>
                                        <p:tgtEl>
                                          <p:spTgt spid="7"/>
                                        </p:tgtEl>
                                      </p:cBhvr>
                                      <p:by x="105000" y="105000"/>
                                    </p:animScale>
                                  </p:childTnLst>
                                </p:cTn>
                              </p:par>
                            </p:childTnLst>
                          </p:cTn>
                        </p:par>
                      </p:childTnLst>
                    </p:cTn>
                  </p:par>
                  <p:par>
                    <p:cTn id="23" fill="hold">
                      <p:stCondLst>
                        <p:cond delay="indefinite"/>
                      </p:stCondLst>
                      <p:childTnLst>
                        <p:par>
                          <p:cTn id="24" fill="hold">
                            <p:stCondLst>
                              <p:cond delay="0"/>
                            </p:stCondLst>
                            <p:childTnLst>
                              <p:par>
                                <p:cTn id="25" presetID="26" presetClass="emph" presetSubtype="0" fill="hold" grpId="0" nodeType="clickEffect">
                                  <p:stCondLst>
                                    <p:cond delay="0"/>
                                  </p:stCondLst>
                                  <p:childTnLst>
                                    <p:animEffect transition="out" filter="fade">
                                      <p:cBhvr>
                                        <p:cTn id="26" dur="500" tmFilter="0, 0; .2, .5; .8, .5; 1, 0"/>
                                        <p:tgtEl>
                                          <p:spTgt spid="8"/>
                                        </p:tgtEl>
                                      </p:cBhvr>
                                    </p:animEffect>
                                    <p:animScale>
                                      <p:cBhvr>
                                        <p:cTn id="27" dur="250" autoRev="1" fill="hold"/>
                                        <p:tgtEl>
                                          <p:spTgt spid="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6" grpId="0" animBg="1"/>
      <p:bldP spid="16" grpId="1" animBg="1"/>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Choosing One Of Many Paths</a:t>
            </a:r>
            <a:endParaRPr lang="en-US" dirty="0"/>
          </a:p>
        </p:txBody>
      </p:sp>
      <p:sp>
        <p:nvSpPr>
          <p:cNvPr id="5" name="Rectangle 4"/>
          <p:cNvSpPr/>
          <p:nvPr/>
        </p:nvSpPr>
        <p:spPr>
          <a:xfrm>
            <a:off x="3790462" y="2389556"/>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1</a:t>
            </a:r>
            <a:endParaRPr lang="en-US" sz="1600" dirty="0"/>
          </a:p>
        </p:txBody>
      </p:sp>
      <p:sp>
        <p:nvSpPr>
          <p:cNvPr id="6" name="Rectangle 5"/>
          <p:cNvSpPr/>
          <p:nvPr/>
        </p:nvSpPr>
        <p:spPr>
          <a:xfrm>
            <a:off x="1804054" y="3348249"/>
            <a:ext cx="1563077" cy="22794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A</a:t>
            </a:r>
            <a:endParaRPr lang="en-US" sz="1600" dirty="0"/>
          </a:p>
        </p:txBody>
      </p:sp>
      <p:sp>
        <p:nvSpPr>
          <p:cNvPr id="7" name="Rectangle 6"/>
          <p:cNvSpPr/>
          <p:nvPr/>
        </p:nvSpPr>
        <p:spPr>
          <a:xfrm>
            <a:off x="3784112" y="3344337"/>
            <a:ext cx="1563077" cy="22794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a:t>
            </a:r>
            <a:r>
              <a:rPr lang="is-IS" sz="1600" dirty="0" smtClean="0"/>
              <a:t>B</a:t>
            </a:r>
            <a:endParaRPr lang="en-US" sz="1600" dirty="0"/>
          </a:p>
        </p:txBody>
      </p:sp>
      <p:sp>
        <p:nvSpPr>
          <p:cNvPr id="8" name="Rectangle 7"/>
          <p:cNvSpPr/>
          <p:nvPr/>
        </p:nvSpPr>
        <p:spPr>
          <a:xfrm>
            <a:off x="3790462" y="3849078"/>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a:t>
            </a:r>
            <a:r>
              <a:rPr lang="is-IS" sz="1600" dirty="0" smtClean="0"/>
              <a:t>…</a:t>
            </a:r>
            <a:endParaRPr lang="en-US" sz="1600" dirty="0"/>
          </a:p>
        </p:txBody>
      </p:sp>
      <p:sp>
        <p:nvSpPr>
          <p:cNvPr id="9" name="Rectangle 8"/>
          <p:cNvSpPr/>
          <p:nvPr/>
        </p:nvSpPr>
        <p:spPr>
          <a:xfrm>
            <a:off x="3790462" y="4320606"/>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N</a:t>
            </a:r>
            <a:endParaRPr lang="en-US" sz="1600" dirty="0"/>
          </a:p>
        </p:txBody>
      </p:sp>
      <p:sp>
        <p:nvSpPr>
          <p:cNvPr id="10" name="Rectangle 9"/>
          <p:cNvSpPr/>
          <p:nvPr/>
        </p:nvSpPr>
        <p:spPr>
          <a:xfrm>
            <a:off x="3790462" y="4792134"/>
            <a:ext cx="1563077" cy="227949"/>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End</a:t>
            </a:r>
            <a:endParaRPr lang="en-US" sz="1600" dirty="0"/>
          </a:p>
        </p:txBody>
      </p:sp>
      <p:sp>
        <p:nvSpPr>
          <p:cNvPr id="11" name="Rectangle 10"/>
          <p:cNvSpPr/>
          <p:nvPr/>
        </p:nvSpPr>
        <p:spPr>
          <a:xfrm>
            <a:off x="3790462" y="1983152"/>
            <a:ext cx="1563077" cy="227949"/>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Start</a:t>
            </a:r>
            <a:endParaRPr lang="en-US" sz="1600" dirty="0"/>
          </a:p>
        </p:txBody>
      </p:sp>
      <p:cxnSp>
        <p:nvCxnSpPr>
          <p:cNvPr id="4" name="Straight Arrow Connector 3"/>
          <p:cNvCxnSpPr>
            <a:stCxn id="16" idx="1"/>
            <a:endCxn id="6" idx="0"/>
          </p:cNvCxnSpPr>
          <p:nvPr/>
        </p:nvCxnSpPr>
        <p:spPr>
          <a:xfrm flipH="1">
            <a:off x="2585593" y="2953893"/>
            <a:ext cx="1823587" cy="394356"/>
          </a:xfrm>
          <a:prstGeom prst="straightConnector1">
            <a:avLst/>
          </a:prstGeom>
          <a:ln>
            <a:solidFill>
              <a:schemeClr val="accent3">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a:stCxn id="16" idx="2"/>
            <a:endCxn id="7" idx="0"/>
          </p:cNvCxnSpPr>
          <p:nvPr/>
        </p:nvCxnSpPr>
        <p:spPr>
          <a:xfrm flipH="1">
            <a:off x="4565651" y="3048653"/>
            <a:ext cx="6350" cy="295684"/>
          </a:xfrm>
          <a:prstGeom prst="straightConnector1">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sp>
        <p:nvSpPr>
          <p:cNvPr id="16" name="Decision 15"/>
          <p:cNvSpPr/>
          <p:nvPr/>
        </p:nvSpPr>
        <p:spPr>
          <a:xfrm>
            <a:off x="4409180" y="2859132"/>
            <a:ext cx="325641" cy="189521"/>
          </a:xfrm>
          <a:prstGeom prst="flowChartDecisi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6" name="Straight Arrow Connector 25"/>
          <p:cNvCxnSpPr>
            <a:stCxn id="5" idx="2"/>
            <a:endCxn id="16" idx="0"/>
          </p:cNvCxnSpPr>
          <p:nvPr/>
        </p:nvCxnSpPr>
        <p:spPr>
          <a:xfrm>
            <a:off x="4572001" y="2617505"/>
            <a:ext cx="0" cy="24162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Elbow Connector 32"/>
          <p:cNvCxnSpPr>
            <a:stCxn id="6" idx="2"/>
            <a:endCxn id="8" idx="1"/>
          </p:cNvCxnSpPr>
          <p:nvPr/>
        </p:nvCxnSpPr>
        <p:spPr>
          <a:xfrm rot="16200000" flipH="1">
            <a:off x="2994600" y="3167190"/>
            <a:ext cx="386855" cy="1204869"/>
          </a:xfrm>
          <a:prstGeom prst="bentConnector2">
            <a:avLst/>
          </a:prstGeom>
          <a:ln>
            <a:solidFill>
              <a:schemeClr val="accent3">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35" name="Elbow Connector 34"/>
          <p:cNvCxnSpPr>
            <a:stCxn id="7" idx="2"/>
            <a:endCxn id="8" idx="0"/>
          </p:cNvCxnSpPr>
          <p:nvPr/>
        </p:nvCxnSpPr>
        <p:spPr>
          <a:xfrm rot="16200000" flipH="1">
            <a:off x="4430430" y="3707507"/>
            <a:ext cx="276792" cy="6350"/>
          </a:xfrm>
          <a:prstGeom prst="bentConnector3">
            <a:avLst>
              <a:gd name="adj1" fmla="val 50000"/>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a:stCxn id="11" idx="2"/>
            <a:endCxn id="5" idx="0"/>
          </p:cNvCxnSpPr>
          <p:nvPr/>
        </p:nvCxnSpPr>
        <p:spPr>
          <a:xfrm>
            <a:off x="4572001" y="2211101"/>
            <a:ext cx="0" cy="17845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a:stCxn id="8" idx="2"/>
            <a:endCxn id="9" idx="0"/>
          </p:cNvCxnSpPr>
          <p:nvPr/>
        </p:nvCxnSpPr>
        <p:spPr>
          <a:xfrm>
            <a:off x="4572001" y="4077027"/>
            <a:ext cx="0" cy="24357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stCxn id="9" idx="2"/>
            <a:endCxn id="10" idx="0"/>
          </p:cNvCxnSpPr>
          <p:nvPr/>
        </p:nvCxnSpPr>
        <p:spPr>
          <a:xfrm>
            <a:off x="4572001" y="4548555"/>
            <a:ext cx="0" cy="24357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1" name="Rectangle 20"/>
          <p:cNvSpPr/>
          <p:nvPr/>
        </p:nvSpPr>
        <p:spPr>
          <a:xfrm>
            <a:off x="5805528" y="3344336"/>
            <a:ext cx="1563077" cy="22794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Z</a:t>
            </a:r>
            <a:endParaRPr lang="en-US" sz="1600" dirty="0"/>
          </a:p>
        </p:txBody>
      </p:sp>
      <p:cxnSp>
        <p:nvCxnSpPr>
          <p:cNvPr id="27" name="Straight Arrow Connector 26"/>
          <p:cNvCxnSpPr>
            <a:stCxn id="16" idx="3"/>
            <a:endCxn id="21" idx="0"/>
          </p:cNvCxnSpPr>
          <p:nvPr/>
        </p:nvCxnSpPr>
        <p:spPr>
          <a:xfrm>
            <a:off x="4734821" y="2953893"/>
            <a:ext cx="1852246" cy="390443"/>
          </a:xfrm>
          <a:prstGeom prst="straightConnector1">
            <a:avLst/>
          </a:prstGeom>
          <a:ln>
            <a:solidFill>
              <a:schemeClr val="accent4">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30" name="Elbow Connector 29"/>
          <p:cNvCxnSpPr>
            <a:stCxn id="21" idx="2"/>
            <a:endCxn id="8" idx="3"/>
          </p:cNvCxnSpPr>
          <p:nvPr/>
        </p:nvCxnSpPr>
        <p:spPr>
          <a:xfrm rot="5400000">
            <a:off x="5774919" y="3150905"/>
            <a:ext cx="390768" cy="1233528"/>
          </a:xfrm>
          <a:prstGeom prst="bentConnector2">
            <a:avLst/>
          </a:prstGeom>
          <a:ln>
            <a:solidFill>
              <a:srgbClr val="604A7B"/>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75286890"/>
      </p:ext>
    </p:extLst>
  </p:cSld>
  <p:clrMapOvr>
    <a:masterClrMapping/>
  </p:clrMapOvr>
  <p:timing>
    <p:tnLst>
      <p:par>
        <p:cTn xmlns:p14="http://schemas.microsoft.com/office/powerpoint/2010/mai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Choosing One Of Many Paths</a:t>
            </a:r>
            <a:endParaRPr lang="en-US" dirty="0"/>
          </a:p>
        </p:txBody>
      </p:sp>
      <p:sp>
        <p:nvSpPr>
          <p:cNvPr id="5" name="Rectangle 4"/>
          <p:cNvSpPr/>
          <p:nvPr/>
        </p:nvSpPr>
        <p:spPr>
          <a:xfrm>
            <a:off x="3790462" y="2175421"/>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1</a:t>
            </a:r>
            <a:endParaRPr lang="en-US" sz="1600" dirty="0"/>
          </a:p>
        </p:txBody>
      </p:sp>
      <p:sp>
        <p:nvSpPr>
          <p:cNvPr id="6" name="Rectangle 5"/>
          <p:cNvSpPr/>
          <p:nvPr/>
        </p:nvSpPr>
        <p:spPr>
          <a:xfrm>
            <a:off x="2495728" y="3092507"/>
            <a:ext cx="1563077" cy="22794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A</a:t>
            </a:r>
            <a:endParaRPr lang="en-US" sz="1600" dirty="0"/>
          </a:p>
        </p:txBody>
      </p:sp>
      <p:sp>
        <p:nvSpPr>
          <p:cNvPr id="7" name="Rectangle 6"/>
          <p:cNvSpPr/>
          <p:nvPr/>
        </p:nvSpPr>
        <p:spPr>
          <a:xfrm>
            <a:off x="3790462" y="3645998"/>
            <a:ext cx="1563077" cy="22794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a:t>
            </a:r>
            <a:r>
              <a:rPr lang="is-IS" sz="1600" dirty="0" smtClean="0"/>
              <a:t>B</a:t>
            </a:r>
            <a:endParaRPr lang="en-US" sz="1600" dirty="0"/>
          </a:p>
        </p:txBody>
      </p:sp>
      <p:sp>
        <p:nvSpPr>
          <p:cNvPr id="8" name="Rectangle 7"/>
          <p:cNvSpPr/>
          <p:nvPr/>
        </p:nvSpPr>
        <p:spPr>
          <a:xfrm>
            <a:off x="3790462" y="4142787"/>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a:t>
            </a:r>
            <a:r>
              <a:rPr lang="is-IS" sz="1600" dirty="0" smtClean="0"/>
              <a:t>…</a:t>
            </a:r>
            <a:endParaRPr lang="en-US" sz="1600" dirty="0"/>
          </a:p>
        </p:txBody>
      </p:sp>
      <p:sp>
        <p:nvSpPr>
          <p:cNvPr id="9" name="Rectangle 8"/>
          <p:cNvSpPr/>
          <p:nvPr/>
        </p:nvSpPr>
        <p:spPr>
          <a:xfrm>
            <a:off x="3790462" y="4639576"/>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N</a:t>
            </a:r>
            <a:endParaRPr lang="en-US" sz="1600" dirty="0"/>
          </a:p>
        </p:txBody>
      </p:sp>
      <p:sp>
        <p:nvSpPr>
          <p:cNvPr id="10" name="Rectangle 9"/>
          <p:cNvSpPr/>
          <p:nvPr/>
        </p:nvSpPr>
        <p:spPr>
          <a:xfrm>
            <a:off x="3790462" y="5136366"/>
            <a:ext cx="1563077" cy="227949"/>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End</a:t>
            </a:r>
            <a:endParaRPr lang="en-US" sz="1600" dirty="0"/>
          </a:p>
        </p:txBody>
      </p:sp>
      <p:sp>
        <p:nvSpPr>
          <p:cNvPr id="11" name="Rectangle 10"/>
          <p:cNvSpPr/>
          <p:nvPr/>
        </p:nvSpPr>
        <p:spPr>
          <a:xfrm>
            <a:off x="3790462" y="1635286"/>
            <a:ext cx="1563077" cy="227949"/>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Start</a:t>
            </a:r>
            <a:endParaRPr lang="en-US" sz="1600" dirty="0"/>
          </a:p>
        </p:txBody>
      </p:sp>
      <p:sp>
        <p:nvSpPr>
          <p:cNvPr id="16" name="Decision 15"/>
          <p:cNvSpPr/>
          <p:nvPr/>
        </p:nvSpPr>
        <p:spPr>
          <a:xfrm>
            <a:off x="4409180" y="2674383"/>
            <a:ext cx="325641" cy="189521"/>
          </a:xfrm>
          <a:prstGeom prst="flowChartDecisi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6" name="Straight Arrow Connector 25"/>
          <p:cNvCxnSpPr>
            <a:stCxn id="5" idx="2"/>
            <a:endCxn id="16" idx="0"/>
          </p:cNvCxnSpPr>
          <p:nvPr/>
        </p:nvCxnSpPr>
        <p:spPr>
          <a:xfrm>
            <a:off x="4572001" y="2403370"/>
            <a:ext cx="0" cy="27101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Elbow Connector 32"/>
          <p:cNvCxnSpPr>
            <a:stCxn id="6" idx="2"/>
            <a:endCxn id="8" idx="1"/>
          </p:cNvCxnSpPr>
          <p:nvPr/>
        </p:nvCxnSpPr>
        <p:spPr>
          <a:xfrm rot="16200000" flipH="1">
            <a:off x="3065711" y="3532011"/>
            <a:ext cx="936306" cy="513195"/>
          </a:xfrm>
          <a:prstGeom prst="bentConnector2">
            <a:avLst/>
          </a:prstGeom>
          <a:ln>
            <a:solidFill>
              <a:schemeClr val="accent3">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a:stCxn id="11" idx="2"/>
            <a:endCxn id="5" idx="0"/>
          </p:cNvCxnSpPr>
          <p:nvPr/>
        </p:nvCxnSpPr>
        <p:spPr>
          <a:xfrm>
            <a:off x="4572001" y="1863235"/>
            <a:ext cx="0" cy="31218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a:stCxn id="8" idx="2"/>
            <a:endCxn id="9" idx="0"/>
          </p:cNvCxnSpPr>
          <p:nvPr/>
        </p:nvCxnSpPr>
        <p:spPr>
          <a:xfrm>
            <a:off x="4572001" y="4370736"/>
            <a:ext cx="0" cy="26884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stCxn id="9" idx="2"/>
            <a:endCxn id="10" idx="0"/>
          </p:cNvCxnSpPr>
          <p:nvPr/>
        </p:nvCxnSpPr>
        <p:spPr>
          <a:xfrm>
            <a:off x="4572001" y="4867525"/>
            <a:ext cx="0" cy="26884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1" name="Rectangle 20"/>
          <p:cNvSpPr/>
          <p:nvPr/>
        </p:nvSpPr>
        <p:spPr>
          <a:xfrm>
            <a:off x="5808703" y="3645998"/>
            <a:ext cx="1563077" cy="22794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Z</a:t>
            </a:r>
            <a:endParaRPr lang="en-US" sz="1600" dirty="0"/>
          </a:p>
        </p:txBody>
      </p:sp>
      <p:cxnSp>
        <p:nvCxnSpPr>
          <p:cNvPr id="30" name="Elbow Connector 29"/>
          <p:cNvCxnSpPr>
            <a:stCxn id="21" idx="2"/>
            <a:endCxn id="8" idx="3"/>
          </p:cNvCxnSpPr>
          <p:nvPr/>
        </p:nvCxnSpPr>
        <p:spPr>
          <a:xfrm rot="5400000">
            <a:off x="5780484" y="3447003"/>
            <a:ext cx="382815" cy="1236703"/>
          </a:xfrm>
          <a:prstGeom prst="bentConnector2">
            <a:avLst/>
          </a:prstGeom>
          <a:ln>
            <a:solidFill>
              <a:srgbClr val="604A7B"/>
            </a:solidFill>
            <a:tailEnd type="arrow"/>
          </a:ln>
        </p:spPr>
        <p:style>
          <a:lnRef idx="2">
            <a:schemeClr val="accent1"/>
          </a:lnRef>
          <a:fillRef idx="0">
            <a:schemeClr val="accent1"/>
          </a:fillRef>
          <a:effectRef idx="1">
            <a:schemeClr val="accent1"/>
          </a:effectRef>
          <a:fontRef idx="minor">
            <a:schemeClr val="tx1"/>
          </a:fontRef>
        </p:style>
      </p:cxnSp>
      <p:cxnSp>
        <p:nvCxnSpPr>
          <p:cNvPr id="24" name="Elbow Connector 23"/>
          <p:cNvCxnSpPr>
            <a:stCxn id="16" idx="1"/>
            <a:endCxn id="6" idx="0"/>
          </p:cNvCxnSpPr>
          <p:nvPr/>
        </p:nvCxnSpPr>
        <p:spPr>
          <a:xfrm rot="10800000" flipV="1">
            <a:off x="3277268" y="2769143"/>
            <a:ext cx="1131913" cy="323363"/>
          </a:xfrm>
          <a:prstGeom prst="bentConnector2">
            <a:avLst/>
          </a:prstGeom>
          <a:ln>
            <a:solidFill>
              <a:schemeClr val="accent3">
                <a:lumMod val="75000"/>
              </a:schemeClr>
            </a:solidFill>
            <a:tailEnd type="arrow"/>
          </a:ln>
        </p:spPr>
        <p:style>
          <a:lnRef idx="2">
            <a:schemeClr val="accent1"/>
          </a:lnRef>
          <a:fillRef idx="0">
            <a:schemeClr val="accent1"/>
          </a:fillRef>
          <a:effectRef idx="1">
            <a:schemeClr val="accent1"/>
          </a:effectRef>
          <a:fontRef idx="minor">
            <a:schemeClr val="tx1"/>
          </a:fontRef>
        </p:style>
      </p:cxnSp>
      <p:sp>
        <p:nvSpPr>
          <p:cNvPr id="40" name="Decision 39"/>
          <p:cNvSpPr/>
          <p:nvPr/>
        </p:nvSpPr>
        <p:spPr>
          <a:xfrm>
            <a:off x="5256616" y="3118332"/>
            <a:ext cx="325641" cy="189521"/>
          </a:xfrm>
          <a:prstGeom prst="flowChartDecisi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7" name="Elbow Connector 46"/>
          <p:cNvCxnSpPr>
            <a:stCxn id="16" idx="3"/>
            <a:endCxn id="40" idx="0"/>
          </p:cNvCxnSpPr>
          <p:nvPr/>
        </p:nvCxnSpPr>
        <p:spPr>
          <a:xfrm>
            <a:off x="4734821" y="2769144"/>
            <a:ext cx="684616" cy="349188"/>
          </a:xfrm>
          <a:prstGeom prst="bentConnector2">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49" name="Elbow Connector 48"/>
          <p:cNvCxnSpPr>
            <a:stCxn id="40" idx="1"/>
            <a:endCxn id="7" idx="0"/>
          </p:cNvCxnSpPr>
          <p:nvPr/>
        </p:nvCxnSpPr>
        <p:spPr>
          <a:xfrm rot="10800000" flipV="1">
            <a:off x="4572002" y="3213092"/>
            <a:ext cx="684615" cy="432905"/>
          </a:xfrm>
          <a:prstGeom prst="bentConnector2">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52" name="Elbow Connector 51"/>
          <p:cNvCxnSpPr>
            <a:stCxn id="40" idx="3"/>
            <a:endCxn id="21" idx="0"/>
          </p:cNvCxnSpPr>
          <p:nvPr/>
        </p:nvCxnSpPr>
        <p:spPr>
          <a:xfrm>
            <a:off x="5582257" y="3213093"/>
            <a:ext cx="1007985" cy="432905"/>
          </a:xfrm>
          <a:prstGeom prst="bentConnector2">
            <a:avLst/>
          </a:prstGeom>
          <a:ln>
            <a:solidFill>
              <a:schemeClr val="accent4">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64" name="Straight Arrow Connector 63"/>
          <p:cNvCxnSpPr>
            <a:stCxn id="7" idx="2"/>
            <a:endCxn id="8" idx="0"/>
          </p:cNvCxnSpPr>
          <p:nvPr/>
        </p:nvCxnSpPr>
        <p:spPr>
          <a:xfrm>
            <a:off x="4572001" y="3873947"/>
            <a:ext cx="0" cy="268840"/>
          </a:xfrm>
          <a:prstGeom prst="straightConnector1">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8088854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16"/>
                                        </p:tgtEl>
                                      </p:cBhvr>
                                    </p:animEffect>
                                    <p:animScale>
                                      <p:cBhvr>
                                        <p:cTn id="7" dur="250" autoRev="1" fill="hold"/>
                                        <p:tgtEl>
                                          <p:spTgt spid="16"/>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grpId="0" nodeType="clickEffect">
                                  <p:stCondLst>
                                    <p:cond delay="0"/>
                                  </p:stCondLst>
                                  <p:childTnLst>
                                    <p:animEffect transition="out" filter="fade">
                                      <p:cBhvr>
                                        <p:cTn id="11" dur="500" tmFilter="0, 0; .2, .5; .8, .5; 1, 0"/>
                                        <p:tgtEl>
                                          <p:spTgt spid="6"/>
                                        </p:tgtEl>
                                      </p:cBhvr>
                                    </p:animEffect>
                                    <p:animScale>
                                      <p:cBhvr>
                                        <p:cTn id="12" dur="250" autoRev="1" fill="hold"/>
                                        <p:tgtEl>
                                          <p:spTgt spid="6"/>
                                        </p:tgtEl>
                                      </p:cBhvr>
                                      <p:by x="105000" y="105000"/>
                                    </p:animScale>
                                  </p:childTnLst>
                                </p:cTn>
                              </p:par>
                            </p:childTnLst>
                          </p:cTn>
                        </p:par>
                      </p:childTnLst>
                    </p:cTn>
                  </p:par>
                  <p:par>
                    <p:cTn id="13" fill="hold">
                      <p:stCondLst>
                        <p:cond delay="indefinite"/>
                      </p:stCondLst>
                      <p:childTnLst>
                        <p:par>
                          <p:cTn id="14" fill="hold">
                            <p:stCondLst>
                              <p:cond delay="0"/>
                            </p:stCondLst>
                            <p:childTnLst>
                              <p:par>
                                <p:cTn id="15" presetID="26" presetClass="emph" presetSubtype="0" fill="hold" grpId="1" nodeType="clickEffect">
                                  <p:stCondLst>
                                    <p:cond delay="0"/>
                                  </p:stCondLst>
                                  <p:childTnLst>
                                    <p:animEffect transition="out" filter="fade">
                                      <p:cBhvr>
                                        <p:cTn id="16" dur="500" tmFilter="0, 0; .2, .5; .8, .5; 1, 0"/>
                                        <p:tgtEl>
                                          <p:spTgt spid="16"/>
                                        </p:tgtEl>
                                      </p:cBhvr>
                                    </p:animEffect>
                                    <p:animScale>
                                      <p:cBhvr>
                                        <p:cTn id="17" dur="250" autoRev="1" fill="hold"/>
                                        <p:tgtEl>
                                          <p:spTgt spid="16"/>
                                        </p:tgtEl>
                                      </p:cBhvr>
                                      <p:by x="105000" y="105000"/>
                                    </p:animScale>
                                  </p:childTnLst>
                                </p:cTn>
                              </p:par>
                            </p:childTnLst>
                          </p:cTn>
                        </p:par>
                      </p:childTnLst>
                    </p:cTn>
                  </p:par>
                  <p:par>
                    <p:cTn id="18" fill="hold">
                      <p:stCondLst>
                        <p:cond delay="indefinite"/>
                      </p:stCondLst>
                      <p:childTnLst>
                        <p:par>
                          <p:cTn id="19" fill="hold">
                            <p:stCondLst>
                              <p:cond delay="0"/>
                            </p:stCondLst>
                            <p:childTnLst>
                              <p:par>
                                <p:cTn id="20" presetID="26" presetClass="emph" presetSubtype="0" fill="hold" grpId="0" nodeType="clickEffect">
                                  <p:stCondLst>
                                    <p:cond delay="0"/>
                                  </p:stCondLst>
                                  <p:childTnLst>
                                    <p:animEffect transition="out" filter="fade">
                                      <p:cBhvr>
                                        <p:cTn id="21" dur="500" tmFilter="0, 0; .2, .5; .8, .5; 1, 0"/>
                                        <p:tgtEl>
                                          <p:spTgt spid="40"/>
                                        </p:tgtEl>
                                      </p:cBhvr>
                                    </p:animEffect>
                                    <p:animScale>
                                      <p:cBhvr>
                                        <p:cTn id="22" dur="250" autoRev="1" fill="hold"/>
                                        <p:tgtEl>
                                          <p:spTgt spid="40"/>
                                        </p:tgtEl>
                                      </p:cBhvr>
                                      <p:by x="105000" y="105000"/>
                                    </p:animScale>
                                  </p:childTnLst>
                                </p:cTn>
                              </p:par>
                            </p:childTnLst>
                          </p:cTn>
                        </p:par>
                      </p:childTnLst>
                    </p:cTn>
                  </p:par>
                  <p:par>
                    <p:cTn id="23" fill="hold">
                      <p:stCondLst>
                        <p:cond delay="indefinite"/>
                      </p:stCondLst>
                      <p:childTnLst>
                        <p:par>
                          <p:cTn id="24" fill="hold">
                            <p:stCondLst>
                              <p:cond delay="0"/>
                            </p:stCondLst>
                            <p:childTnLst>
                              <p:par>
                                <p:cTn id="25" presetID="26" presetClass="emph" presetSubtype="0" fill="hold" grpId="0" nodeType="clickEffect">
                                  <p:stCondLst>
                                    <p:cond delay="0"/>
                                  </p:stCondLst>
                                  <p:childTnLst>
                                    <p:animEffect transition="out" filter="fade">
                                      <p:cBhvr>
                                        <p:cTn id="26" dur="500" tmFilter="0, 0; .2, .5; .8, .5; 1, 0"/>
                                        <p:tgtEl>
                                          <p:spTgt spid="7"/>
                                        </p:tgtEl>
                                      </p:cBhvr>
                                    </p:animEffect>
                                    <p:animScale>
                                      <p:cBhvr>
                                        <p:cTn id="27" dur="250" autoRev="1" fill="hold"/>
                                        <p:tgtEl>
                                          <p:spTgt spid="7"/>
                                        </p:tgtEl>
                                      </p:cBhvr>
                                      <p:by x="105000" y="105000"/>
                                    </p:animScale>
                                  </p:childTnLst>
                                </p:cTn>
                              </p:par>
                            </p:childTnLst>
                          </p:cTn>
                        </p:par>
                      </p:childTnLst>
                    </p:cTn>
                  </p:par>
                  <p:par>
                    <p:cTn id="28" fill="hold">
                      <p:stCondLst>
                        <p:cond delay="indefinite"/>
                      </p:stCondLst>
                      <p:childTnLst>
                        <p:par>
                          <p:cTn id="29" fill="hold">
                            <p:stCondLst>
                              <p:cond delay="0"/>
                            </p:stCondLst>
                            <p:childTnLst>
                              <p:par>
                                <p:cTn id="30" presetID="26" presetClass="emph" presetSubtype="0" fill="hold" grpId="1" nodeType="clickEffect">
                                  <p:stCondLst>
                                    <p:cond delay="0"/>
                                  </p:stCondLst>
                                  <p:childTnLst>
                                    <p:animEffect transition="out" filter="fade">
                                      <p:cBhvr>
                                        <p:cTn id="31" dur="500" tmFilter="0, 0; .2, .5; .8, .5; 1, 0"/>
                                        <p:tgtEl>
                                          <p:spTgt spid="40"/>
                                        </p:tgtEl>
                                      </p:cBhvr>
                                    </p:animEffect>
                                    <p:animScale>
                                      <p:cBhvr>
                                        <p:cTn id="32" dur="250" autoRev="1" fill="hold"/>
                                        <p:tgtEl>
                                          <p:spTgt spid="40"/>
                                        </p:tgtEl>
                                      </p:cBhvr>
                                      <p:by x="105000" y="105000"/>
                                    </p:animScale>
                                  </p:childTnLst>
                                </p:cTn>
                              </p:par>
                            </p:childTnLst>
                          </p:cTn>
                        </p:par>
                      </p:childTnLst>
                    </p:cTn>
                  </p:par>
                  <p:par>
                    <p:cTn id="33" fill="hold">
                      <p:stCondLst>
                        <p:cond delay="indefinite"/>
                      </p:stCondLst>
                      <p:childTnLst>
                        <p:par>
                          <p:cTn id="34" fill="hold">
                            <p:stCondLst>
                              <p:cond delay="0"/>
                            </p:stCondLst>
                            <p:childTnLst>
                              <p:par>
                                <p:cTn id="35" presetID="26" presetClass="emph" presetSubtype="0" fill="hold" grpId="0" nodeType="clickEffect">
                                  <p:stCondLst>
                                    <p:cond delay="0"/>
                                  </p:stCondLst>
                                  <p:childTnLst>
                                    <p:animEffect transition="out" filter="fade">
                                      <p:cBhvr>
                                        <p:cTn id="36" dur="500" tmFilter="0, 0; .2, .5; .8, .5; 1, 0"/>
                                        <p:tgtEl>
                                          <p:spTgt spid="21"/>
                                        </p:tgtEl>
                                      </p:cBhvr>
                                    </p:animEffect>
                                    <p:animScale>
                                      <p:cBhvr>
                                        <p:cTn id="37" dur="250" autoRev="1" fill="hold"/>
                                        <p:tgtEl>
                                          <p:spTgt spid="21"/>
                                        </p:tgtEl>
                                      </p:cBhvr>
                                      <p:by x="105000" y="105000"/>
                                    </p:animScale>
                                  </p:childTnLst>
                                </p:cTn>
                              </p:par>
                            </p:childTnLst>
                          </p:cTn>
                        </p:par>
                      </p:childTnLst>
                    </p:cTn>
                  </p:par>
                  <p:par>
                    <p:cTn id="38" fill="hold">
                      <p:stCondLst>
                        <p:cond delay="indefinite"/>
                      </p:stCondLst>
                      <p:childTnLst>
                        <p:par>
                          <p:cTn id="39" fill="hold">
                            <p:stCondLst>
                              <p:cond delay="0"/>
                            </p:stCondLst>
                            <p:childTnLst>
                              <p:par>
                                <p:cTn id="40" presetID="26" presetClass="emph" presetSubtype="0" fill="hold" grpId="0" nodeType="clickEffect">
                                  <p:stCondLst>
                                    <p:cond delay="0"/>
                                  </p:stCondLst>
                                  <p:childTnLst>
                                    <p:animEffect transition="out" filter="fade">
                                      <p:cBhvr>
                                        <p:cTn id="41" dur="500" tmFilter="0, 0; .2, .5; .8, .5; 1, 0"/>
                                        <p:tgtEl>
                                          <p:spTgt spid="8"/>
                                        </p:tgtEl>
                                      </p:cBhvr>
                                    </p:animEffect>
                                    <p:animScale>
                                      <p:cBhvr>
                                        <p:cTn id="42" dur="250" autoRev="1" fill="hold"/>
                                        <p:tgtEl>
                                          <p:spTgt spid="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6" grpId="0" animBg="1"/>
      <p:bldP spid="16" grpId="1" animBg="1"/>
      <p:bldP spid="21" grpId="0" animBg="1"/>
      <p:bldP spid="40" grpId="0" animBg="1"/>
      <p:bldP spid="40" grpId="1" animBg="1"/>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a:t>
            </a:r>
            <a:endParaRPr lang="en-US" dirty="0"/>
          </a:p>
        </p:txBody>
      </p:sp>
      <p:sp>
        <p:nvSpPr>
          <p:cNvPr id="3" name="Content Placeholder 2"/>
          <p:cNvSpPr>
            <a:spLocks noGrp="1"/>
          </p:cNvSpPr>
          <p:nvPr>
            <p:ph idx="1"/>
          </p:nvPr>
        </p:nvSpPr>
        <p:spPr/>
        <p:txBody>
          <a:bodyPr>
            <a:normAutofit/>
          </a:bodyPr>
          <a:lstStyle/>
          <a:p>
            <a:pPr marL="514350" indent="-514350">
              <a:buFont typeface="+mj-lt"/>
              <a:buAutoNum type="arabicPeriod"/>
            </a:pPr>
            <a:r>
              <a:rPr lang="en-US" dirty="0" smtClean="0"/>
              <a:t>Control Flow gives the programmer the ability to write more sophisticated and elegant programs</a:t>
            </a:r>
          </a:p>
          <a:p>
            <a:pPr marL="514350" indent="-514350">
              <a:buFont typeface="+mj-lt"/>
              <a:buAutoNum type="arabicPeriod"/>
            </a:pPr>
            <a:r>
              <a:rPr lang="en-US" dirty="0" smtClean="0"/>
              <a:t>The ‘if’ statement is one of the most often used control-flow statement</a:t>
            </a:r>
          </a:p>
          <a:p>
            <a:pPr marL="514350" indent="-514350">
              <a:buFont typeface="+mj-lt"/>
              <a:buAutoNum type="arabicPeriod"/>
            </a:pPr>
            <a:r>
              <a:rPr lang="en-US" dirty="0" smtClean="0"/>
              <a:t>The ‘if’ statement allows for the execution of different branches in the program</a:t>
            </a:r>
            <a:endParaRPr lang="en-US" dirty="0"/>
          </a:p>
        </p:txBody>
      </p:sp>
    </p:spTree>
    <p:extLst>
      <p:ext uri="{BB962C8B-B14F-4D97-AF65-F5344CB8AC3E}">
        <p14:creationId xmlns:p14="http://schemas.microsoft.com/office/powerpoint/2010/main" val="876393495"/>
      </p:ext>
    </p:extLst>
  </p:cSld>
  <p:clrMapOvr>
    <a:masterClrMapping/>
  </p:clrMapOvr>
  <p:timing>
    <p:tnLst>
      <p:par>
        <p:cTn xmlns:p14="http://schemas.microsoft.com/office/powerpoint/2010/mai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8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The ‘switch’ Statement</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Ch.2 : The Basics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820568410"/>
      </p:ext>
    </p:extLst>
  </p:cSld>
  <p:clrMapOvr>
    <a:masterClrMapping/>
  </p:clrMapOvr>
  <p:timing>
    <p:tnLst>
      <p:par>
        <p:cTn xmlns:p14="http://schemas.microsoft.com/office/powerpoint/2010/mai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Topics</a:t>
            </a:r>
            <a:endParaRPr lang="en-US" dirty="0"/>
          </a:p>
        </p:txBody>
      </p:sp>
      <p:sp>
        <p:nvSpPr>
          <p:cNvPr id="3" name="Content Placeholder 2"/>
          <p:cNvSpPr>
            <a:spLocks noGrp="1"/>
          </p:cNvSpPr>
          <p:nvPr>
            <p:ph idx="1"/>
          </p:nvPr>
        </p:nvSpPr>
        <p:spPr/>
        <p:txBody>
          <a:bodyPr>
            <a:normAutofit/>
          </a:bodyPr>
          <a:lstStyle/>
          <a:p>
            <a:pPr marL="514350" indent="-514350">
              <a:buFont typeface="+mj-lt"/>
              <a:buAutoNum type="arabicPeriod"/>
            </a:pPr>
            <a:r>
              <a:rPr lang="en-US" dirty="0" smtClean="0"/>
              <a:t>The </a:t>
            </a:r>
            <a:r>
              <a:rPr lang="en-US" dirty="0"/>
              <a:t>‘switch’ </a:t>
            </a:r>
            <a:r>
              <a:rPr lang="en-US" dirty="0" smtClean="0"/>
              <a:t>Statement</a:t>
            </a:r>
          </a:p>
          <a:p>
            <a:pPr marL="514350" indent="-514350">
              <a:buFont typeface="+mj-lt"/>
              <a:buAutoNum type="arabicPeriod"/>
            </a:pPr>
            <a:r>
              <a:rPr lang="en-US" dirty="0" smtClean="0"/>
              <a:t>Understanding Fall-through</a:t>
            </a:r>
            <a:endParaRPr lang="en-US" dirty="0"/>
          </a:p>
          <a:p>
            <a:pPr marL="514350" indent="-514350">
              <a:buFont typeface="+mj-lt"/>
              <a:buAutoNum type="arabicPeriod"/>
            </a:pPr>
            <a:endParaRPr lang="en-US" dirty="0" smtClean="0"/>
          </a:p>
        </p:txBody>
      </p:sp>
    </p:spTree>
    <p:extLst>
      <p:ext uri="{BB962C8B-B14F-4D97-AF65-F5344CB8AC3E}">
        <p14:creationId xmlns:p14="http://schemas.microsoft.com/office/powerpoint/2010/main" val="1192741774"/>
      </p:ext>
    </p:extLst>
  </p:cSld>
  <p:clrMapOvr>
    <a:masterClrMapping/>
  </p:clrMapOvr>
  <p:timing>
    <p:tnLst>
      <p:par>
        <p:cTn xmlns:p14="http://schemas.microsoft.com/office/powerpoint/2010/mai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Choosing One Of Many Paths</a:t>
            </a:r>
            <a:endParaRPr lang="en-US" dirty="0"/>
          </a:p>
        </p:txBody>
      </p:sp>
      <p:sp>
        <p:nvSpPr>
          <p:cNvPr id="5" name="Rectangle 4"/>
          <p:cNvSpPr/>
          <p:nvPr/>
        </p:nvSpPr>
        <p:spPr>
          <a:xfrm>
            <a:off x="3790462" y="2389556"/>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1</a:t>
            </a:r>
            <a:endParaRPr lang="en-US" sz="1600" dirty="0"/>
          </a:p>
        </p:txBody>
      </p:sp>
      <p:sp>
        <p:nvSpPr>
          <p:cNvPr id="6" name="Rectangle 5"/>
          <p:cNvSpPr/>
          <p:nvPr/>
        </p:nvSpPr>
        <p:spPr>
          <a:xfrm>
            <a:off x="1804054" y="3348249"/>
            <a:ext cx="1563077" cy="22794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A</a:t>
            </a:r>
            <a:endParaRPr lang="en-US" sz="1600" dirty="0"/>
          </a:p>
        </p:txBody>
      </p:sp>
      <p:sp>
        <p:nvSpPr>
          <p:cNvPr id="7" name="Rectangle 6"/>
          <p:cNvSpPr/>
          <p:nvPr/>
        </p:nvSpPr>
        <p:spPr>
          <a:xfrm>
            <a:off x="3790462" y="3344337"/>
            <a:ext cx="1563077" cy="22794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a:t>
            </a:r>
            <a:r>
              <a:rPr lang="is-IS" sz="1600" dirty="0" smtClean="0"/>
              <a:t>…</a:t>
            </a:r>
            <a:endParaRPr lang="en-US" sz="1600" dirty="0"/>
          </a:p>
        </p:txBody>
      </p:sp>
      <p:sp>
        <p:nvSpPr>
          <p:cNvPr id="8" name="Rectangle 7"/>
          <p:cNvSpPr/>
          <p:nvPr/>
        </p:nvSpPr>
        <p:spPr>
          <a:xfrm>
            <a:off x="3790462" y="3849078"/>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a:t>
            </a:r>
            <a:r>
              <a:rPr lang="is-IS" sz="1600" dirty="0" smtClean="0"/>
              <a:t>…</a:t>
            </a:r>
            <a:endParaRPr lang="en-US" sz="1600" dirty="0"/>
          </a:p>
        </p:txBody>
      </p:sp>
      <p:sp>
        <p:nvSpPr>
          <p:cNvPr id="9" name="Rectangle 8"/>
          <p:cNvSpPr/>
          <p:nvPr/>
        </p:nvSpPr>
        <p:spPr>
          <a:xfrm>
            <a:off x="3790462" y="4320606"/>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N</a:t>
            </a:r>
            <a:endParaRPr lang="en-US" sz="1600" dirty="0"/>
          </a:p>
        </p:txBody>
      </p:sp>
      <p:sp>
        <p:nvSpPr>
          <p:cNvPr id="10" name="Rectangle 9"/>
          <p:cNvSpPr/>
          <p:nvPr/>
        </p:nvSpPr>
        <p:spPr>
          <a:xfrm>
            <a:off x="3790462" y="4792134"/>
            <a:ext cx="1563077" cy="227949"/>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End</a:t>
            </a:r>
            <a:endParaRPr lang="en-US" sz="1600" dirty="0"/>
          </a:p>
        </p:txBody>
      </p:sp>
      <p:sp>
        <p:nvSpPr>
          <p:cNvPr id="11" name="Rectangle 10"/>
          <p:cNvSpPr/>
          <p:nvPr/>
        </p:nvSpPr>
        <p:spPr>
          <a:xfrm>
            <a:off x="3790462" y="1983152"/>
            <a:ext cx="1563077" cy="227949"/>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Start</a:t>
            </a:r>
            <a:endParaRPr lang="en-US" sz="1600" dirty="0"/>
          </a:p>
        </p:txBody>
      </p:sp>
      <p:cxnSp>
        <p:nvCxnSpPr>
          <p:cNvPr id="4" name="Straight Arrow Connector 3"/>
          <p:cNvCxnSpPr>
            <a:stCxn id="16" idx="1"/>
            <a:endCxn id="6" idx="0"/>
          </p:cNvCxnSpPr>
          <p:nvPr/>
        </p:nvCxnSpPr>
        <p:spPr>
          <a:xfrm flipH="1">
            <a:off x="2585593" y="2953893"/>
            <a:ext cx="1823587" cy="394356"/>
          </a:xfrm>
          <a:prstGeom prst="straightConnector1">
            <a:avLst/>
          </a:prstGeom>
          <a:ln>
            <a:solidFill>
              <a:schemeClr val="accent3">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a:stCxn id="16" idx="2"/>
            <a:endCxn id="7" idx="0"/>
          </p:cNvCxnSpPr>
          <p:nvPr/>
        </p:nvCxnSpPr>
        <p:spPr>
          <a:xfrm>
            <a:off x="4572001" y="3048653"/>
            <a:ext cx="0" cy="295684"/>
          </a:xfrm>
          <a:prstGeom prst="straightConnector1">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sp>
        <p:nvSpPr>
          <p:cNvPr id="16" name="Decision 15"/>
          <p:cNvSpPr/>
          <p:nvPr/>
        </p:nvSpPr>
        <p:spPr>
          <a:xfrm>
            <a:off x="4409180" y="2859132"/>
            <a:ext cx="325641" cy="189521"/>
          </a:xfrm>
          <a:prstGeom prst="flowChartDecisi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6" name="Straight Arrow Connector 25"/>
          <p:cNvCxnSpPr>
            <a:stCxn id="5" idx="2"/>
            <a:endCxn id="16" idx="0"/>
          </p:cNvCxnSpPr>
          <p:nvPr/>
        </p:nvCxnSpPr>
        <p:spPr>
          <a:xfrm>
            <a:off x="4572001" y="2617505"/>
            <a:ext cx="0" cy="24162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Elbow Connector 32"/>
          <p:cNvCxnSpPr>
            <a:stCxn id="6" idx="2"/>
            <a:endCxn id="8" idx="1"/>
          </p:cNvCxnSpPr>
          <p:nvPr/>
        </p:nvCxnSpPr>
        <p:spPr>
          <a:xfrm rot="16200000" flipH="1">
            <a:off x="2994600" y="3167190"/>
            <a:ext cx="386855" cy="1204869"/>
          </a:xfrm>
          <a:prstGeom prst="bentConnector2">
            <a:avLst/>
          </a:prstGeom>
          <a:ln>
            <a:solidFill>
              <a:schemeClr val="accent3">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35" name="Elbow Connector 34"/>
          <p:cNvCxnSpPr>
            <a:stCxn id="7" idx="2"/>
            <a:endCxn id="8" idx="0"/>
          </p:cNvCxnSpPr>
          <p:nvPr/>
        </p:nvCxnSpPr>
        <p:spPr>
          <a:xfrm rot="5400000">
            <a:off x="4433605" y="3710682"/>
            <a:ext cx="276792" cy="12700"/>
          </a:xfrm>
          <a:prstGeom prst="bentConnector3">
            <a:avLst>
              <a:gd name="adj1" fmla="val 50000"/>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a:stCxn id="11" idx="2"/>
            <a:endCxn id="5" idx="0"/>
          </p:cNvCxnSpPr>
          <p:nvPr/>
        </p:nvCxnSpPr>
        <p:spPr>
          <a:xfrm>
            <a:off x="4572001" y="2211101"/>
            <a:ext cx="0" cy="17845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a:stCxn id="8" idx="2"/>
            <a:endCxn id="9" idx="0"/>
          </p:cNvCxnSpPr>
          <p:nvPr/>
        </p:nvCxnSpPr>
        <p:spPr>
          <a:xfrm>
            <a:off x="4572001" y="4077027"/>
            <a:ext cx="0" cy="24357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stCxn id="9" idx="2"/>
            <a:endCxn id="10" idx="0"/>
          </p:cNvCxnSpPr>
          <p:nvPr/>
        </p:nvCxnSpPr>
        <p:spPr>
          <a:xfrm>
            <a:off x="4572001" y="4548555"/>
            <a:ext cx="0" cy="24357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1" name="Rectangle 20"/>
          <p:cNvSpPr/>
          <p:nvPr/>
        </p:nvSpPr>
        <p:spPr>
          <a:xfrm>
            <a:off x="5805528" y="3344336"/>
            <a:ext cx="1563077" cy="22794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Z</a:t>
            </a:r>
            <a:endParaRPr lang="en-US" sz="1600" dirty="0"/>
          </a:p>
        </p:txBody>
      </p:sp>
      <p:cxnSp>
        <p:nvCxnSpPr>
          <p:cNvPr id="27" name="Straight Arrow Connector 26"/>
          <p:cNvCxnSpPr>
            <a:stCxn id="16" idx="3"/>
            <a:endCxn id="21" idx="0"/>
          </p:cNvCxnSpPr>
          <p:nvPr/>
        </p:nvCxnSpPr>
        <p:spPr>
          <a:xfrm>
            <a:off x="4734821" y="2953893"/>
            <a:ext cx="1852246" cy="390443"/>
          </a:xfrm>
          <a:prstGeom prst="straightConnector1">
            <a:avLst/>
          </a:prstGeom>
          <a:ln>
            <a:solidFill>
              <a:schemeClr val="accent4">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30" name="Elbow Connector 29"/>
          <p:cNvCxnSpPr>
            <a:stCxn id="21" idx="2"/>
            <a:endCxn id="8" idx="3"/>
          </p:cNvCxnSpPr>
          <p:nvPr/>
        </p:nvCxnSpPr>
        <p:spPr>
          <a:xfrm rot="5400000">
            <a:off x="5774919" y="3150905"/>
            <a:ext cx="390768" cy="1233528"/>
          </a:xfrm>
          <a:prstGeom prst="bentConnector2">
            <a:avLst/>
          </a:prstGeom>
          <a:ln>
            <a:solidFill>
              <a:srgbClr val="604A7B"/>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61666687"/>
      </p:ext>
    </p:extLst>
  </p:cSld>
  <p:clrMapOvr>
    <a:masterClrMapping/>
  </p:clrMapOvr>
  <p:timing>
    <p:tnLst>
      <p:par>
        <p:cTn xmlns:p14="http://schemas.microsoft.com/office/powerpoint/2010/mai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a:t>
            </a:r>
            <a:endParaRPr lang="en-US" dirty="0"/>
          </a:p>
        </p:txBody>
      </p:sp>
      <p:sp>
        <p:nvSpPr>
          <p:cNvPr id="3" name="Content Placeholder 2"/>
          <p:cNvSpPr>
            <a:spLocks noGrp="1"/>
          </p:cNvSpPr>
          <p:nvPr>
            <p:ph idx="1"/>
          </p:nvPr>
        </p:nvSpPr>
        <p:spPr/>
        <p:txBody>
          <a:bodyPr>
            <a:normAutofit/>
          </a:bodyPr>
          <a:lstStyle/>
          <a:p>
            <a:pPr marL="514350" indent="-514350">
              <a:buFont typeface="+mj-lt"/>
              <a:buAutoNum type="arabicPeriod"/>
            </a:pPr>
            <a:r>
              <a:rPr lang="en-US" dirty="0" smtClean="0"/>
              <a:t>A ‘switch’ statement can be used in place of a multi-condition ‘if’ statement</a:t>
            </a:r>
          </a:p>
          <a:p>
            <a:pPr marL="514350" indent="-514350">
              <a:buFont typeface="+mj-lt"/>
              <a:buAutoNum type="arabicPeriod"/>
            </a:pPr>
            <a:r>
              <a:rPr lang="en-US" dirty="0" smtClean="0"/>
              <a:t>The ‘switch’ statement provides ‘fall through’, but it must be used </a:t>
            </a:r>
            <a:r>
              <a:rPr lang="en-US" smtClean="0"/>
              <a:t>with care</a:t>
            </a:r>
            <a:endParaRPr lang="en-US" dirty="0" smtClean="0"/>
          </a:p>
        </p:txBody>
      </p:sp>
    </p:spTree>
    <p:extLst>
      <p:ext uri="{BB962C8B-B14F-4D97-AF65-F5344CB8AC3E}">
        <p14:creationId xmlns:p14="http://schemas.microsoft.com/office/powerpoint/2010/main" val="348953141"/>
      </p:ext>
    </p:extLst>
  </p:cSld>
  <p:clrMapOvr>
    <a:masterClrMapping/>
  </p:clrMapOvr>
  <p:timing>
    <p:tnLst>
      <p:par>
        <p:cTn xmlns:p14="http://schemas.microsoft.com/office/powerpoint/2010/mai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9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The ‘for’ Statement</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Ch.2 : The Basics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820568410"/>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lstStyle/>
          <a:p>
            <a:r>
              <a:rPr lang="en-US" dirty="0" smtClean="0"/>
              <a:t>What is Go?</a:t>
            </a:r>
          </a:p>
          <a:p>
            <a:r>
              <a:rPr lang="en-US" dirty="0" smtClean="0"/>
              <a:t>Why Learn Go?</a:t>
            </a:r>
          </a:p>
          <a:p>
            <a:endParaRPr lang="en-US" dirty="0"/>
          </a:p>
        </p:txBody>
      </p:sp>
    </p:spTree>
    <p:extLst>
      <p:ext uri="{BB962C8B-B14F-4D97-AF65-F5344CB8AC3E}">
        <p14:creationId xmlns:p14="http://schemas.microsoft.com/office/powerpoint/2010/main" val="296674370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Topics</a:t>
            </a:r>
            <a:endParaRPr lang="en-US" dirty="0"/>
          </a:p>
        </p:txBody>
      </p:sp>
      <p:sp>
        <p:nvSpPr>
          <p:cNvPr id="3" name="Content Placeholder 2"/>
          <p:cNvSpPr>
            <a:spLocks noGrp="1"/>
          </p:cNvSpPr>
          <p:nvPr>
            <p:ph idx="1"/>
          </p:nvPr>
        </p:nvSpPr>
        <p:spPr/>
        <p:txBody>
          <a:bodyPr>
            <a:normAutofit/>
          </a:bodyPr>
          <a:lstStyle/>
          <a:p>
            <a:pPr marL="514350" indent="-514350">
              <a:buFont typeface="+mj-lt"/>
              <a:buAutoNum type="arabicPeriod"/>
            </a:pPr>
            <a:r>
              <a:rPr lang="en-US" dirty="0" smtClean="0"/>
              <a:t>The ‘for’ </a:t>
            </a:r>
            <a:r>
              <a:rPr lang="en-US" dirty="0"/>
              <a:t>Loop </a:t>
            </a:r>
            <a:r>
              <a:rPr lang="en-US" dirty="0" smtClean="0"/>
              <a:t>Statement</a:t>
            </a:r>
          </a:p>
          <a:p>
            <a:pPr marL="914400" lvl="1" indent="-514350"/>
            <a:r>
              <a:rPr lang="en-US" dirty="0"/>
              <a:t>The careful of the </a:t>
            </a:r>
            <a:r>
              <a:rPr lang="en-US" b="1" i="1" dirty="0" smtClean="0"/>
              <a:t>infinite </a:t>
            </a:r>
            <a:r>
              <a:rPr lang="en-US" b="1" i="1" dirty="0"/>
              <a:t>loop</a:t>
            </a:r>
          </a:p>
          <a:p>
            <a:pPr marL="914400" lvl="1" indent="-514350"/>
            <a:r>
              <a:rPr lang="en-US" dirty="0"/>
              <a:t>Skipping statements within a for </a:t>
            </a:r>
            <a:r>
              <a:rPr lang="en-US" dirty="0" smtClean="0"/>
              <a:t>loop with ‘continue’</a:t>
            </a:r>
            <a:endParaRPr lang="en-US" dirty="0"/>
          </a:p>
          <a:p>
            <a:pPr marL="914400" lvl="1" indent="-514350"/>
            <a:r>
              <a:rPr lang="en-US" dirty="0" smtClean="0"/>
              <a:t>Ending a for loop early with ‘break’</a:t>
            </a:r>
          </a:p>
          <a:p>
            <a:pPr marL="0" indent="0">
              <a:buNone/>
            </a:pPr>
            <a:endParaRPr lang="en-US" dirty="0" smtClean="0"/>
          </a:p>
        </p:txBody>
      </p:sp>
    </p:spTree>
    <p:extLst>
      <p:ext uri="{BB962C8B-B14F-4D97-AF65-F5344CB8AC3E}">
        <p14:creationId xmlns:p14="http://schemas.microsoft.com/office/powerpoint/2010/main" val="526599669"/>
      </p:ext>
    </p:extLst>
  </p:cSld>
  <p:clrMapOvr>
    <a:masterClrMapping/>
  </p:clrMapOvr>
  <p:timing>
    <p:tnLst>
      <p:par>
        <p:cTn xmlns:p14="http://schemas.microsoft.com/office/powerpoint/2010/mai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Repeat/Loop</a:t>
            </a:r>
            <a:endParaRPr lang="en-US" dirty="0"/>
          </a:p>
        </p:txBody>
      </p:sp>
      <p:sp>
        <p:nvSpPr>
          <p:cNvPr id="5" name="Rectangle 4"/>
          <p:cNvSpPr/>
          <p:nvPr/>
        </p:nvSpPr>
        <p:spPr>
          <a:xfrm>
            <a:off x="3797056" y="2313074"/>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1</a:t>
            </a:r>
            <a:endParaRPr lang="en-US" sz="1600" dirty="0"/>
          </a:p>
        </p:txBody>
      </p:sp>
      <p:sp>
        <p:nvSpPr>
          <p:cNvPr id="6" name="Rectangle 5"/>
          <p:cNvSpPr/>
          <p:nvPr/>
        </p:nvSpPr>
        <p:spPr>
          <a:xfrm>
            <a:off x="3797056" y="3273156"/>
            <a:ext cx="1563077" cy="22794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a:t>
            </a:r>
            <a:r>
              <a:rPr lang="is-IS" sz="1600" dirty="0" smtClean="0"/>
              <a:t>…</a:t>
            </a:r>
            <a:endParaRPr lang="en-US" sz="1600" dirty="0"/>
          </a:p>
        </p:txBody>
      </p:sp>
      <p:sp>
        <p:nvSpPr>
          <p:cNvPr id="8" name="Rectangle 7"/>
          <p:cNvSpPr/>
          <p:nvPr/>
        </p:nvSpPr>
        <p:spPr>
          <a:xfrm>
            <a:off x="3797056" y="3952594"/>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a:t>
            </a:r>
            <a:r>
              <a:rPr lang="is-IS" sz="1600" dirty="0" smtClean="0"/>
              <a:t>…</a:t>
            </a:r>
            <a:endParaRPr lang="en-US" sz="1600" dirty="0"/>
          </a:p>
        </p:txBody>
      </p:sp>
      <p:sp>
        <p:nvSpPr>
          <p:cNvPr id="9" name="Rectangle 8"/>
          <p:cNvSpPr/>
          <p:nvPr/>
        </p:nvSpPr>
        <p:spPr>
          <a:xfrm>
            <a:off x="3797056" y="4451849"/>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N</a:t>
            </a:r>
            <a:endParaRPr lang="en-US" sz="1600" dirty="0"/>
          </a:p>
        </p:txBody>
      </p:sp>
      <p:sp>
        <p:nvSpPr>
          <p:cNvPr id="10" name="Rectangle 9"/>
          <p:cNvSpPr/>
          <p:nvPr/>
        </p:nvSpPr>
        <p:spPr>
          <a:xfrm>
            <a:off x="3797056" y="4951104"/>
            <a:ext cx="1563077" cy="227949"/>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End</a:t>
            </a:r>
            <a:endParaRPr lang="en-US" sz="1600" dirty="0"/>
          </a:p>
        </p:txBody>
      </p:sp>
      <p:sp>
        <p:nvSpPr>
          <p:cNvPr id="11" name="Rectangle 10"/>
          <p:cNvSpPr/>
          <p:nvPr/>
        </p:nvSpPr>
        <p:spPr>
          <a:xfrm>
            <a:off x="3797056" y="1813819"/>
            <a:ext cx="1563077" cy="227949"/>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Start</a:t>
            </a:r>
            <a:endParaRPr lang="en-US" sz="1600" dirty="0"/>
          </a:p>
        </p:txBody>
      </p:sp>
      <p:sp>
        <p:nvSpPr>
          <p:cNvPr id="16" name="Decision 15"/>
          <p:cNvSpPr/>
          <p:nvPr/>
        </p:nvSpPr>
        <p:spPr>
          <a:xfrm>
            <a:off x="4415774" y="2812329"/>
            <a:ext cx="325641" cy="189521"/>
          </a:xfrm>
          <a:prstGeom prst="flowChartDecisi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6" name="Straight Arrow Connector 25"/>
          <p:cNvCxnSpPr>
            <a:stCxn id="5" idx="2"/>
            <a:endCxn id="16" idx="0"/>
          </p:cNvCxnSpPr>
          <p:nvPr/>
        </p:nvCxnSpPr>
        <p:spPr>
          <a:xfrm>
            <a:off x="4578595" y="2541023"/>
            <a:ext cx="0" cy="27130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Elbow Connector 32"/>
          <p:cNvCxnSpPr>
            <a:stCxn id="6" idx="2"/>
            <a:endCxn id="16" idx="1"/>
          </p:cNvCxnSpPr>
          <p:nvPr/>
        </p:nvCxnSpPr>
        <p:spPr>
          <a:xfrm rot="5400000" flipH="1">
            <a:off x="4200177" y="3122688"/>
            <a:ext cx="594015" cy="162821"/>
          </a:xfrm>
          <a:prstGeom prst="bentConnector4">
            <a:avLst>
              <a:gd name="adj1" fmla="val -38484"/>
              <a:gd name="adj2" fmla="val 620398"/>
            </a:avLst>
          </a:prstGeom>
          <a:ln>
            <a:solidFill>
              <a:srgbClr val="800000"/>
            </a:solidFill>
            <a:tailEnd type="arrow"/>
          </a:ln>
        </p:spPr>
        <p:style>
          <a:lnRef idx="2">
            <a:schemeClr val="accent1"/>
          </a:lnRef>
          <a:fillRef idx="0">
            <a:schemeClr val="accent1"/>
          </a:fillRef>
          <a:effectRef idx="1">
            <a:schemeClr val="accent1"/>
          </a:effectRef>
          <a:fontRef idx="minor">
            <a:schemeClr val="tx1"/>
          </a:fontRef>
        </p:style>
      </p:cxnSp>
      <p:cxnSp>
        <p:nvCxnSpPr>
          <p:cNvPr id="35" name="Elbow Connector 34"/>
          <p:cNvCxnSpPr>
            <a:stCxn id="6" idx="2"/>
            <a:endCxn id="8" idx="0"/>
          </p:cNvCxnSpPr>
          <p:nvPr/>
        </p:nvCxnSpPr>
        <p:spPr>
          <a:xfrm rot="5400000">
            <a:off x="4352851" y="3726849"/>
            <a:ext cx="451489" cy="12700"/>
          </a:xfrm>
          <a:prstGeom prst="bent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a:stCxn id="11" idx="2"/>
            <a:endCxn id="5" idx="0"/>
          </p:cNvCxnSpPr>
          <p:nvPr/>
        </p:nvCxnSpPr>
        <p:spPr>
          <a:xfrm>
            <a:off x="4578595" y="2041768"/>
            <a:ext cx="0" cy="27130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a:stCxn id="8" idx="2"/>
            <a:endCxn id="9" idx="0"/>
          </p:cNvCxnSpPr>
          <p:nvPr/>
        </p:nvCxnSpPr>
        <p:spPr>
          <a:xfrm>
            <a:off x="4578595" y="4180543"/>
            <a:ext cx="0" cy="27130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stCxn id="9" idx="2"/>
            <a:endCxn id="10" idx="0"/>
          </p:cNvCxnSpPr>
          <p:nvPr/>
        </p:nvCxnSpPr>
        <p:spPr>
          <a:xfrm>
            <a:off x="4578595" y="4679798"/>
            <a:ext cx="0" cy="27130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5" name="Elbow Connector 54"/>
          <p:cNvCxnSpPr>
            <a:stCxn id="16" idx="2"/>
            <a:endCxn id="6" idx="0"/>
          </p:cNvCxnSpPr>
          <p:nvPr/>
        </p:nvCxnSpPr>
        <p:spPr>
          <a:xfrm rot="5400000">
            <a:off x="4442942" y="3137503"/>
            <a:ext cx="271306" cy="12700"/>
          </a:xfrm>
          <a:prstGeom prst="bentConnector3">
            <a:avLst/>
          </a:prstGeom>
          <a:ln>
            <a:solidFill>
              <a:schemeClr val="tx2">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59" name="Elbow Connector 58"/>
          <p:cNvCxnSpPr>
            <a:stCxn id="16" idx="3"/>
            <a:endCxn id="8" idx="3"/>
          </p:cNvCxnSpPr>
          <p:nvPr/>
        </p:nvCxnSpPr>
        <p:spPr>
          <a:xfrm>
            <a:off x="4741415" y="2907090"/>
            <a:ext cx="618718" cy="1159479"/>
          </a:xfrm>
          <a:prstGeom prst="bentConnector3">
            <a:avLst>
              <a:gd name="adj1" fmla="val 136947"/>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72375312"/>
      </p:ext>
    </p:extLst>
  </p:cSld>
  <p:clrMapOvr>
    <a:masterClrMapping/>
  </p:clrMapOvr>
  <p:timing>
    <p:tnLst>
      <p:par>
        <p:cTn xmlns:p14="http://schemas.microsoft.com/office/powerpoint/2010/mai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10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Functions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Ch.2 : The Basics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820568410"/>
      </p:ext>
    </p:extLst>
  </p:cSld>
  <p:clrMapOvr>
    <a:masterClrMapping/>
  </p:clrMapOvr>
  <p:timing>
    <p:tnLst>
      <p:par>
        <p:cTn xmlns:p14="http://schemas.microsoft.com/office/powerpoint/2010/mai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a ‘function’?</a:t>
            </a:r>
          </a:p>
          <a:p>
            <a:r>
              <a:rPr lang="en-US" dirty="0" smtClean="0"/>
              <a:t>Defining and calling ‘functions’</a:t>
            </a:r>
          </a:p>
        </p:txBody>
      </p:sp>
      <p:sp>
        <p:nvSpPr>
          <p:cNvPr id="4" name="TextBox 3"/>
          <p:cNvSpPr txBox="1"/>
          <p:nvPr/>
        </p:nvSpPr>
        <p:spPr>
          <a:xfrm>
            <a:off x="1456191" y="6234960"/>
            <a:ext cx="6231619" cy="369332"/>
          </a:xfrm>
          <a:prstGeom prst="rect">
            <a:avLst/>
          </a:prstGeom>
          <a:noFill/>
        </p:spPr>
        <p:txBody>
          <a:bodyPr wrap="none" rtlCol="0">
            <a:spAutoFit/>
          </a:bodyPr>
          <a:lstStyle/>
          <a:p>
            <a:r>
              <a:rPr lang="en-US" dirty="0" smtClean="0"/>
              <a:t>Code </a:t>
            </a:r>
            <a:r>
              <a:rPr lang="en-US" dirty="0"/>
              <a:t>and slides: </a:t>
            </a:r>
            <a:r>
              <a:rPr lang="en-US" dirty="0">
                <a:hlinkClick r:id="rId2"/>
              </a:rPr>
              <a:t>https://</a:t>
            </a:r>
            <a:r>
              <a:rPr lang="en-US" dirty="0" err="1">
                <a:hlinkClick r:id="rId2"/>
              </a:rPr>
              <a:t>github.com</a:t>
            </a:r>
            <a:r>
              <a:rPr lang="en-US" dirty="0">
                <a:hlinkClick r:id="rId2"/>
              </a:rPr>
              <a:t>/</a:t>
            </a:r>
            <a:r>
              <a:rPr lang="en-US" dirty="0" err="1">
                <a:hlinkClick r:id="rId2"/>
              </a:rPr>
              <a:t>xiliax</a:t>
            </a:r>
            <a:r>
              <a:rPr lang="en-US" dirty="0">
                <a:hlinkClick r:id="rId2"/>
              </a:rPr>
              <a:t>/go-</a:t>
            </a:r>
            <a:r>
              <a:rPr lang="en-US" dirty="0" err="1">
                <a:hlinkClick r:id="rId2"/>
              </a:rPr>
              <a:t>lang</a:t>
            </a:r>
            <a:r>
              <a:rPr lang="en-US" dirty="0">
                <a:hlinkClick r:id="rId2"/>
              </a:rPr>
              <a:t>-programming</a:t>
            </a:r>
            <a:endParaRPr lang="en-US" dirty="0"/>
          </a:p>
        </p:txBody>
      </p:sp>
    </p:spTree>
    <p:extLst>
      <p:ext uri="{BB962C8B-B14F-4D97-AF65-F5344CB8AC3E}">
        <p14:creationId xmlns:p14="http://schemas.microsoft.com/office/powerpoint/2010/main" val="19209659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 Functions</a:t>
            </a:r>
            <a:endParaRPr lang="en-US" dirty="0"/>
          </a:p>
        </p:txBody>
      </p:sp>
      <p:sp>
        <p:nvSpPr>
          <p:cNvPr id="3" name="Content Placeholder 2"/>
          <p:cNvSpPr>
            <a:spLocks noGrp="1"/>
          </p:cNvSpPr>
          <p:nvPr>
            <p:ph idx="1"/>
          </p:nvPr>
        </p:nvSpPr>
        <p:spPr/>
        <p:txBody>
          <a:bodyPr>
            <a:normAutofit/>
          </a:bodyPr>
          <a:lstStyle/>
          <a:p>
            <a:r>
              <a:rPr lang="en-US" dirty="0" smtClean="0"/>
              <a:t>What is  a ‘function’?</a:t>
            </a:r>
          </a:p>
          <a:p>
            <a:pPr lvl="1"/>
            <a:r>
              <a:rPr lang="en-US" dirty="0" err="1"/>
              <a:t>Verrol’s</a:t>
            </a:r>
            <a:r>
              <a:rPr lang="en-US" dirty="0"/>
              <a:t> definition:</a:t>
            </a:r>
          </a:p>
          <a:p>
            <a:pPr lvl="2"/>
            <a:r>
              <a:rPr lang="en-US" dirty="0" smtClean="0"/>
              <a:t>A ‘function</a:t>
            </a:r>
            <a:r>
              <a:rPr lang="en-US" dirty="0"/>
              <a:t>’ ’ is </a:t>
            </a:r>
            <a:r>
              <a:rPr lang="en-US" dirty="0" smtClean="0"/>
              <a:t>a </a:t>
            </a:r>
            <a:r>
              <a:rPr lang="en-US" b="1" i="1" dirty="0" smtClean="0">
                <a:solidFill>
                  <a:srgbClr val="008000"/>
                </a:solidFill>
              </a:rPr>
              <a:t>name </a:t>
            </a:r>
            <a:r>
              <a:rPr lang="en-US" dirty="0" smtClean="0"/>
              <a:t>given to a </a:t>
            </a:r>
            <a:r>
              <a:rPr lang="en-US" b="1" i="1" dirty="0" smtClean="0">
                <a:solidFill>
                  <a:srgbClr val="3366FF"/>
                </a:solidFill>
              </a:rPr>
              <a:t>collection/set</a:t>
            </a:r>
            <a:r>
              <a:rPr lang="en-US" dirty="0" smtClean="0">
                <a:solidFill>
                  <a:srgbClr val="3366FF"/>
                </a:solidFill>
              </a:rPr>
              <a:t> </a:t>
            </a:r>
            <a:r>
              <a:rPr lang="en-US" dirty="0"/>
              <a:t>of </a:t>
            </a:r>
            <a:r>
              <a:rPr lang="en-US" b="1" i="1" dirty="0" smtClean="0">
                <a:solidFill>
                  <a:schemeClr val="bg2">
                    <a:lumMod val="50000"/>
                  </a:schemeClr>
                </a:solidFill>
              </a:rPr>
              <a:t>statements</a:t>
            </a:r>
          </a:p>
          <a:p>
            <a:r>
              <a:rPr lang="en-US" dirty="0" smtClean="0"/>
              <a:t>What are the benefits of functions?</a:t>
            </a:r>
          </a:p>
          <a:p>
            <a:pPr lvl="1"/>
            <a:r>
              <a:rPr lang="en-US" b="1" dirty="0" smtClean="0">
                <a:solidFill>
                  <a:srgbClr val="008000"/>
                </a:solidFill>
              </a:rPr>
              <a:t>Reuse</a:t>
            </a:r>
          </a:p>
          <a:p>
            <a:pPr lvl="1"/>
            <a:r>
              <a:rPr lang="en-US" dirty="0" smtClean="0"/>
              <a:t>Organization</a:t>
            </a:r>
          </a:p>
          <a:p>
            <a:pPr lvl="1"/>
            <a:r>
              <a:rPr lang="en-US" dirty="0" smtClean="0"/>
              <a:t>Abstraction</a:t>
            </a:r>
          </a:p>
        </p:txBody>
      </p:sp>
      <p:sp>
        <p:nvSpPr>
          <p:cNvPr id="4" name="TextBox 3"/>
          <p:cNvSpPr txBox="1"/>
          <p:nvPr/>
        </p:nvSpPr>
        <p:spPr>
          <a:xfrm>
            <a:off x="1425139" y="6249581"/>
            <a:ext cx="6293723" cy="369332"/>
          </a:xfrm>
          <a:prstGeom prst="rect">
            <a:avLst/>
          </a:prstGeom>
          <a:noFill/>
        </p:spPr>
        <p:txBody>
          <a:bodyPr wrap="none" rtlCol="0">
            <a:spAutoFit/>
          </a:bodyPr>
          <a:lstStyle/>
          <a:p>
            <a:r>
              <a:rPr lang="en-US" dirty="0"/>
              <a:t>Effective Go: </a:t>
            </a:r>
            <a:r>
              <a:rPr lang="en-US" dirty="0">
                <a:hlinkClick r:id="rId2"/>
              </a:rPr>
              <a:t>https://</a:t>
            </a:r>
            <a:r>
              <a:rPr lang="en-US" dirty="0" err="1">
                <a:hlinkClick r:id="rId2"/>
              </a:rPr>
              <a:t>golang.org</a:t>
            </a:r>
            <a:r>
              <a:rPr lang="en-US" dirty="0">
                <a:hlinkClick r:id="rId2"/>
              </a:rPr>
              <a:t>/doc/</a:t>
            </a:r>
            <a:r>
              <a:rPr lang="en-US" dirty="0" err="1">
                <a:hlinkClick r:id="rId2"/>
              </a:rPr>
              <a:t>effective_go.html#functions</a:t>
            </a:r>
            <a:endParaRPr lang="en-US" dirty="0"/>
          </a:p>
        </p:txBody>
      </p:sp>
    </p:spTree>
    <p:extLst>
      <p:ext uri="{BB962C8B-B14F-4D97-AF65-F5344CB8AC3E}">
        <p14:creationId xmlns:p14="http://schemas.microsoft.com/office/powerpoint/2010/main" val="50701705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Named Function Syntax</a:t>
            </a:r>
            <a:endParaRPr lang="en-US" dirty="0"/>
          </a:p>
        </p:txBody>
      </p:sp>
      <p:sp>
        <p:nvSpPr>
          <p:cNvPr id="3" name="Content Placeholder 2"/>
          <p:cNvSpPr>
            <a:spLocks noGrp="1"/>
          </p:cNvSpPr>
          <p:nvPr>
            <p:ph idx="1"/>
          </p:nvPr>
        </p:nvSpPr>
        <p:spPr/>
        <p:txBody>
          <a:bodyPr>
            <a:normAutofit lnSpcReduction="10000"/>
          </a:bodyPr>
          <a:lstStyle/>
          <a:p>
            <a:pPr marL="400050" lvl="1" indent="0">
              <a:buNone/>
            </a:pPr>
            <a:r>
              <a:rPr lang="en-US" i="1" dirty="0" err="1" smtClean="0">
                <a:solidFill>
                  <a:schemeClr val="accent3">
                    <a:lumMod val="75000"/>
                  </a:schemeClr>
                </a:solidFill>
              </a:rPr>
              <a:t>func</a:t>
            </a:r>
            <a:r>
              <a:rPr lang="en-US" dirty="0" smtClean="0"/>
              <a:t> </a:t>
            </a:r>
            <a:r>
              <a:rPr lang="en-US" b="1" dirty="0">
                <a:solidFill>
                  <a:schemeClr val="accent4">
                    <a:lumMod val="75000"/>
                  </a:schemeClr>
                </a:solidFill>
              </a:rPr>
              <a:t>name</a:t>
            </a:r>
            <a:r>
              <a:rPr lang="en-US" dirty="0"/>
              <a:t>(</a:t>
            </a:r>
            <a:r>
              <a:rPr lang="en-US" dirty="0" smtClean="0"/>
              <a:t>[</a:t>
            </a:r>
            <a:r>
              <a:rPr lang="en-US" dirty="0" smtClean="0">
                <a:solidFill>
                  <a:schemeClr val="accent6">
                    <a:lumMod val="75000"/>
                  </a:schemeClr>
                </a:solidFill>
              </a:rPr>
              <a:t>argument list</a:t>
            </a:r>
            <a:r>
              <a:rPr lang="is-IS" dirty="0" smtClean="0"/>
              <a:t>]) [(</a:t>
            </a:r>
            <a:r>
              <a:rPr lang="is-IS" dirty="0" smtClean="0">
                <a:solidFill>
                  <a:srgbClr val="008000"/>
                </a:solidFill>
              </a:rPr>
              <a:t>return list</a:t>
            </a:r>
            <a:r>
              <a:rPr lang="is-IS" dirty="0" smtClean="0"/>
              <a:t>)]{</a:t>
            </a:r>
          </a:p>
          <a:p>
            <a:pPr marL="400050" lvl="1" indent="0">
              <a:buNone/>
            </a:pPr>
            <a:r>
              <a:rPr lang="is-IS" dirty="0" smtClean="0"/>
              <a:t>	 	</a:t>
            </a:r>
            <a:r>
              <a:rPr lang="is-IS" dirty="0" smtClean="0">
                <a:solidFill>
                  <a:srgbClr val="800000"/>
                </a:solidFill>
              </a:rPr>
              <a:t>body</a:t>
            </a:r>
            <a:endParaRPr lang="is-IS" dirty="0" smtClean="0"/>
          </a:p>
          <a:p>
            <a:pPr marL="400050" lvl="1" indent="0">
              <a:buNone/>
            </a:pPr>
            <a:r>
              <a:rPr lang="is-IS" dirty="0" smtClean="0"/>
              <a:t>}</a:t>
            </a:r>
            <a:endParaRPr lang="en-US" dirty="0" smtClean="0"/>
          </a:p>
          <a:p>
            <a:pPr lvl="1"/>
            <a:r>
              <a:rPr lang="en-US" dirty="0" smtClean="0">
                <a:solidFill>
                  <a:srgbClr val="FF6600"/>
                </a:solidFill>
              </a:rPr>
              <a:t>Argument List</a:t>
            </a:r>
          </a:p>
          <a:p>
            <a:pPr lvl="2"/>
            <a:r>
              <a:rPr lang="en-US" i="1" u="sng" dirty="0" smtClean="0"/>
              <a:t>Optional</a:t>
            </a:r>
            <a:r>
              <a:rPr lang="en-US" dirty="0" smtClean="0"/>
              <a:t> comma separated list of variable names</a:t>
            </a:r>
          </a:p>
          <a:p>
            <a:pPr lvl="1"/>
            <a:r>
              <a:rPr lang="en-US" dirty="0" smtClean="0">
                <a:solidFill>
                  <a:srgbClr val="008000"/>
                </a:solidFill>
              </a:rPr>
              <a:t>Return list</a:t>
            </a:r>
          </a:p>
          <a:p>
            <a:pPr lvl="2"/>
            <a:r>
              <a:rPr lang="en-US" i="1" u="sng" dirty="0"/>
              <a:t>Optional</a:t>
            </a:r>
            <a:r>
              <a:rPr lang="en-US" dirty="0"/>
              <a:t> comma separated list </a:t>
            </a:r>
            <a:r>
              <a:rPr lang="en-US" dirty="0" smtClean="0"/>
              <a:t>of return variable(s) or type(s)</a:t>
            </a:r>
          </a:p>
          <a:p>
            <a:pPr lvl="1"/>
            <a:r>
              <a:rPr lang="en-US" dirty="0" smtClean="0">
                <a:solidFill>
                  <a:srgbClr val="800000"/>
                </a:solidFill>
              </a:rPr>
              <a:t>Body</a:t>
            </a:r>
          </a:p>
          <a:p>
            <a:pPr lvl="2"/>
            <a:r>
              <a:rPr lang="en-US" dirty="0" smtClean="0"/>
              <a:t>Zero or more statements</a:t>
            </a:r>
          </a:p>
          <a:p>
            <a:pPr marL="0" indent="0">
              <a:buNone/>
            </a:pPr>
            <a:endParaRPr lang="en-US" dirty="0"/>
          </a:p>
        </p:txBody>
      </p:sp>
    </p:spTree>
    <p:extLst>
      <p:ext uri="{BB962C8B-B14F-4D97-AF65-F5344CB8AC3E}">
        <p14:creationId xmlns:p14="http://schemas.microsoft.com/office/powerpoint/2010/main" val="202615287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Anonymous Function Syntax</a:t>
            </a:r>
            <a:endParaRPr lang="en-US" dirty="0"/>
          </a:p>
        </p:txBody>
      </p:sp>
      <p:sp>
        <p:nvSpPr>
          <p:cNvPr id="3" name="Content Placeholder 2"/>
          <p:cNvSpPr>
            <a:spLocks noGrp="1"/>
          </p:cNvSpPr>
          <p:nvPr>
            <p:ph idx="1"/>
          </p:nvPr>
        </p:nvSpPr>
        <p:spPr/>
        <p:txBody>
          <a:bodyPr>
            <a:normAutofit/>
          </a:bodyPr>
          <a:lstStyle/>
          <a:p>
            <a:pPr marL="400050" lvl="1" indent="0">
              <a:buNone/>
            </a:pPr>
            <a:r>
              <a:rPr lang="en-US" i="1" dirty="0" err="1" smtClean="0">
                <a:solidFill>
                  <a:srgbClr val="3366FF"/>
                </a:solidFill>
              </a:rPr>
              <a:t>var</a:t>
            </a:r>
            <a:r>
              <a:rPr lang="en-US" dirty="0" smtClean="0"/>
              <a:t> </a:t>
            </a:r>
            <a:r>
              <a:rPr lang="en-US" b="1" dirty="0">
                <a:solidFill>
                  <a:schemeClr val="accent4">
                    <a:lumMod val="75000"/>
                  </a:schemeClr>
                </a:solidFill>
              </a:rPr>
              <a:t>name</a:t>
            </a:r>
            <a:r>
              <a:rPr lang="en-US" b="1" dirty="0">
                <a:solidFill>
                  <a:srgbClr val="000000"/>
                </a:solidFill>
              </a:rPr>
              <a:t> = </a:t>
            </a:r>
            <a:r>
              <a:rPr lang="en-US" i="1" dirty="0" err="1" smtClean="0">
                <a:solidFill>
                  <a:schemeClr val="accent3">
                    <a:lumMod val="75000"/>
                  </a:schemeClr>
                </a:solidFill>
              </a:rPr>
              <a:t>func</a:t>
            </a:r>
            <a:r>
              <a:rPr lang="en-US" dirty="0" smtClean="0"/>
              <a:t>([</a:t>
            </a:r>
            <a:r>
              <a:rPr lang="en-US" dirty="0" smtClean="0">
                <a:solidFill>
                  <a:schemeClr val="accent6">
                    <a:lumMod val="75000"/>
                  </a:schemeClr>
                </a:solidFill>
              </a:rPr>
              <a:t>argument list</a:t>
            </a:r>
            <a:r>
              <a:rPr lang="is-IS" dirty="0" smtClean="0"/>
              <a:t>]</a:t>
            </a:r>
            <a:r>
              <a:rPr lang="is-IS" dirty="0"/>
              <a:t>) ) [(</a:t>
            </a:r>
            <a:r>
              <a:rPr lang="is-IS" dirty="0">
                <a:solidFill>
                  <a:srgbClr val="008000"/>
                </a:solidFill>
              </a:rPr>
              <a:t>return list</a:t>
            </a:r>
            <a:r>
              <a:rPr lang="is-IS" dirty="0"/>
              <a:t>)]{</a:t>
            </a:r>
          </a:p>
          <a:p>
            <a:pPr marL="400050" lvl="1" indent="0">
              <a:buNone/>
            </a:pPr>
            <a:r>
              <a:rPr lang="is-IS" dirty="0"/>
              <a:t>	</a:t>
            </a:r>
            <a:r>
              <a:rPr lang="is-IS" dirty="0" smtClean="0"/>
              <a:t>	</a:t>
            </a:r>
            <a:r>
              <a:rPr lang="is-IS" dirty="0" smtClean="0">
                <a:solidFill>
                  <a:srgbClr val="800000"/>
                </a:solidFill>
              </a:rPr>
              <a:t>body</a:t>
            </a:r>
            <a:endParaRPr lang="is-IS" dirty="0"/>
          </a:p>
          <a:p>
            <a:pPr marL="400050" lvl="1" indent="0">
              <a:buNone/>
            </a:pPr>
            <a:r>
              <a:rPr lang="is-IS" dirty="0" smtClean="0"/>
              <a:t>}</a:t>
            </a:r>
          </a:p>
        </p:txBody>
      </p:sp>
    </p:spTree>
    <p:extLst>
      <p:ext uri="{BB962C8B-B14F-4D97-AF65-F5344CB8AC3E}">
        <p14:creationId xmlns:p14="http://schemas.microsoft.com/office/powerpoint/2010/main" val="197821496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Function Argument List</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Some examples of function argument list:</a:t>
            </a:r>
          </a:p>
          <a:p>
            <a:pPr marL="971550" lvl="1" indent="-514350">
              <a:buFont typeface="+mj-lt"/>
              <a:buAutoNum type="arabicPeriod"/>
            </a:pPr>
            <a:r>
              <a:rPr lang="en-US" dirty="0" smtClean="0"/>
              <a:t>No parameter</a:t>
            </a:r>
          </a:p>
          <a:p>
            <a:pPr marL="857250" lvl="2" indent="0">
              <a:buNone/>
            </a:pPr>
            <a:r>
              <a:rPr lang="en-US" i="1" dirty="0" err="1" smtClean="0">
                <a:solidFill>
                  <a:schemeClr val="accent3">
                    <a:lumMod val="75000"/>
                  </a:schemeClr>
                </a:solidFill>
              </a:rPr>
              <a:t>func</a:t>
            </a:r>
            <a:r>
              <a:rPr lang="en-US" dirty="0" smtClean="0">
                <a:solidFill>
                  <a:schemeClr val="accent3">
                    <a:lumMod val="75000"/>
                  </a:schemeClr>
                </a:solidFill>
              </a:rPr>
              <a:t> </a:t>
            </a:r>
            <a:r>
              <a:rPr lang="en-US" dirty="0" smtClean="0">
                <a:solidFill>
                  <a:schemeClr val="accent4"/>
                </a:solidFill>
              </a:rPr>
              <a:t>foo</a:t>
            </a:r>
            <a:r>
              <a:rPr lang="en-US" dirty="0" smtClean="0"/>
              <a:t>()</a:t>
            </a:r>
          </a:p>
          <a:p>
            <a:pPr marL="971550" lvl="1" indent="-514350">
              <a:buFont typeface="+mj-lt"/>
              <a:buAutoNum type="arabicPeriod"/>
            </a:pPr>
            <a:r>
              <a:rPr lang="en-US" dirty="0" smtClean="0"/>
              <a:t>A single parameter</a:t>
            </a:r>
          </a:p>
          <a:p>
            <a:pPr marL="857250" lvl="2" indent="0">
              <a:buNone/>
            </a:pPr>
            <a:r>
              <a:rPr lang="en-US" i="1" dirty="0" err="1">
                <a:solidFill>
                  <a:schemeClr val="accent3">
                    <a:lumMod val="75000"/>
                  </a:schemeClr>
                </a:solidFill>
              </a:rPr>
              <a:t>func</a:t>
            </a:r>
            <a:r>
              <a:rPr lang="en-US" dirty="0">
                <a:solidFill>
                  <a:schemeClr val="accent3">
                    <a:lumMod val="75000"/>
                  </a:schemeClr>
                </a:solidFill>
              </a:rPr>
              <a:t> </a:t>
            </a:r>
            <a:r>
              <a:rPr lang="en-US" dirty="0">
                <a:solidFill>
                  <a:schemeClr val="accent4"/>
                </a:solidFill>
              </a:rPr>
              <a:t>foo</a:t>
            </a:r>
            <a:r>
              <a:rPr lang="en-US" dirty="0" smtClean="0"/>
              <a:t>(</a:t>
            </a:r>
            <a:r>
              <a:rPr lang="en-US" dirty="0" smtClean="0">
                <a:solidFill>
                  <a:schemeClr val="accent6"/>
                </a:solidFill>
              </a:rPr>
              <a:t>a </a:t>
            </a:r>
            <a:r>
              <a:rPr lang="en-US" dirty="0" err="1" smtClean="0">
                <a:solidFill>
                  <a:schemeClr val="accent6"/>
                </a:solidFill>
              </a:rPr>
              <a:t>int</a:t>
            </a:r>
            <a:r>
              <a:rPr lang="en-US" dirty="0" smtClean="0"/>
              <a:t>)</a:t>
            </a:r>
          </a:p>
          <a:p>
            <a:pPr marL="971550" lvl="1" indent="-514350">
              <a:buFont typeface="+mj-lt"/>
              <a:buAutoNum type="arabicPeriod"/>
            </a:pPr>
            <a:r>
              <a:rPr lang="en-US" dirty="0" smtClean="0"/>
              <a:t>One or more parameter of the same type</a:t>
            </a:r>
          </a:p>
          <a:p>
            <a:pPr marL="857250" lvl="2" indent="0">
              <a:buNone/>
            </a:pPr>
            <a:r>
              <a:rPr lang="en-US" i="1" dirty="0" err="1">
                <a:solidFill>
                  <a:schemeClr val="accent3">
                    <a:lumMod val="75000"/>
                  </a:schemeClr>
                </a:solidFill>
              </a:rPr>
              <a:t>func</a:t>
            </a:r>
            <a:r>
              <a:rPr lang="en-US" dirty="0">
                <a:solidFill>
                  <a:schemeClr val="accent3">
                    <a:lumMod val="75000"/>
                  </a:schemeClr>
                </a:solidFill>
              </a:rPr>
              <a:t> </a:t>
            </a:r>
            <a:r>
              <a:rPr lang="en-US" dirty="0">
                <a:solidFill>
                  <a:schemeClr val="accent4"/>
                </a:solidFill>
              </a:rPr>
              <a:t>foo</a:t>
            </a:r>
            <a:r>
              <a:rPr lang="en-US" dirty="0"/>
              <a:t>(</a:t>
            </a:r>
            <a:r>
              <a:rPr lang="en-US" dirty="0" smtClean="0">
                <a:solidFill>
                  <a:schemeClr val="accent6"/>
                </a:solidFill>
              </a:rPr>
              <a:t>a, b, c float32</a:t>
            </a:r>
            <a:r>
              <a:rPr lang="en-US" dirty="0" smtClean="0"/>
              <a:t>)</a:t>
            </a:r>
          </a:p>
          <a:p>
            <a:pPr marL="971550" lvl="1" indent="-514350">
              <a:buFont typeface="+mj-lt"/>
              <a:buAutoNum type="arabicPeriod"/>
            </a:pPr>
            <a:r>
              <a:rPr lang="en-US" dirty="0" smtClean="0"/>
              <a:t>One or more different parameters</a:t>
            </a:r>
          </a:p>
          <a:p>
            <a:pPr marL="857250" lvl="2" indent="0">
              <a:buNone/>
            </a:pPr>
            <a:r>
              <a:rPr lang="en-US" i="1" dirty="0" err="1">
                <a:solidFill>
                  <a:schemeClr val="accent3">
                    <a:lumMod val="75000"/>
                  </a:schemeClr>
                </a:solidFill>
              </a:rPr>
              <a:t>func</a:t>
            </a:r>
            <a:r>
              <a:rPr lang="en-US" dirty="0">
                <a:solidFill>
                  <a:schemeClr val="accent3">
                    <a:lumMod val="75000"/>
                  </a:schemeClr>
                </a:solidFill>
              </a:rPr>
              <a:t> </a:t>
            </a:r>
            <a:r>
              <a:rPr lang="en-US" dirty="0">
                <a:solidFill>
                  <a:schemeClr val="accent4"/>
                </a:solidFill>
              </a:rPr>
              <a:t>foo</a:t>
            </a:r>
            <a:r>
              <a:rPr lang="en-US" dirty="0"/>
              <a:t>(</a:t>
            </a:r>
            <a:r>
              <a:rPr lang="en-US" dirty="0">
                <a:solidFill>
                  <a:schemeClr val="accent6"/>
                </a:solidFill>
              </a:rPr>
              <a:t>a </a:t>
            </a:r>
            <a:r>
              <a:rPr lang="en-US" dirty="0" err="1">
                <a:solidFill>
                  <a:schemeClr val="accent6"/>
                </a:solidFill>
              </a:rPr>
              <a:t>int</a:t>
            </a:r>
            <a:r>
              <a:rPr lang="en-US" dirty="0">
                <a:solidFill>
                  <a:schemeClr val="accent6"/>
                </a:solidFill>
              </a:rPr>
              <a:t>, c string, z float32</a:t>
            </a:r>
            <a:r>
              <a:rPr lang="en-US" dirty="0" smtClean="0"/>
              <a:t>)</a:t>
            </a:r>
          </a:p>
          <a:p>
            <a:pPr marL="971550" lvl="1" indent="-514350">
              <a:buFont typeface="+mj-lt"/>
              <a:buAutoNum type="arabicPeriod"/>
            </a:pPr>
            <a:r>
              <a:rPr lang="en-US" dirty="0" smtClean="0"/>
              <a:t>Optional </a:t>
            </a:r>
            <a:r>
              <a:rPr lang="en-US" b="1" i="1" dirty="0" err="1" smtClean="0">
                <a:solidFill>
                  <a:srgbClr val="FF6600"/>
                </a:solidFill>
              </a:rPr>
              <a:t>variadic</a:t>
            </a:r>
            <a:r>
              <a:rPr lang="en-US" dirty="0" smtClean="0">
                <a:solidFill>
                  <a:srgbClr val="FF6600"/>
                </a:solidFill>
              </a:rPr>
              <a:t> </a:t>
            </a:r>
            <a:r>
              <a:rPr lang="en-US" dirty="0" smtClean="0"/>
              <a:t>parameter</a:t>
            </a:r>
          </a:p>
          <a:p>
            <a:pPr marL="857250" lvl="2" indent="0">
              <a:buNone/>
            </a:pPr>
            <a:r>
              <a:rPr lang="en-US" i="1" dirty="0" err="1">
                <a:solidFill>
                  <a:schemeClr val="accent3">
                    <a:lumMod val="75000"/>
                  </a:schemeClr>
                </a:solidFill>
              </a:rPr>
              <a:t>func</a:t>
            </a:r>
            <a:r>
              <a:rPr lang="en-US" dirty="0">
                <a:solidFill>
                  <a:schemeClr val="accent3">
                    <a:lumMod val="75000"/>
                  </a:schemeClr>
                </a:solidFill>
              </a:rPr>
              <a:t> </a:t>
            </a:r>
            <a:r>
              <a:rPr lang="en-US" dirty="0">
                <a:solidFill>
                  <a:schemeClr val="accent4"/>
                </a:solidFill>
              </a:rPr>
              <a:t>foo</a:t>
            </a:r>
            <a:r>
              <a:rPr lang="en-US" dirty="0"/>
              <a:t>(</a:t>
            </a:r>
            <a:r>
              <a:rPr lang="en-US" dirty="0">
                <a:solidFill>
                  <a:schemeClr val="accent6"/>
                </a:solidFill>
              </a:rPr>
              <a:t>a </a:t>
            </a:r>
            <a:r>
              <a:rPr lang="en-US" dirty="0" err="1">
                <a:solidFill>
                  <a:schemeClr val="accent6"/>
                </a:solidFill>
              </a:rPr>
              <a:t>int</a:t>
            </a:r>
            <a:r>
              <a:rPr lang="en-US" dirty="0">
                <a:solidFill>
                  <a:schemeClr val="accent6"/>
                </a:solidFill>
              </a:rPr>
              <a:t>, c string, </a:t>
            </a:r>
            <a:r>
              <a:rPr lang="mr-IN" dirty="0" smtClean="0">
                <a:solidFill>
                  <a:schemeClr val="accent6"/>
                </a:solidFill>
              </a:rPr>
              <a:t>…</a:t>
            </a:r>
            <a:r>
              <a:rPr lang="en-US" dirty="0" smtClean="0">
                <a:solidFill>
                  <a:schemeClr val="accent6"/>
                </a:solidFill>
              </a:rPr>
              <a:t>z float32</a:t>
            </a:r>
            <a:r>
              <a:rPr lang="en-US" dirty="0" smtClean="0"/>
              <a:t>)</a:t>
            </a:r>
          </a:p>
        </p:txBody>
      </p:sp>
    </p:spTree>
    <p:extLst>
      <p:ext uri="{BB962C8B-B14F-4D97-AF65-F5344CB8AC3E}">
        <p14:creationId xmlns:p14="http://schemas.microsoft.com/office/powerpoint/2010/main" val="379776970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Function Return List</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Some examples of function return list:</a:t>
            </a:r>
          </a:p>
          <a:p>
            <a:pPr marL="971550" lvl="1" indent="-514350">
              <a:buFont typeface="+mj-lt"/>
              <a:buAutoNum type="arabicPeriod"/>
            </a:pPr>
            <a:r>
              <a:rPr lang="en-US" dirty="0" smtClean="0"/>
              <a:t>No return</a:t>
            </a:r>
          </a:p>
          <a:p>
            <a:pPr marL="857250" lvl="2" indent="0">
              <a:buNone/>
            </a:pPr>
            <a:r>
              <a:rPr lang="en-US" i="1" dirty="0" err="1" smtClean="0">
                <a:solidFill>
                  <a:schemeClr val="accent3">
                    <a:lumMod val="75000"/>
                  </a:schemeClr>
                </a:solidFill>
              </a:rPr>
              <a:t>func</a:t>
            </a:r>
            <a:r>
              <a:rPr lang="en-US" dirty="0" smtClean="0">
                <a:solidFill>
                  <a:schemeClr val="accent3">
                    <a:lumMod val="75000"/>
                  </a:schemeClr>
                </a:solidFill>
              </a:rPr>
              <a:t> </a:t>
            </a:r>
            <a:r>
              <a:rPr lang="en-US" dirty="0" smtClean="0">
                <a:solidFill>
                  <a:schemeClr val="accent4"/>
                </a:solidFill>
              </a:rPr>
              <a:t>foo</a:t>
            </a:r>
            <a:r>
              <a:rPr lang="en-US" dirty="0" smtClean="0"/>
              <a:t>(</a:t>
            </a:r>
            <a:r>
              <a:rPr lang="mr-IN" dirty="0" smtClean="0"/>
              <a:t>…</a:t>
            </a:r>
            <a:r>
              <a:rPr lang="en-US" dirty="0" smtClean="0"/>
              <a:t>)</a:t>
            </a:r>
          </a:p>
          <a:p>
            <a:pPr marL="971550" lvl="1" indent="-514350">
              <a:buFont typeface="+mj-lt"/>
              <a:buAutoNum type="arabicPeriod"/>
            </a:pPr>
            <a:r>
              <a:rPr lang="en-US" dirty="0" smtClean="0"/>
              <a:t>A single </a:t>
            </a:r>
            <a:r>
              <a:rPr lang="en-US" i="1" dirty="0" smtClean="0">
                <a:solidFill>
                  <a:srgbClr val="008000"/>
                </a:solidFill>
              </a:rPr>
              <a:t>unnamed</a:t>
            </a:r>
            <a:r>
              <a:rPr lang="en-US" dirty="0" smtClean="0">
                <a:solidFill>
                  <a:srgbClr val="008000"/>
                </a:solidFill>
              </a:rPr>
              <a:t> </a:t>
            </a:r>
            <a:r>
              <a:rPr lang="en-US" dirty="0" smtClean="0"/>
              <a:t>return</a:t>
            </a:r>
          </a:p>
          <a:p>
            <a:pPr marL="857250" lvl="2" indent="0">
              <a:buNone/>
            </a:pPr>
            <a:r>
              <a:rPr lang="en-US" i="1" dirty="0" err="1">
                <a:solidFill>
                  <a:schemeClr val="accent3">
                    <a:lumMod val="75000"/>
                  </a:schemeClr>
                </a:solidFill>
              </a:rPr>
              <a:t>func</a:t>
            </a:r>
            <a:r>
              <a:rPr lang="en-US" dirty="0">
                <a:solidFill>
                  <a:schemeClr val="accent3">
                    <a:lumMod val="75000"/>
                  </a:schemeClr>
                </a:solidFill>
              </a:rPr>
              <a:t> </a:t>
            </a:r>
            <a:r>
              <a:rPr lang="en-US" dirty="0">
                <a:solidFill>
                  <a:schemeClr val="accent4"/>
                </a:solidFill>
              </a:rPr>
              <a:t>foo</a:t>
            </a:r>
            <a:r>
              <a:rPr lang="en-US" dirty="0" smtClean="0"/>
              <a:t>(</a:t>
            </a:r>
            <a:r>
              <a:rPr lang="mr-IN" dirty="0" smtClean="0"/>
              <a:t>…</a:t>
            </a:r>
            <a:r>
              <a:rPr lang="en-US" dirty="0" smtClean="0"/>
              <a:t>)</a:t>
            </a:r>
            <a:r>
              <a:rPr lang="en-US" dirty="0" smtClean="0">
                <a:solidFill>
                  <a:schemeClr val="accent6"/>
                </a:solidFill>
              </a:rPr>
              <a:t> </a:t>
            </a:r>
            <a:r>
              <a:rPr lang="en-US" dirty="0" err="1" smtClean="0">
                <a:solidFill>
                  <a:srgbClr val="008000"/>
                </a:solidFill>
              </a:rPr>
              <a:t>int</a:t>
            </a:r>
            <a:endParaRPr lang="en-US" dirty="0" smtClean="0">
              <a:solidFill>
                <a:srgbClr val="008000"/>
              </a:solidFill>
            </a:endParaRPr>
          </a:p>
          <a:p>
            <a:pPr marL="971550" lvl="1" indent="-514350">
              <a:buFont typeface="+mj-lt"/>
              <a:buAutoNum type="arabicPeriod"/>
            </a:pPr>
            <a:r>
              <a:rPr lang="en-US" dirty="0"/>
              <a:t>A single </a:t>
            </a:r>
            <a:r>
              <a:rPr lang="en-US" i="1" dirty="0" smtClean="0">
                <a:solidFill>
                  <a:srgbClr val="008000"/>
                </a:solidFill>
              </a:rPr>
              <a:t>named</a:t>
            </a:r>
            <a:r>
              <a:rPr lang="en-US" dirty="0" smtClean="0">
                <a:solidFill>
                  <a:srgbClr val="008000"/>
                </a:solidFill>
              </a:rPr>
              <a:t> </a:t>
            </a:r>
            <a:r>
              <a:rPr lang="en-US" dirty="0"/>
              <a:t>return</a:t>
            </a:r>
          </a:p>
          <a:p>
            <a:pPr marL="857250" lvl="2" indent="0">
              <a:buNone/>
            </a:pPr>
            <a:r>
              <a:rPr lang="en-US" i="1" dirty="0" err="1">
                <a:solidFill>
                  <a:schemeClr val="accent3">
                    <a:lumMod val="75000"/>
                  </a:schemeClr>
                </a:solidFill>
              </a:rPr>
              <a:t>func</a:t>
            </a:r>
            <a:r>
              <a:rPr lang="en-US" dirty="0">
                <a:solidFill>
                  <a:schemeClr val="accent3">
                    <a:lumMod val="75000"/>
                  </a:schemeClr>
                </a:solidFill>
              </a:rPr>
              <a:t> </a:t>
            </a:r>
            <a:r>
              <a:rPr lang="en-US" dirty="0">
                <a:solidFill>
                  <a:schemeClr val="accent4"/>
                </a:solidFill>
              </a:rPr>
              <a:t>foo</a:t>
            </a:r>
            <a:r>
              <a:rPr lang="en-US" dirty="0" smtClean="0"/>
              <a:t>(</a:t>
            </a:r>
            <a:r>
              <a:rPr lang="mr-IN" dirty="0" smtClean="0"/>
              <a:t>…</a:t>
            </a:r>
            <a:r>
              <a:rPr lang="en-US" dirty="0" smtClean="0"/>
              <a:t>)</a:t>
            </a:r>
            <a:r>
              <a:rPr lang="en-US" dirty="0" smtClean="0">
                <a:solidFill>
                  <a:schemeClr val="accent6"/>
                </a:solidFill>
              </a:rPr>
              <a:t> </a:t>
            </a:r>
            <a:r>
              <a:rPr lang="en-US" dirty="0" smtClean="0">
                <a:solidFill>
                  <a:srgbClr val="008000"/>
                </a:solidFill>
              </a:rPr>
              <a:t>a </a:t>
            </a:r>
            <a:r>
              <a:rPr lang="en-US" dirty="0" err="1" smtClean="0">
                <a:solidFill>
                  <a:srgbClr val="008000"/>
                </a:solidFill>
              </a:rPr>
              <a:t>int</a:t>
            </a:r>
            <a:endParaRPr lang="en-US" dirty="0">
              <a:solidFill>
                <a:srgbClr val="008000"/>
              </a:solidFill>
            </a:endParaRPr>
          </a:p>
          <a:p>
            <a:pPr marL="971550" lvl="1" indent="-514350">
              <a:buFont typeface="+mj-lt"/>
              <a:buAutoNum type="arabicPeriod"/>
            </a:pPr>
            <a:r>
              <a:rPr lang="en-US" dirty="0" smtClean="0"/>
              <a:t>One or more parameter of the same type</a:t>
            </a:r>
          </a:p>
          <a:p>
            <a:pPr marL="857250" lvl="2" indent="0">
              <a:buNone/>
            </a:pPr>
            <a:r>
              <a:rPr lang="en-US" i="1" dirty="0" err="1">
                <a:solidFill>
                  <a:schemeClr val="accent3">
                    <a:lumMod val="75000"/>
                  </a:schemeClr>
                </a:solidFill>
              </a:rPr>
              <a:t>func</a:t>
            </a:r>
            <a:r>
              <a:rPr lang="en-US" dirty="0">
                <a:solidFill>
                  <a:schemeClr val="accent3">
                    <a:lumMod val="75000"/>
                  </a:schemeClr>
                </a:solidFill>
              </a:rPr>
              <a:t> </a:t>
            </a:r>
            <a:r>
              <a:rPr lang="en-US" dirty="0">
                <a:solidFill>
                  <a:schemeClr val="accent4"/>
                </a:solidFill>
              </a:rPr>
              <a:t>foo</a:t>
            </a:r>
            <a:r>
              <a:rPr lang="en-US" dirty="0" smtClean="0"/>
              <a:t>(</a:t>
            </a:r>
            <a:r>
              <a:rPr lang="mr-IN" dirty="0" smtClean="0"/>
              <a:t>…</a:t>
            </a:r>
            <a:r>
              <a:rPr lang="en-US" dirty="0" smtClean="0"/>
              <a:t>)</a:t>
            </a:r>
            <a:r>
              <a:rPr lang="en-US" dirty="0" smtClean="0">
                <a:solidFill>
                  <a:schemeClr val="accent6"/>
                </a:solidFill>
              </a:rPr>
              <a:t> </a:t>
            </a:r>
            <a:r>
              <a:rPr lang="en-US" dirty="0" smtClean="0">
                <a:solidFill>
                  <a:srgbClr val="008000"/>
                </a:solidFill>
              </a:rPr>
              <a:t>(a</a:t>
            </a:r>
            <a:r>
              <a:rPr lang="en-US" dirty="0">
                <a:solidFill>
                  <a:srgbClr val="008000"/>
                </a:solidFill>
              </a:rPr>
              <a:t>, b, c </a:t>
            </a:r>
            <a:r>
              <a:rPr lang="en-US" dirty="0" smtClean="0">
                <a:solidFill>
                  <a:srgbClr val="008000"/>
                </a:solidFill>
              </a:rPr>
              <a:t>float32)</a:t>
            </a:r>
          </a:p>
          <a:p>
            <a:pPr marL="971550" lvl="1" indent="-514350">
              <a:buFont typeface="+mj-lt"/>
              <a:buAutoNum type="arabicPeriod"/>
            </a:pPr>
            <a:r>
              <a:rPr lang="en-US" dirty="0" smtClean="0"/>
              <a:t>One or more different parameters</a:t>
            </a:r>
          </a:p>
          <a:p>
            <a:pPr marL="857250" lvl="2" indent="0">
              <a:buNone/>
            </a:pPr>
            <a:r>
              <a:rPr lang="en-US" i="1" dirty="0" err="1">
                <a:solidFill>
                  <a:schemeClr val="accent3">
                    <a:lumMod val="75000"/>
                  </a:schemeClr>
                </a:solidFill>
              </a:rPr>
              <a:t>func</a:t>
            </a:r>
            <a:r>
              <a:rPr lang="en-US" dirty="0">
                <a:solidFill>
                  <a:schemeClr val="accent3">
                    <a:lumMod val="75000"/>
                  </a:schemeClr>
                </a:solidFill>
              </a:rPr>
              <a:t> </a:t>
            </a:r>
            <a:r>
              <a:rPr lang="en-US" dirty="0">
                <a:solidFill>
                  <a:schemeClr val="accent4"/>
                </a:solidFill>
              </a:rPr>
              <a:t>foo</a:t>
            </a:r>
            <a:r>
              <a:rPr lang="en-US" dirty="0" smtClean="0"/>
              <a:t>(</a:t>
            </a:r>
            <a:r>
              <a:rPr lang="mr-IN" dirty="0" smtClean="0"/>
              <a:t>…</a:t>
            </a:r>
            <a:r>
              <a:rPr lang="en-US" dirty="0" smtClean="0"/>
              <a:t>)</a:t>
            </a:r>
            <a:r>
              <a:rPr lang="en-US" dirty="0" smtClean="0">
                <a:solidFill>
                  <a:schemeClr val="accent6"/>
                </a:solidFill>
              </a:rPr>
              <a:t> </a:t>
            </a:r>
            <a:r>
              <a:rPr lang="en-US" dirty="0" smtClean="0">
                <a:solidFill>
                  <a:srgbClr val="008000"/>
                </a:solidFill>
              </a:rPr>
              <a:t>(a </a:t>
            </a:r>
            <a:r>
              <a:rPr lang="en-US" dirty="0" err="1">
                <a:solidFill>
                  <a:srgbClr val="008000"/>
                </a:solidFill>
              </a:rPr>
              <a:t>int</a:t>
            </a:r>
            <a:r>
              <a:rPr lang="en-US" dirty="0">
                <a:solidFill>
                  <a:srgbClr val="008000"/>
                </a:solidFill>
              </a:rPr>
              <a:t>, c string, z </a:t>
            </a:r>
            <a:r>
              <a:rPr lang="en-US" dirty="0" smtClean="0">
                <a:solidFill>
                  <a:srgbClr val="008000"/>
                </a:solidFill>
              </a:rPr>
              <a:t>float32)</a:t>
            </a:r>
          </a:p>
        </p:txBody>
      </p:sp>
    </p:spTree>
    <p:extLst>
      <p:ext uri="{BB962C8B-B14F-4D97-AF65-F5344CB8AC3E}">
        <p14:creationId xmlns:p14="http://schemas.microsoft.com/office/powerpoint/2010/main" val="278081434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Example-00</a:t>
            </a:r>
            <a:endParaRPr lang="en-US" dirty="0"/>
          </a:p>
        </p:txBody>
      </p:sp>
      <p:pic>
        <p:nvPicPr>
          <p:cNvPr id="5" name="Content Placeholder 4"/>
          <p:cNvPicPr>
            <a:picLocks noGrp="1" noChangeAspect="1"/>
          </p:cNvPicPr>
          <p:nvPr>
            <p:ph idx="1"/>
          </p:nvPr>
        </p:nvPicPr>
        <p:blipFill>
          <a:blip r:embed="rId2"/>
          <a:srcRect t="-5697" b="-5697"/>
          <a:stretch>
            <a:fillRect/>
          </a:stretch>
        </p:blipFill>
        <p:spPr/>
      </p:pic>
    </p:spTree>
    <p:extLst>
      <p:ext uri="{BB962C8B-B14F-4D97-AF65-F5344CB8AC3E}">
        <p14:creationId xmlns:p14="http://schemas.microsoft.com/office/powerpoint/2010/main" val="14932217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 (</a:t>
            </a:r>
            <a:r>
              <a:rPr lang="en-US" dirty="0" err="1" smtClean="0"/>
              <a:t>golang</a:t>
            </a:r>
            <a:r>
              <a:rPr lang="en-US" dirty="0" smtClean="0"/>
              <a:t>) Mascot</a:t>
            </a:r>
            <a:endParaRPr lang="en-US" dirty="0"/>
          </a:p>
        </p:txBody>
      </p:sp>
      <p:pic>
        <p:nvPicPr>
          <p:cNvPr id="4" name="Content Placeholder 3"/>
          <p:cNvPicPr>
            <a:picLocks noGrp="1" noChangeAspect="1"/>
          </p:cNvPicPr>
          <p:nvPr>
            <p:ph idx="1"/>
          </p:nvPr>
        </p:nvPicPr>
        <p:blipFill>
          <a:blip r:embed="rId2"/>
          <a:srcRect l="-40915" r="-40915"/>
          <a:stretch>
            <a:fillRect/>
          </a:stretch>
        </p:blipFill>
        <p:spPr/>
      </p:pic>
    </p:spTree>
    <p:extLst>
      <p:ext uri="{BB962C8B-B14F-4D97-AF65-F5344CB8AC3E}">
        <p14:creationId xmlns:p14="http://schemas.microsoft.com/office/powerpoint/2010/main" val="3832679021"/>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Example-00</a:t>
            </a:r>
            <a:endParaRPr lang="en-US" dirty="0"/>
          </a:p>
        </p:txBody>
      </p:sp>
      <p:pic>
        <p:nvPicPr>
          <p:cNvPr id="5" name="Content Placeholder 4"/>
          <p:cNvPicPr>
            <a:picLocks noGrp="1" noChangeAspect="1"/>
          </p:cNvPicPr>
          <p:nvPr>
            <p:ph idx="1"/>
          </p:nvPr>
        </p:nvPicPr>
        <p:blipFill>
          <a:blip r:embed="rId2"/>
          <a:srcRect t="-5697" b="-5697"/>
          <a:stretch>
            <a:fillRect/>
          </a:stretch>
        </p:blipFill>
        <p:spPr/>
      </p:pic>
      <p:pic>
        <p:nvPicPr>
          <p:cNvPr id="6" name="Picture 5"/>
          <p:cNvPicPr>
            <a:picLocks noChangeAspect="1"/>
          </p:cNvPicPr>
          <p:nvPr/>
        </p:nvPicPr>
        <p:blipFill>
          <a:blip r:embed="rId3"/>
          <a:stretch>
            <a:fillRect/>
          </a:stretch>
        </p:blipFill>
        <p:spPr>
          <a:xfrm>
            <a:off x="4347535" y="1831163"/>
            <a:ext cx="4339265" cy="2018363"/>
          </a:xfrm>
          <a:prstGeom prst="rect">
            <a:avLst/>
          </a:prstGeom>
          <a:ln>
            <a:solidFill>
              <a:srgbClr val="FFFFFF"/>
            </a:solidFill>
          </a:ln>
        </p:spPr>
      </p:pic>
    </p:spTree>
    <p:extLst>
      <p:ext uri="{BB962C8B-B14F-4D97-AF65-F5344CB8AC3E}">
        <p14:creationId xmlns:p14="http://schemas.microsoft.com/office/powerpoint/2010/main" val="306344392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Example-00</a:t>
            </a:r>
            <a:endParaRPr lang="en-US" dirty="0"/>
          </a:p>
        </p:txBody>
      </p:sp>
      <p:pic>
        <p:nvPicPr>
          <p:cNvPr id="5" name="Content Placeholder 4"/>
          <p:cNvPicPr>
            <a:picLocks noGrp="1" noChangeAspect="1"/>
          </p:cNvPicPr>
          <p:nvPr>
            <p:ph idx="1"/>
          </p:nvPr>
        </p:nvPicPr>
        <p:blipFill>
          <a:blip r:embed="rId2"/>
          <a:srcRect t="-5697" b="-5697"/>
          <a:stretch>
            <a:fillRect/>
          </a:stretch>
        </p:blipFill>
        <p:spPr/>
      </p:pic>
      <p:pic>
        <p:nvPicPr>
          <p:cNvPr id="6" name="Picture 5"/>
          <p:cNvPicPr>
            <a:picLocks noChangeAspect="1"/>
          </p:cNvPicPr>
          <p:nvPr/>
        </p:nvPicPr>
        <p:blipFill>
          <a:blip r:embed="rId3"/>
          <a:stretch>
            <a:fillRect/>
          </a:stretch>
        </p:blipFill>
        <p:spPr>
          <a:xfrm>
            <a:off x="4347535" y="1831163"/>
            <a:ext cx="4339265" cy="2018363"/>
          </a:xfrm>
          <a:prstGeom prst="rect">
            <a:avLst/>
          </a:prstGeom>
          <a:ln>
            <a:solidFill>
              <a:srgbClr val="FFFFFF"/>
            </a:solidFill>
          </a:ln>
        </p:spPr>
      </p:pic>
      <p:pic>
        <p:nvPicPr>
          <p:cNvPr id="3" name="Picture 2"/>
          <p:cNvPicPr>
            <a:picLocks noChangeAspect="1"/>
          </p:cNvPicPr>
          <p:nvPr/>
        </p:nvPicPr>
        <p:blipFill>
          <a:blip r:embed="rId4"/>
          <a:stretch>
            <a:fillRect/>
          </a:stretch>
        </p:blipFill>
        <p:spPr>
          <a:xfrm>
            <a:off x="4362985" y="4152606"/>
            <a:ext cx="4323816" cy="1739298"/>
          </a:xfrm>
          <a:prstGeom prst="rect">
            <a:avLst/>
          </a:prstGeom>
          <a:ln>
            <a:solidFill>
              <a:srgbClr val="FFFFFF"/>
            </a:solidFill>
          </a:ln>
        </p:spPr>
      </p:pic>
    </p:spTree>
    <p:extLst>
      <p:ext uri="{BB962C8B-B14F-4D97-AF65-F5344CB8AC3E}">
        <p14:creationId xmlns:p14="http://schemas.microsoft.com/office/powerpoint/2010/main" val="327887098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Variables Inside of Functions</a:t>
            </a:r>
            <a:endParaRPr lang="en-US" dirty="0"/>
          </a:p>
        </p:txBody>
      </p:sp>
      <p:sp>
        <p:nvSpPr>
          <p:cNvPr id="3" name="Content Placeholder 2"/>
          <p:cNvSpPr>
            <a:spLocks noGrp="1"/>
          </p:cNvSpPr>
          <p:nvPr>
            <p:ph idx="1"/>
          </p:nvPr>
        </p:nvSpPr>
        <p:spPr/>
        <p:txBody>
          <a:bodyPr/>
          <a:lstStyle/>
          <a:p>
            <a:r>
              <a:rPr lang="en-US" dirty="0" smtClean="0"/>
              <a:t>Functions can have variables definition</a:t>
            </a:r>
          </a:p>
          <a:p>
            <a:r>
              <a:rPr lang="en-US" dirty="0" smtClean="0"/>
              <a:t>Variables defined in a function, is visible inside the function</a:t>
            </a:r>
          </a:p>
          <a:p>
            <a:r>
              <a:rPr lang="en-US" dirty="0" smtClean="0"/>
              <a:t>Unlike C/C++, function can return the address of their variables</a:t>
            </a:r>
            <a:endParaRPr lang="en-US" dirty="0"/>
          </a:p>
        </p:txBody>
      </p:sp>
    </p:spTree>
    <p:extLst>
      <p:ext uri="{BB962C8B-B14F-4D97-AF65-F5344CB8AC3E}">
        <p14:creationId xmlns:p14="http://schemas.microsoft.com/office/powerpoint/2010/main" val="255307929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Example-01</a:t>
            </a:r>
            <a:endParaRPr lang="en-US" dirty="0"/>
          </a:p>
        </p:txBody>
      </p:sp>
      <p:pic>
        <p:nvPicPr>
          <p:cNvPr id="4" name="Content Placeholder 3"/>
          <p:cNvPicPr>
            <a:picLocks noGrp="1" noChangeAspect="1"/>
          </p:cNvPicPr>
          <p:nvPr>
            <p:ph idx="1"/>
          </p:nvPr>
        </p:nvPicPr>
        <p:blipFill>
          <a:blip r:embed="rId2"/>
          <a:srcRect l="-3201" r="-3201"/>
          <a:stretch>
            <a:fillRect/>
          </a:stretch>
        </p:blipFill>
        <p:spPr/>
      </p:pic>
      <p:pic>
        <p:nvPicPr>
          <p:cNvPr id="5" name="Picture 4"/>
          <p:cNvPicPr>
            <a:picLocks noChangeAspect="1"/>
          </p:cNvPicPr>
          <p:nvPr/>
        </p:nvPicPr>
        <p:blipFill>
          <a:blip r:embed="rId3"/>
          <a:stretch>
            <a:fillRect/>
          </a:stretch>
        </p:blipFill>
        <p:spPr>
          <a:xfrm>
            <a:off x="4044650" y="5276532"/>
            <a:ext cx="4383867" cy="849632"/>
          </a:xfrm>
          <a:prstGeom prst="rect">
            <a:avLst/>
          </a:prstGeom>
          <a:ln>
            <a:solidFill>
              <a:srgbClr val="FFFFFF"/>
            </a:solidFill>
          </a:ln>
        </p:spPr>
      </p:pic>
      <p:pic>
        <p:nvPicPr>
          <p:cNvPr id="6" name="Picture 5"/>
          <p:cNvPicPr>
            <a:picLocks noChangeAspect="1"/>
          </p:cNvPicPr>
          <p:nvPr/>
        </p:nvPicPr>
        <p:blipFill>
          <a:blip r:embed="rId4"/>
          <a:stretch>
            <a:fillRect/>
          </a:stretch>
        </p:blipFill>
        <p:spPr>
          <a:xfrm>
            <a:off x="4058846" y="3362670"/>
            <a:ext cx="4369671" cy="1286696"/>
          </a:xfrm>
          <a:prstGeom prst="rect">
            <a:avLst/>
          </a:prstGeom>
          <a:ln>
            <a:solidFill>
              <a:srgbClr val="FFFFFF"/>
            </a:solidFill>
          </a:ln>
        </p:spPr>
      </p:pic>
    </p:spTree>
    <p:extLst>
      <p:ext uri="{BB962C8B-B14F-4D97-AF65-F5344CB8AC3E}">
        <p14:creationId xmlns:p14="http://schemas.microsoft.com/office/powerpoint/2010/main" val="144680103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normAutofit lnSpcReduction="10000"/>
          </a:bodyPr>
          <a:lstStyle/>
          <a:p>
            <a:r>
              <a:rPr lang="en-US" dirty="0" smtClean="0"/>
              <a:t>In Go, a function is introduced with the ‘</a:t>
            </a:r>
            <a:r>
              <a:rPr lang="en-US" i="1" dirty="0" err="1" smtClean="0">
                <a:solidFill>
                  <a:schemeClr val="accent3">
                    <a:lumMod val="75000"/>
                  </a:schemeClr>
                </a:solidFill>
              </a:rPr>
              <a:t>func</a:t>
            </a:r>
            <a:r>
              <a:rPr lang="en-US" dirty="0" smtClean="0"/>
              <a:t>’ keyword</a:t>
            </a:r>
          </a:p>
          <a:p>
            <a:r>
              <a:rPr lang="en-US" dirty="0" smtClean="0"/>
              <a:t>Functions can optionally accept 0 or more parameters, inputs</a:t>
            </a:r>
          </a:p>
          <a:p>
            <a:r>
              <a:rPr lang="en-US" dirty="0" smtClean="0"/>
              <a:t>Functions can optionally return 0 or more values</a:t>
            </a:r>
          </a:p>
          <a:p>
            <a:r>
              <a:rPr lang="en-US" dirty="0" smtClean="0"/>
              <a:t>Functions create their own scope, which mean variables inside of functions are different from variables outside of the function.</a:t>
            </a:r>
          </a:p>
        </p:txBody>
      </p:sp>
      <p:sp>
        <p:nvSpPr>
          <p:cNvPr id="4" name="TextBox 3"/>
          <p:cNvSpPr txBox="1"/>
          <p:nvPr/>
        </p:nvSpPr>
        <p:spPr>
          <a:xfrm>
            <a:off x="1456191" y="6234960"/>
            <a:ext cx="6231619" cy="369332"/>
          </a:xfrm>
          <a:prstGeom prst="rect">
            <a:avLst/>
          </a:prstGeom>
          <a:noFill/>
        </p:spPr>
        <p:txBody>
          <a:bodyPr wrap="none" rtlCol="0">
            <a:spAutoFit/>
          </a:bodyPr>
          <a:lstStyle/>
          <a:p>
            <a:r>
              <a:rPr lang="en-US" dirty="0" smtClean="0"/>
              <a:t>Code </a:t>
            </a:r>
            <a:r>
              <a:rPr lang="en-US" dirty="0"/>
              <a:t>and slides: </a:t>
            </a:r>
            <a:r>
              <a:rPr lang="en-US" dirty="0">
                <a:hlinkClick r:id="rId2"/>
              </a:rPr>
              <a:t>https://</a:t>
            </a:r>
            <a:r>
              <a:rPr lang="en-US" dirty="0" err="1">
                <a:hlinkClick r:id="rId2"/>
              </a:rPr>
              <a:t>github.com</a:t>
            </a:r>
            <a:r>
              <a:rPr lang="en-US" dirty="0">
                <a:hlinkClick r:id="rId2"/>
              </a:rPr>
              <a:t>/</a:t>
            </a:r>
            <a:r>
              <a:rPr lang="en-US" dirty="0" err="1">
                <a:hlinkClick r:id="rId2"/>
              </a:rPr>
              <a:t>xiliax</a:t>
            </a:r>
            <a:r>
              <a:rPr lang="en-US" dirty="0">
                <a:hlinkClick r:id="rId2"/>
              </a:rPr>
              <a:t>/go-</a:t>
            </a:r>
            <a:r>
              <a:rPr lang="en-US" dirty="0" err="1">
                <a:hlinkClick r:id="rId2"/>
              </a:rPr>
              <a:t>lang</a:t>
            </a:r>
            <a:r>
              <a:rPr lang="en-US" dirty="0">
                <a:hlinkClick r:id="rId2"/>
              </a:rPr>
              <a:t>-programming</a:t>
            </a:r>
            <a:endParaRPr lang="en-US" dirty="0"/>
          </a:p>
        </p:txBody>
      </p:sp>
    </p:spTree>
    <p:extLst>
      <p:ext uri="{BB962C8B-B14F-4D97-AF65-F5344CB8AC3E}">
        <p14:creationId xmlns:p14="http://schemas.microsoft.com/office/powerpoint/2010/main" val="945335930"/>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11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Packages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Ch.2 : The Basics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820568410"/>
      </p:ext>
    </p:extLst>
  </p:cSld>
  <p:clrMapOvr>
    <a:masterClrMapping/>
  </p:clrMapOvr>
  <p:timing>
    <p:tnLst>
      <p:par>
        <p:cTn xmlns:p14="http://schemas.microsoft.com/office/powerpoint/2010/mai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a ‘package’?</a:t>
            </a:r>
          </a:p>
          <a:p>
            <a:r>
              <a:rPr lang="en-US" dirty="0" smtClean="0"/>
              <a:t>Using ‘packages’</a:t>
            </a:r>
          </a:p>
          <a:p>
            <a:r>
              <a:rPr lang="en-US" dirty="0" smtClean="0"/>
              <a:t>Defining ‘packages’</a:t>
            </a:r>
          </a:p>
        </p:txBody>
      </p:sp>
      <p:sp>
        <p:nvSpPr>
          <p:cNvPr id="4" name="TextBox 3"/>
          <p:cNvSpPr txBox="1"/>
          <p:nvPr/>
        </p:nvSpPr>
        <p:spPr>
          <a:xfrm>
            <a:off x="1456191" y="6234960"/>
            <a:ext cx="6231619" cy="369332"/>
          </a:xfrm>
          <a:prstGeom prst="rect">
            <a:avLst/>
          </a:prstGeom>
          <a:noFill/>
        </p:spPr>
        <p:txBody>
          <a:bodyPr wrap="none" rtlCol="0">
            <a:spAutoFit/>
          </a:bodyPr>
          <a:lstStyle/>
          <a:p>
            <a:r>
              <a:rPr lang="en-US" dirty="0" smtClean="0"/>
              <a:t>Code </a:t>
            </a:r>
            <a:r>
              <a:rPr lang="en-US" dirty="0"/>
              <a:t>and slides: </a:t>
            </a:r>
            <a:r>
              <a:rPr lang="en-US" dirty="0">
                <a:hlinkClick r:id="rId2"/>
              </a:rPr>
              <a:t>https://</a:t>
            </a:r>
            <a:r>
              <a:rPr lang="en-US" dirty="0" err="1">
                <a:hlinkClick r:id="rId2"/>
              </a:rPr>
              <a:t>github.com</a:t>
            </a:r>
            <a:r>
              <a:rPr lang="en-US" dirty="0">
                <a:hlinkClick r:id="rId2"/>
              </a:rPr>
              <a:t>/</a:t>
            </a:r>
            <a:r>
              <a:rPr lang="en-US" dirty="0" err="1">
                <a:hlinkClick r:id="rId2"/>
              </a:rPr>
              <a:t>xiliax</a:t>
            </a:r>
            <a:r>
              <a:rPr lang="en-US" dirty="0">
                <a:hlinkClick r:id="rId2"/>
              </a:rPr>
              <a:t>/go-</a:t>
            </a:r>
            <a:r>
              <a:rPr lang="en-US" dirty="0" err="1">
                <a:hlinkClick r:id="rId2"/>
              </a:rPr>
              <a:t>lang</a:t>
            </a:r>
            <a:r>
              <a:rPr lang="en-US" dirty="0">
                <a:hlinkClick r:id="rId2"/>
              </a:rPr>
              <a:t>-programming</a:t>
            </a:r>
            <a:endParaRPr lang="en-US" dirty="0"/>
          </a:p>
        </p:txBody>
      </p:sp>
    </p:spTree>
    <p:extLst>
      <p:ext uri="{BB962C8B-B14F-4D97-AF65-F5344CB8AC3E}">
        <p14:creationId xmlns:p14="http://schemas.microsoft.com/office/powerpoint/2010/main" val="2563534963"/>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 Package</a:t>
            </a:r>
            <a:endParaRPr lang="en-US" dirty="0"/>
          </a:p>
        </p:txBody>
      </p:sp>
      <p:sp>
        <p:nvSpPr>
          <p:cNvPr id="3" name="Content Placeholder 2"/>
          <p:cNvSpPr>
            <a:spLocks noGrp="1"/>
          </p:cNvSpPr>
          <p:nvPr>
            <p:ph idx="1"/>
          </p:nvPr>
        </p:nvSpPr>
        <p:spPr/>
        <p:txBody>
          <a:bodyPr>
            <a:normAutofit/>
          </a:bodyPr>
          <a:lstStyle/>
          <a:p>
            <a:r>
              <a:rPr lang="en-US" dirty="0" smtClean="0"/>
              <a:t>What is  a ‘package’?</a:t>
            </a:r>
          </a:p>
          <a:p>
            <a:pPr lvl="1"/>
            <a:r>
              <a:rPr lang="en-US" dirty="0"/>
              <a:t>Go programs are constructed by linking together </a:t>
            </a:r>
            <a:r>
              <a:rPr lang="en-US" b="1" i="1" dirty="0"/>
              <a:t>packages</a:t>
            </a:r>
            <a:r>
              <a:rPr lang="en-US" dirty="0"/>
              <a:t>. A package in turn is constructed from one or more </a:t>
            </a:r>
            <a:r>
              <a:rPr lang="en-US" b="1" i="1" dirty="0">
                <a:solidFill>
                  <a:schemeClr val="tx2"/>
                </a:solidFill>
              </a:rPr>
              <a:t>source </a:t>
            </a:r>
            <a:r>
              <a:rPr lang="en-US" b="1" i="1" dirty="0" smtClean="0">
                <a:solidFill>
                  <a:schemeClr val="tx2"/>
                </a:solidFill>
              </a:rPr>
              <a:t>files </a:t>
            </a:r>
            <a:r>
              <a:rPr lang="en-US" dirty="0" smtClean="0"/>
              <a:t>that </a:t>
            </a:r>
            <a:r>
              <a:rPr lang="en-US" dirty="0"/>
              <a:t>together declare </a:t>
            </a:r>
            <a:r>
              <a:rPr lang="en-US" b="1" i="1" dirty="0">
                <a:solidFill>
                  <a:schemeClr val="accent2"/>
                </a:solidFill>
              </a:rPr>
              <a:t>constants</a:t>
            </a:r>
            <a:r>
              <a:rPr lang="en-US" dirty="0" smtClean="0"/>
              <a:t>, </a:t>
            </a:r>
            <a:r>
              <a:rPr lang="en-US" b="1" i="1" dirty="0">
                <a:solidFill>
                  <a:srgbClr val="FF0000"/>
                </a:solidFill>
              </a:rPr>
              <a:t>types</a:t>
            </a:r>
            <a:r>
              <a:rPr lang="en-US" dirty="0" smtClean="0"/>
              <a:t>, </a:t>
            </a:r>
            <a:r>
              <a:rPr lang="en-US" b="1" i="1" dirty="0" smtClean="0">
                <a:solidFill>
                  <a:srgbClr val="660066"/>
                </a:solidFill>
              </a:rPr>
              <a:t>variables </a:t>
            </a:r>
            <a:r>
              <a:rPr lang="en-US" dirty="0" smtClean="0"/>
              <a:t>and </a:t>
            </a:r>
            <a:r>
              <a:rPr lang="en-US" b="1" i="1" dirty="0" smtClean="0">
                <a:solidFill>
                  <a:srgbClr val="3366FF"/>
                </a:solidFill>
              </a:rPr>
              <a:t>functions </a:t>
            </a:r>
            <a:r>
              <a:rPr lang="en-US" dirty="0" smtClean="0"/>
              <a:t>belonging </a:t>
            </a:r>
            <a:r>
              <a:rPr lang="en-US" dirty="0"/>
              <a:t>to the package and which are accessible in all files of the same package. Those elements may be exported and used in another package</a:t>
            </a:r>
            <a:r>
              <a:rPr lang="en-US" dirty="0" smtClean="0"/>
              <a:t>.</a:t>
            </a:r>
          </a:p>
        </p:txBody>
      </p:sp>
      <p:sp>
        <p:nvSpPr>
          <p:cNvPr id="4" name="TextBox 3"/>
          <p:cNvSpPr txBox="1"/>
          <p:nvPr/>
        </p:nvSpPr>
        <p:spPr>
          <a:xfrm>
            <a:off x="1425139" y="6249581"/>
            <a:ext cx="5535177" cy="369332"/>
          </a:xfrm>
          <a:prstGeom prst="rect">
            <a:avLst/>
          </a:prstGeom>
          <a:noFill/>
        </p:spPr>
        <p:txBody>
          <a:bodyPr wrap="none" rtlCol="0">
            <a:spAutoFit/>
          </a:bodyPr>
          <a:lstStyle/>
          <a:p>
            <a:r>
              <a:rPr lang="en-US" dirty="0" smtClean="0"/>
              <a:t>Lang Specification: </a:t>
            </a:r>
            <a:r>
              <a:rPr lang="en-US" dirty="0">
                <a:hlinkClick r:id="rId2"/>
              </a:rPr>
              <a:t>https://golang.org/ref/spec#Packages</a:t>
            </a:r>
            <a:endParaRPr lang="en-US" dirty="0"/>
          </a:p>
        </p:txBody>
      </p:sp>
    </p:spTree>
    <p:extLst>
      <p:ext uri="{BB962C8B-B14F-4D97-AF65-F5344CB8AC3E}">
        <p14:creationId xmlns:p14="http://schemas.microsoft.com/office/powerpoint/2010/main" val="3055048814"/>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Package Visualization</a:t>
            </a:r>
            <a:endParaRPr lang="en-US" dirty="0"/>
          </a:p>
        </p:txBody>
      </p:sp>
      <p:sp>
        <p:nvSpPr>
          <p:cNvPr id="6" name="Rounded Rectangle 5"/>
          <p:cNvSpPr/>
          <p:nvPr/>
        </p:nvSpPr>
        <p:spPr>
          <a:xfrm>
            <a:off x="2210802" y="1636782"/>
            <a:ext cx="4788292" cy="171205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2"/>
          <a:stretch>
            <a:fillRect/>
          </a:stretch>
        </p:blipFill>
        <p:spPr>
          <a:xfrm>
            <a:off x="2481913" y="1842106"/>
            <a:ext cx="661046" cy="893306"/>
          </a:xfrm>
          <a:prstGeom prst="rect">
            <a:avLst/>
          </a:prstGeom>
        </p:spPr>
      </p:pic>
      <p:pic>
        <p:nvPicPr>
          <p:cNvPr id="10" name="Picture 9"/>
          <p:cNvPicPr>
            <a:picLocks noChangeAspect="1"/>
          </p:cNvPicPr>
          <p:nvPr/>
        </p:nvPicPr>
        <p:blipFill>
          <a:blip r:embed="rId2"/>
          <a:stretch>
            <a:fillRect/>
          </a:stretch>
        </p:blipFill>
        <p:spPr>
          <a:xfrm>
            <a:off x="3459301" y="1842106"/>
            <a:ext cx="661046" cy="893306"/>
          </a:xfrm>
          <a:prstGeom prst="rect">
            <a:avLst/>
          </a:prstGeom>
        </p:spPr>
      </p:pic>
      <p:pic>
        <p:nvPicPr>
          <p:cNvPr id="11" name="Picture 10"/>
          <p:cNvPicPr>
            <a:picLocks noChangeAspect="1"/>
          </p:cNvPicPr>
          <p:nvPr/>
        </p:nvPicPr>
        <p:blipFill>
          <a:blip r:embed="rId2"/>
          <a:stretch>
            <a:fillRect/>
          </a:stretch>
        </p:blipFill>
        <p:spPr>
          <a:xfrm>
            <a:off x="5130211" y="1842106"/>
            <a:ext cx="661046" cy="893306"/>
          </a:xfrm>
          <a:prstGeom prst="rect">
            <a:avLst/>
          </a:prstGeom>
        </p:spPr>
      </p:pic>
      <p:pic>
        <p:nvPicPr>
          <p:cNvPr id="12" name="Picture 11"/>
          <p:cNvPicPr>
            <a:picLocks noChangeAspect="1"/>
          </p:cNvPicPr>
          <p:nvPr/>
        </p:nvPicPr>
        <p:blipFill>
          <a:blip r:embed="rId2"/>
          <a:stretch>
            <a:fillRect/>
          </a:stretch>
        </p:blipFill>
        <p:spPr>
          <a:xfrm>
            <a:off x="6107600" y="1842106"/>
            <a:ext cx="661046" cy="893306"/>
          </a:xfrm>
          <a:prstGeom prst="rect">
            <a:avLst/>
          </a:prstGeom>
        </p:spPr>
      </p:pic>
      <p:sp>
        <p:nvSpPr>
          <p:cNvPr id="13" name="TextBox 12"/>
          <p:cNvSpPr txBox="1"/>
          <p:nvPr/>
        </p:nvSpPr>
        <p:spPr>
          <a:xfrm>
            <a:off x="4006901" y="2867668"/>
            <a:ext cx="1405553" cy="369332"/>
          </a:xfrm>
          <a:prstGeom prst="rect">
            <a:avLst/>
          </a:prstGeom>
          <a:noFill/>
        </p:spPr>
        <p:txBody>
          <a:bodyPr wrap="none" rtlCol="0">
            <a:spAutoFit/>
          </a:bodyPr>
          <a:lstStyle/>
          <a:p>
            <a:r>
              <a:rPr lang="en-US"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Package: foo</a:t>
            </a:r>
            <a:endParaRPr lang="en-US"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pic>
        <p:nvPicPr>
          <p:cNvPr id="15" name="Picture 14"/>
          <p:cNvPicPr>
            <a:picLocks noChangeAspect="1"/>
          </p:cNvPicPr>
          <p:nvPr/>
        </p:nvPicPr>
        <p:blipFill>
          <a:blip r:embed="rId2"/>
          <a:stretch>
            <a:fillRect/>
          </a:stretch>
        </p:blipFill>
        <p:spPr>
          <a:xfrm>
            <a:off x="976942" y="3866616"/>
            <a:ext cx="1555754" cy="2102370"/>
          </a:xfrm>
          <a:prstGeom prst="rect">
            <a:avLst/>
          </a:prstGeom>
        </p:spPr>
      </p:pic>
      <p:sp>
        <p:nvSpPr>
          <p:cNvPr id="17" name="Diamond 16"/>
          <p:cNvSpPr/>
          <p:nvPr/>
        </p:nvSpPr>
        <p:spPr>
          <a:xfrm>
            <a:off x="1240317" y="5039531"/>
            <a:ext cx="290737" cy="280485"/>
          </a:xfrm>
          <a:prstGeom prst="diamon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000" dirty="0"/>
          </a:p>
        </p:txBody>
      </p:sp>
      <p:sp>
        <p:nvSpPr>
          <p:cNvPr id="18" name="Parallelogram 17"/>
          <p:cNvSpPr/>
          <p:nvPr/>
        </p:nvSpPr>
        <p:spPr>
          <a:xfrm>
            <a:off x="1232127" y="5485575"/>
            <a:ext cx="278452" cy="280485"/>
          </a:xfrm>
          <a:prstGeom prst="parallelogram">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000" dirty="0"/>
          </a:p>
        </p:txBody>
      </p:sp>
      <p:sp>
        <p:nvSpPr>
          <p:cNvPr id="19" name="Isosceles Triangle 18"/>
          <p:cNvSpPr/>
          <p:nvPr/>
        </p:nvSpPr>
        <p:spPr>
          <a:xfrm>
            <a:off x="1232127" y="4212382"/>
            <a:ext cx="348064" cy="294816"/>
          </a:xfrm>
          <a:prstGeom prst="triangl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1000" dirty="0"/>
          </a:p>
        </p:txBody>
      </p:sp>
      <p:sp>
        <p:nvSpPr>
          <p:cNvPr id="20" name="Oval 19"/>
          <p:cNvSpPr/>
          <p:nvPr/>
        </p:nvSpPr>
        <p:spPr>
          <a:xfrm>
            <a:off x="2927912" y="4073695"/>
            <a:ext cx="868323" cy="814754"/>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smtClean="0"/>
              <a:t>C</a:t>
            </a:r>
            <a:endParaRPr lang="en-US" dirty="0"/>
          </a:p>
        </p:txBody>
      </p:sp>
      <p:sp>
        <p:nvSpPr>
          <p:cNvPr id="21" name="Diamond 20"/>
          <p:cNvSpPr/>
          <p:nvPr/>
        </p:nvSpPr>
        <p:spPr>
          <a:xfrm>
            <a:off x="4034131" y="4073695"/>
            <a:ext cx="844534" cy="814754"/>
          </a:xfrm>
          <a:prstGeom prst="diamon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t>V</a:t>
            </a:r>
            <a:endParaRPr lang="en-US" dirty="0"/>
          </a:p>
        </p:txBody>
      </p:sp>
      <p:sp>
        <p:nvSpPr>
          <p:cNvPr id="22" name="Parallelogram 21"/>
          <p:cNvSpPr/>
          <p:nvPr/>
        </p:nvSpPr>
        <p:spPr>
          <a:xfrm>
            <a:off x="5194730" y="4073695"/>
            <a:ext cx="810494" cy="816412"/>
          </a:xfrm>
          <a:prstGeom prst="parallelogram">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F</a:t>
            </a:r>
            <a:endParaRPr lang="en-US" dirty="0"/>
          </a:p>
        </p:txBody>
      </p:sp>
      <p:sp>
        <p:nvSpPr>
          <p:cNvPr id="24" name="Oval 23"/>
          <p:cNvSpPr/>
          <p:nvPr/>
        </p:nvSpPr>
        <p:spPr>
          <a:xfrm>
            <a:off x="1593838" y="4609622"/>
            <a:ext cx="298927" cy="280485"/>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000" dirty="0"/>
          </a:p>
        </p:txBody>
      </p:sp>
      <p:sp>
        <p:nvSpPr>
          <p:cNvPr id="23" name="Isosceles Triangle 22"/>
          <p:cNvSpPr/>
          <p:nvPr/>
        </p:nvSpPr>
        <p:spPr>
          <a:xfrm>
            <a:off x="6241953" y="4073695"/>
            <a:ext cx="963869" cy="816412"/>
          </a:xfrm>
          <a:prstGeom prst="triangl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t>T</a:t>
            </a:r>
            <a:endParaRPr lang="en-US" dirty="0"/>
          </a:p>
        </p:txBody>
      </p:sp>
      <p:sp>
        <p:nvSpPr>
          <p:cNvPr id="16" name="Oval 15"/>
          <p:cNvSpPr/>
          <p:nvPr/>
        </p:nvSpPr>
        <p:spPr>
          <a:xfrm>
            <a:off x="1240317" y="4609622"/>
            <a:ext cx="298927" cy="280485"/>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000" dirty="0"/>
          </a:p>
        </p:txBody>
      </p:sp>
      <p:sp>
        <p:nvSpPr>
          <p:cNvPr id="25" name="Diamond 24"/>
          <p:cNvSpPr/>
          <p:nvPr/>
        </p:nvSpPr>
        <p:spPr>
          <a:xfrm>
            <a:off x="1580191" y="5039531"/>
            <a:ext cx="290737" cy="280485"/>
          </a:xfrm>
          <a:prstGeom prst="diamon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000" dirty="0"/>
          </a:p>
        </p:txBody>
      </p:sp>
      <p:sp>
        <p:nvSpPr>
          <p:cNvPr id="26" name="Diamond 25"/>
          <p:cNvSpPr/>
          <p:nvPr/>
        </p:nvSpPr>
        <p:spPr>
          <a:xfrm>
            <a:off x="1920065" y="5039531"/>
            <a:ext cx="290737" cy="280485"/>
          </a:xfrm>
          <a:prstGeom prst="diamon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000" dirty="0"/>
          </a:p>
        </p:txBody>
      </p:sp>
      <p:sp>
        <p:nvSpPr>
          <p:cNvPr id="27" name="Parallelogram 26"/>
          <p:cNvSpPr/>
          <p:nvPr/>
        </p:nvSpPr>
        <p:spPr>
          <a:xfrm>
            <a:off x="1592476" y="5485575"/>
            <a:ext cx="278452" cy="280485"/>
          </a:xfrm>
          <a:prstGeom prst="parallelogram">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000" dirty="0"/>
          </a:p>
        </p:txBody>
      </p:sp>
      <p:sp>
        <p:nvSpPr>
          <p:cNvPr id="28" name="Parallelogram 27"/>
          <p:cNvSpPr/>
          <p:nvPr/>
        </p:nvSpPr>
        <p:spPr>
          <a:xfrm>
            <a:off x="1932350" y="5485575"/>
            <a:ext cx="278452" cy="280485"/>
          </a:xfrm>
          <a:prstGeom prst="parallelogram">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000" dirty="0"/>
          </a:p>
        </p:txBody>
      </p:sp>
      <p:sp>
        <p:nvSpPr>
          <p:cNvPr id="31" name="TextBox 30"/>
          <p:cNvSpPr txBox="1"/>
          <p:nvPr/>
        </p:nvSpPr>
        <p:spPr>
          <a:xfrm>
            <a:off x="4436689" y="2237977"/>
            <a:ext cx="377180" cy="369332"/>
          </a:xfrm>
          <a:prstGeom prst="rect">
            <a:avLst/>
          </a:prstGeom>
          <a:noFill/>
        </p:spPr>
        <p:txBody>
          <a:bodyPr wrap="none" rtlCol="0">
            <a:spAutoFit/>
          </a:bodyPr>
          <a:lstStyle/>
          <a:p>
            <a:r>
              <a:rPr lang="mr-IN" dirty="0" smtClean="0"/>
              <a:t>…</a:t>
            </a:r>
            <a:endParaRPr lang="en-US" dirty="0"/>
          </a:p>
        </p:txBody>
      </p:sp>
      <p:sp>
        <p:nvSpPr>
          <p:cNvPr id="32" name="TextBox 31"/>
          <p:cNvSpPr txBox="1"/>
          <p:nvPr/>
        </p:nvSpPr>
        <p:spPr>
          <a:xfrm>
            <a:off x="3984154" y="5165895"/>
            <a:ext cx="1659429" cy="1200329"/>
          </a:xfrm>
          <a:prstGeom prst="rect">
            <a:avLst/>
          </a:prstGeom>
          <a:noFill/>
        </p:spPr>
        <p:txBody>
          <a:bodyPr wrap="none" rtlCol="0">
            <a:spAutoFit/>
          </a:bodyPr>
          <a:lstStyle/>
          <a:p>
            <a:pPr marL="285750" indent="-285750">
              <a:buFont typeface="Arial"/>
              <a:buChar char="•"/>
            </a:pPr>
            <a:r>
              <a:rPr lang="en-US" dirty="0" smtClean="0"/>
              <a:t>C = Constant</a:t>
            </a:r>
          </a:p>
          <a:p>
            <a:pPr marL="285750" indent="-285750">
              <a:buFont typeface="Arial"/>
              <a:buChar char="•"/>
            </a:pPr>
            <a:r>
              <a:rPr lang="en-US" dirty="0" smtClean="0"/>
              <a:t>V = Variable</a:t>
            </a:r>
          </a:p>
          <a:p>
            <a:pPr marL="285750" indent="-285750">
              <a:buFont typeface="Arial"/>
              <a:buChar char="•"/>
            </a:pPr>
            <a:r>
              <a:rPr lang="en-US" dirty="0" smtClean="0"/>
              <a:t>F = Function</a:t>
            </a:r>
          </a:p>
          <a:p>
            <a:pPr marL="285750" indent="-285750">
              <a:buFont typeface="Arial"/>
              <a:buChar char="•"/>
            </a:pPr>
            <a:r>
              <a:rPr lang="en-US" dirty="0" smtClean="0"/>
              <a:t>T = Type</a:t>
            </a:r>
            <a:endParaRPr lang="en-US" dirty="0"/>
          </a:p>
        </p:txBody>
      </p:sp>
    </p:spTree>
    <p:extLst>
      <p:ext uri="{BB962C8B-B14F-4D97-AF65-F5344CB8AC3E}">
        <p14:creationId xmlns:p14="http://schemas.microsoft.com/office/powerpoint/2010/main" val="168552777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What are the benefits of </a:t>
            </a:r>
            <a:r>
              <a:rPr lang="en-US" dirty="0" smtClean="0"/>
              <a:t>Packages?</a:t>
            </a:r>
            <a:endParaRPr lang="en-US" dirty="0"/>
          </a:p>
        </p:txBody>
      </p:sp>
      <p:sp>
        <p:nvSpPr>
          <p:cNvPr id="3" name="Content Placeholder 2"/>
          <p:cNvSpPr>
            <a:spLocks noGrp="1"/>
          </p:cNvSpPr>
          <p:nvPr>
            <p:ph idx="1"/>
          </p:nvPr>
        </p:nvSpPr>
        <p:spPr/>
        <p:txBody>
          <a:bodyPr/>
          <a:lstStyle/>
          <a:p>
            <a:pPr lvl="1"/>
            <a:r>
              <a:rPr lang="en-US" b="1" dirty="0" smtClean="0">
                <a:solidFill>
                  <a:srgbClr val="008000"/>
                </a:solidFill>
              </a:rPr>
              <a:t>Reuse</a:t>
            </a:r>
            <a:endParaRPr lang="en-US" b="1" dirty="0">
              <a:solidFill>
                <a:srgbClr val="008000"/>
              </a:solidFill>
            </a:endParaRPr>
          </a:p>
          <a:p>
            <a:pPr lvl="1"/>
            <a:r>
              <a:rPr lang="en-US" b="1" dirty="0">
                <a:solidFill>
                  <a:schemeClr val="accent2"/>
                </a:solidFill>
              </a:rPr>
              <a:t>Organization</a:t>
            </a:r>
          </a:p>
          <a:p>
            <a:pPr lvl="1"/>
            <a:r>
              <a:rPr lang="en-US" i="1" dirty="0" smtClean="0"/>
              <a:t>Abstraction</a:t>
            </a:r>
            <a:endParaRPr lang="en-US" i="1" dirty="0"/>
          </a:p>
        </p:txBody>
      </p:sp>
    </p:spTree>
    <p:extLst>
      <p:ext uri="{BB962C8B-B14F-4D97-AF65-F5344CB8AC3E}">
        <p14:creationId xmlns:p14="http://schemas.microsoft.com/office/powerpoint/2010/main" val="23517466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Go?</a:t>
            </a:r>
            <a:endParaRPr lang="en-US" dirty="0"/>
          </a:p>
        </p:txBody>
      </p:sp>
      <p:sp>
        <p:nvSpPr>
          <p:cNvPr id="3" name="Content Placeholder 2"/>
          <p:cNvSpPr>
            <a:spLocks noGrp="1"/>
          </p:cNvSpPr>
          <p:nvPr>
            <p:ph idx="1"/>
          </p:nvPr>
        </p:nvSpPr>
        <p:spPr/>
        <p:txBody>
          <a:bodyPr>
            <a:normAutofit fontScale="70000" lnSpcReduction="20000"/>
          </a:bodyPr>
          <a:lstStyle/>
          <a:p>
            <a:r>
              <a:rPr lang="en-US" dirty="0" smtClean="0"/>
              <a:t>From </a:t>
            </a:r>
            <a:r>
              <a:rPr lang="en-US" dirty="0" smtClean="0">
                <a:hlinkClick r:id="rId2"/>
              </a:rPr>
              <a:t>http://golang.org</a:t>
            </a:r>
            <a:r>
              <a:rPr lang="en-US" dirty="0" smtClean="0"/>
              <a:t>:</a:t>
            </a:r>
          </a:p>
          <a:p>
            <a:pPr lvl="1"/>
            <a:r>
              <a:rPr lang="en-US" dirty="0"/>
              <a:t>Go is an open source programming language that makes it easy to build </a:t>
            </a:r>
            <a:r>
              <a:rPr lang="en-US" b="1" i="1" dirty="0">
                <a:solidFill>
                  <a:srgbClr val="008000"/>
                </a:solidFill>
              </a:rPr>
              <a:t>simple</a:t>
            </a:r>
            <a:r>
              <a:rPr lang="en-US" dirty="0"/>
              <a:t>, </a:t>
            </a:r>
            <a:r>
              <a:rPr lang="en-US" b="1" i="1" dirty="0">
                <a:solidFill>
                  <a:srgbClr val="008000"/>
                </a:solidFill>
              </a:rPr>
              <a:t>reliable</a:t>
            </a:r>
            <a:r>
              <a:rPr lang="en-US" dirty="0"/>
              <a:t>, and </a:t>
            </a:r>
            <a:r>
              <a:rPr lang="en-US" b="1" i="1" dirty="0">
                <a:solidFill>
                  <a:srgbClr val="008000"/>
                </a:solidFill>
              </a:rPr>
              <a:t>efficient</a:t>
            </a:r>
            <a:r>
              <a:rPr lang="en-US" dirty="0">
                <a:solidFill>
                  <a:srgbClr val="008000"/>
                </a:solidFill>
              </a:rPr>
              <a:t> </a:t>
            </a:r>
            <a:r>
              <a:rPr lang="en-US" dirty="0"/>
              <a:t>software.</a:t>
            </a:r>
            <a:endParaRPr lang="en-US" dirty="0" smtClean="0"/>
          </a:p>
          <a:p>
            <a:r>
              <a:rPr lang="en-US" dirty="0" smtClean="0"/>
              <a:t>From Wikipedia ():</a:t>
            </a:r>
          </a:p>
          <a:p>
            <a:pPr lvl="1"/>
            <a:r>
              <a:rPr lang="en-US" b="1" i="1" dirty="0"/>
              <a:t>Go </a:t>
            </a:r>
            <a:r>
              <a:rPr lang="en-US" dirty="0"/>
              <a:t>(often referred to as </a:t>
            </a:r>
            <a:r>
              <a:rPr lang="en-US" b="1" i="1" dirty="0" err="1"/>
              <a:t>golang</a:t>
            </a:r>
            <a:r>
              <a:rPr lang="en-US" dirty="0"/>
              <a:t>) is an </a:t>
            </a:r>
            <a:r>
              <a:rPr lang="en-US" i="1" dirty="0">
                <a:solidFill>
                  <a:srgbClr val="0000FF"/>
                </a:solidFill>
              </a:rPr>
              <a:t>open </a:t>
            </a:r>
            <a:r>
              <a:rPr lang="en-US" i="1" dirty="0" smtClean="0">
                <a:solidFill>
                  <a:srgbClr val="0000FF"/>
                </a:solidFill>
              </a:rPr>
              <a:t>source </a:t>
            </a:r>
            <a:r>
              <a:rPr lang="en-US" dirty="0" smtClean="0"/>
              <a:t>programming </a:t>
            </a:r>
            <a:r>
              <a:rPr lang="en-US" dirty="0"/>
              <a:t>language created at </a:t>
            </a:r>
            <a:r>
              <a:rPr lang="en-US" i="1" dirty="0" smtClean="0">
                <a:solidFill>
                  <a:srgbClr val="0000FF"/>
                </a:solidFill>
              </a:rPr>
              <a:t>Google</a:t>
            </a:r>
            <a:r>
              <a:rPr lang="en-US" dirty="0" smtClean="0">
                <a:solidFill>
                  <a:srgbClr val="0000FF"/>
                </a:solidFill>
              </a:rPr>
              <a:t> </a:t>
            </a:r>
            <a:r>
              <a:rPr lang="en-US" dirty="0" smtClean="0"/>
              <a:t>in </a:t>
            </a:r>
            <a:r>
              <a:rPr lang="en-US" i="1" dirty="0">
                <a:solidFill>
                  <a:srgbClr val="0000FF"/>
                </a:solidFill>
              </a:rPr>
              <a:t>2007</a:t>
            </a:r>
            <a:r>
              <a:rPr lang="en-US" dirty="0">
                <a:solidFill>
                  <a:srgbClr val="0000FF"/>
                </a:solidFill>
              </a:rPr>
              <a:t> </a:t>
            </a:r>
            <a:r>
              <a:rPr lang="en-US" dirty="0"/>
              <a:t>by </a:t>
            </a:r>
            <a:r>
              <a:rPr lang="en-US" i="1" dirty="0">
                <a:solidFill>
                  <a:srgbClr val="0000FF"/>
                </a:solidFill>
              </a:rPr>
              <a:t>Robert </a:t>
            </a:r>
            <a:r>
              <a:rPr lang="en-US" i="1" dirty="0" err="1">
                <a:solidFill>
                  <a:srgbClr val="0000FF"/>
                </a:solidFill>
              </a:rPr>
              <a:t>Griesemer</a:t>
            </a:r>
            <a:r>
              <a:rPr lang="en-US" dirty="0"/>
              <a:t>, </a:t>
            </a:r>
            <a:r>
              <a:rPr lang="en-US" i="1" dirty="0">
                <a:solidFill>
                  <a:srgbClr val="0000FF"/>
                </a:solidFill>
              </a:rPr>
              <a:t>Rob Pike</a:t>
            </a:r>
            <a:r>
              <a:rPr lang="en-US" dirty="0"/>
              <a:t>, and </a:t>
            </a:r>
            <a:r>
              <a:rPr lang="en-US" i="1" dirty="0">
                <a:solidFill>
                  <a:srgbClr val="0000FF"/>
                </a:solidFill>
              </a:rPr>
              <a:t>Ken Thompson</a:t>
            </a:r>
            <a:r>
              <a:rPr lang="en-US" dirty="0" smtClean="0"/>
              <a:t>. It </a:t>
            </a:r>
            <a:r>
              <a:rPr lang="en-US" dirty="0"/>
              <a:t>is a </a:t>
            </a:r>
            <a:r>
              <a:rPr lang="en-US" i="1" dirty="0">
                <a:solidFill>
                  <a:srgbClr val="0000FF"/>
                </a:solidFill>
              </a:rPr>
              <a:t>compiled</a:t>
            </a:r>
            <a:r>
              <a:rPr lang="en-US" dirty="0" smtClean="0"/>
              <a:t>, </a:t>
            </a:r>
            <a:r>
              <a:rPr lang="en-US" i="1" dirty="0" smtClean="0">
                <a:solidFill>
                  <a:srgbClr val="0000FF"/>
                </a:solidFill>
              </a:rPr>
              <a:t>statically</a:t>
            </a:r>
            <a:r>
              <a:rPr lang="en-US" dirty="0" smtClean="0">
                <a:solidFill>
                  <a:srgbClr val="0000FF"/>
                </a:solidFill>
              </a:rPr>
              <a:t> </a:t>
            </a:r>
            <a:r>
              <a:rPr lang="en-US" i="1" dirty="0">
                <a:solidFill>
                  <a:srgbClr val="0000FF"/>
                </a:solidFill>
              </a:rPr>
              <a:t>typed</a:t>
            </a:r>
            <a:r>
              <a:rPr lang="en-US" dirty="0">
                <a:solidFill>
                  <a:srgbClr val="0000FF"/>
                </a:solidFill>
              </a:rPr>
              <a:t> </a:t>
            </a:r>
            <a:r>
              <a:rPr lang="en-US" dirty="0"/>
              <a:t>language in the tradition of </a:t>
            </a:r>
            <a:r>
              <a:rPr lang="en-US" i="1" dirty="0" err="1">
                <a:solidFill>
                  <a:srgbClr val="FF0000"/>
                </a:solidFill>
              </a:rPr>
              <a:t>Algol</a:t>
            </a:r>
            <a:r>
              <a:rPr lang="en-US" dirty="0">
                <a:solidFill>
                  <a:srgbClr val="FF0000"/>
                </a:solidFill>
              </a:rPr>
              <a:t> </a:t>
            </a:r>
            <a:r>
              <a:rPr lang="en-US" dirty="0"/>
              <a:t>and </a:t>
            </a:r>
            <a:r>
              <a:rPr lang="en-US" i="1" dirty="0">
                <a:solidFill>
                  <a:srgbClr val="FF0000"/>
                </a:solidFill>
              </a:rPr>
              <a:t>C</a:t>
            </a:r>
            <a:r>
              <a:rPr lang="en-US" dirty="0"/>
              <a:t>, with </a:t>
            </a:r>
            <a:r>
              <a:rPr lang="en-US" i="1" dirty="0">
                <a:solidFill>
                  <a:srgbClr val="0000FF"/>
                </a:solidFill>
              </a:rPr>
              <a:t>garbage collection</a:t>
            </a:r>
            <a:r>
              <a:rPr lang="en-US" dirty="0"/>
              <a:t>, </a:t>
            </a:r>
            <a:r>
              <a:rPr lang="en-US" i="1" dirty="0"/>
              <a:t>limited structural typing</a:t>
            </a:r>
            <a:r>
              <a:rPr lang="en-US" dirty="0" smtClean="0"/>
              <a:t>, </a:t>
            </a:r>
            <a:r>
              <a:rPr lang="en-US" i="1" dirty="0" smtClean="0"/>
              <a:t>memory </a:t>
            </a:r>
            <a:r>
              <a:rPr lang="en-US" i="1" dirty="0"/>
              <a:t>safety </a:t>
            </a:r>
            <a:r>
              <a:rPr lang="en-US" dirty="0"/>
              <a:t>features and </a:t>
            </a:r>
            <a:r>
              <a:rPr lang="en-US" b="1" i="1" dirty="0">
                <a:solidFill>
                  <a:srgbClr val="0000FF"/>
                </a:solidFill>
              </a:rPr>
              <a:t>CSP</a:t>
            </a:r>
            <a:r>
              <a:rPr lang="en-US" dirty="0"/>
              <a:t>-style concurrent programming features added</a:t>
            </a:r>
            <a:r>
              <a:rPr lang="en-US" dirty="0" smtClean="0"/>
              <a:t>.</a:t>
            </a:r>
          </a:p>
          <a:p>
            <a:pPr lvl="1"/>
            <a:r>
              <a:rPr lang="en-US" dirty="0" smtClean="0"/>
              <a:t>The </a:t>
            </a:r>
            <a:r>
              <a:rPr lang="en-US" dirty="0"/>
              <a:t>language was announced in </a:t>
            </a:r>
            <a:r>
              <a:rPr lang="en-US" i="1" dirty="0">
                <a:solidFill>
                  <a:srgbClr val="0000FF"/>
                </a:solidFill>
              </a:rPr>
              <a:t>November 2009</a:t>
            </a:r>
            <a:r>
              <a:rPr lang="en-US" dirty="0"/>
              <a:t>; </a:t>
            </a:r>
            <a:r>
              <a:rPr lang="en-US" i="1" dirty="0">
                <a:solidFill>
                  <a:srgbClr val="008000"/>
                </a:solidFill>
              </a:rPr>
              <a:t>it is used in some of Google's production systems</a:t>
            </a:r>
            <a:r>
              <a:rPr lang="en-US" dirty="0" smtClean="0"/>
              <a:t>, as </a:t>
            </a:r>
            <a:r>
              <a:rPr lang="en-US" dirty="0"/>
              <a:t>well as by other firms. Two major implementations exist: Google's Go compiler, "</a:t>
            </a:r>
            <a:r>
              <a:rPr lang="en-US" dirty="0" err="1"/>
              <a:t>gc</a:t>
            </a:r>
            <a:r>
              <a:rPr lang="en-US" dirty="0"/>
              <a:t>", is developed as open source software and targets various platforms including </a:t>
            </a:r>
            <a:r>
              <a:rPr lang="en-US" i="1" dirty="0">
                <a:solidFill>
                  <a:srgbClr val="FF0000"/>
                </a:solidFill>
              </a:rPr>
              <a:t>Linux, OS X, Windows, various BSD </a:t>
            </a:r>
            <a:r>
              <a:rPr lang="en-US" dirty="0"/>
              <a:t>and</a:t>
            </a:r>
            <a:r>
              <a:rPr lang="en-US" i="1" dirty="0"/>
              <a:t> </a:t>
            </a:r>
            <a:r>
              <a:rPr lang="en-US" i="1" dirty="0">
                <a:solidFill>
                  <a:srgbClr val="FF0000"/>
                </a:solidFill>
              </a:rPr>
              <a:t>Unix versions</a:t>
            </a:r>
            <a:r>
              <a:rPr lang="en-US" dirty="0"/>
              <a:t>, and since 2015 also mobile devices, including smartphones.</a:t>
            </a:r>
            <a:endParaRPr lang="en-US" dirty="0" smtClean="0"/>
          </a:p>
        </p:txBody>
      </p:sp>
    </p:spTree>
    <p:extLst>
      <p:ext uri="{BB962C8B-B14F-4D97-AF65-F5344CB8AC3E}">
        <p14:creationId xmlns:p14="http://schemas.microsoft.com/office/powerpoint/2010/main" val="940422625"/>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Package Details</a:t>
            </a:r>
            <a:endParaRPr lang="en-US" dirty="0"/>
          </a:p>
        </p:txBody>
      </p:sp>
      <p:sp>
        <p:nvSpPr>
          <p:cNvPr id="3" name="Content Placeholder 2"/>
          <p:cNvSpPr>
            <a:spLocks noGrp="1"/>
          </p:cNvSpPr>
          <p:nvPr>
            <p:ph idx="1"/>
          </p:nvPr>
        </p:nvSpPr>
        <p:spPr/>
        <p:txBody>
          <a:bodyPr/>
          <a:lstStyle/>
          <a:p>
            <a:r>
              <a:rPr lang="en-US" dirty="0" smtClean="0"/>
              <a:t>Visibility</a:t>
            </a:r>
          </a:p>
          <a:p>
            <a:pPr lvl="1"/>
            <a:r>
              <a:rPr lang="en-US" dirty="0" smtClean="0"/>
              <a:t>Private members available to all members regardless of file</a:t>
            </a:r>
          </a:p>
          <a:p>
            <a:pPr lvl="1"/>
            <a:r>
              <a:rPr lang="en-US" dirty="0" smtClean="0"/>
              <a:t>Public/Exported members are accessible to imported file</a:t>
            </a:r>
          </a:p>
          <a:p>
            <a:pPr lvl="1"/>
            <a:r>
              <a:rPr lang="en-US" dirty="0" smtClean="0"/>
              <a:t>Types of imports:</a:t>
            </a:r>
          </a:p>
          <a:p>
            <a:pPr marL="914400" lvl="2" indent="0">
              <a:buNone/>
            </a:pP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2952743989"/>
              </p:ext>
            </p:extLst>
          </p:nvPr>
        </p:nvGraphicFramePr>
        <p:xfrm>
          <a:off x="1328182" y="4703610"/>
          <a:ext cx="6096000" cy="1483360"/>
        </p:xfrm>
        <a:graphic>
          <a:graphicData uri="http://schemas.openxmlformats.org/drawingml/2006/table">
            <a:tbl>
              <a:tblPr firstRow="1" bandRow="1">
                <a:tableStyleId>{5C22544A-7EE6-4342-B048-85BDC9FD1C3A}</a:tableStyleId>
              </a:tblPr>
              <a:tblGrid>
                <a:gridCol w="3048000"/>
                <a:gridCol w="3048000"/>
              </a:tblGrid>
              <a:tr h="370840">
                <a:tc>
                  <a:txBody>
                    <a:bodyPr/>
                    <a:lstStyle/>
                    <a:p>
                      <a:r>
                        <a:rPr lang="en-US" dirty="0" smtClean="0"/>
                        <a:t>Import Declaration</a:t>
                      </a:r>
                      <a:endParaRPr lang="en-US" dirty="0"/>
                    </a:p>
                  </a:txBody>
                  <a:tcPr/>
                </a:tc>
                <a:tc>
                  <a:txBody>
                    <a:bodyPr/>
                    <a:lstStyle/>
                    <a:p>
                      <a:r>
                        <a:rPr lang="en-US" dirty="0" smtClean="0"/>
                        <a:t>Local Name of Sin</a:t>
                      </a:r>
                      <a:endParaRPr lang="en-US" dirty="0"/>
                    </a:p>
                  </a:txBody>
                  <a:tcPr/>
                </a:tc>
              </a:tr>
              <a:tr h="370840">
                <a:tc>
                  <a:txBody>
                    <a:bodyPr/>
                    <a:lstStyle/>
                    <a:p>
                      <a:r>
                        <a:rPr lang="en-US" dirty="0" smtClean="0"/>
                        <a:t>import “lib/</a:t>
                      </a:r>
                      <a:r>
                        <a:rPr lang="en-US" dirty="0" smtClean="0">
                          <a:solidFill>
                            <a:srgbClr val="3366FF"/>
                          </a:solidFill>
                        </a:rPr>
                        <a:t>math</a:t>
                      </a:r>
                      <a:r>
                        <a:rPr lang="en-US" dirty="0" smtClean="0"/>
                        <a:t>”</a:t>
                      </a:r>
                      <a:endParaRPr lang="en-US" dirty="0"/>
                    </a:p>
                  </a:txBody>
                  <a:tcPr/>
                </a:tc>
                <a:tc>
                  <a:txBody>
                    <a:bodyPr/>
                    <a:lstStyle/>
                    <a:p>
                      <a:r>
                        <a:rPr lang="en-US" dirty="0" err="1" smtClean="0">
                          <a:solidFill>
                            <a:srgbClr val="3366FF"/>
                          </a:solidFill>
                        </a:rPr>
                        <a:t>math.Sin</a:t>
                      </a:r>
                      <a:endParaRPr lang="en-US" dirty="0">
                        <a:solidFill>
                          <a:srgbClr val="3366FF"/>
                        </a:solidFill>
                      </a:endParaRPr>
                    </a:p>
                  </a:txBody>
                  <a:tcPr/>
                </a:tc>
              </a:tr>
              <a:tr h="370840">
                <a:tc>
                  <a:txBody>
                    <a:bodyPr/>
                    <a:lstStyle/>
                    <a:p>
                      <a:r>
                        <a:rPr lang="en-US" dirty="0" smtClean="0"/>
                        <a:t>import</a:t>
                      </a:r>
                      <a:r>
                        <a:rPr lang="en-US" baseline="0" dirty="0" smtClean="0"/>
                        <a:t> </a:t>
                      </a:r>
                      <a:r>
                        <a:rPr lang="en-US" baseline="0" dirty="0" smtClean="0">
                          <a:solidFill>
                            <a:srgbClr val="C0504D"/>
                          </a:solidFill>
                        </a:rPr>
                        <a:t>m</a:t>
                      </a:r>
                      <a:r>
                        <a:rPr lang="en-US" baseline="0" dirty="0" smtClean="0"/>
                        <a:t> “lib/math”</a:t>
                      </a:r>
                      <a:endParaRPr lang="en-US" dirty="0"/>
                    </a:p>
                  </a:txBody>
                  <a:tcPr/>
                </a:tc>
                <a:tc>
                  <a:txBody>
                    <a:bodyPr/>
                    <a:lstStyle/>
                    <a:p>
                      <a:r>
                        <a:rPr lang="en-US" dirty="0" err="1" smtClean="0">
                          <a:solidFill>
                            <a:srgbClr val="C0504D"/>
                          </a:solidFill>
                        </a:rPr>
                        <a:t>m</a:t>
                      </a:r>
                      <a:r>
                        <a:rPr lang="en-US" dirty="0" err="1" smtClean="0"/>
                        <a:t>.Sin</a:t>
                      </a:r>
                      <a:endParaRPr lang="en-US" dirty="0"/>
                    </a:p>
                  </a:txBody>
                  <a:tcPr/>
                </a:tc>
              </a:tr>
              <a:tr h="370840">
                <a:tc>
                  <a:txBody>
                    <a:bodyPr/>
                    <a:lstStyle/>
                    <a:p>
                      <a:r>
                        <a:rPr lang="en-US" dirty="0" smtClean="0"/>
                        <a:t>import </a:t>
                      </a:r>
                      <a:r>
                        <a:rPr lang="en-US" dirty="0" smtClean="0">
                          <a:solidFill>
                            <a:srgbClr val="FF0000"/>
                          </a:solidFill>
                        </a:rPr>
                        <a:t>.</a:t>
                      </a:r>
                      <a:r>
                        <a:rPr lang="en-US" dirty="0" smtClean="0"/>
                        <a:t> “lib/math”</a:t>
                      </a:r>
                      <a:endParaRPr lang="en-US" dirty="0"/>
                    </a:p>
                  </a:txBody>
                  <a:tcPr/>
                </a:tc>
                <a:tc>
                  <a:txBody>
                    <a:bodyPr/>
                    <a:lstStyle/>
                    <a:p>
                      <a:r>
                        <a:rPr lang="en-US" dirty="0" smtClean="0">
                          <a:solidFill>
                            <a:srgbClr val="FF0000"/>
                          </a:solidFill>
                        </a:rPr>
                        <a:t>Sin</a:t>
                      </a:r>
                      <a:endParaRPr lang="en-US" dirty="0">
                        <a:solidFill>
                          <a:srgbClr val="FF0000"/>
                        </a:solidFill>
                      </a:endParaRPr>
                    </a:p>
                  </a:txBody>
                  <a:tcPr/>
                </a:tc>
              </a:tr>
            </a:tbl>
          </a:graphicData>
        </a:graphic>
      </p:graphicFrame>
    </p:spTree>
    <p:extLst>
      <p:ext uri="{BB962C8B-B14F-4D97-AF65-F5344CB8AC3E}">
        <p14:creationId xmlns:p14="http://schemas.microsoft.com/office/powerpoint/2010/main" val="2172722248"/>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p:cNvSpPr/>
          <p:nvPr/>
        </p:nvSpPr>
        <p:spPr>
          <a:xfrm>
            <a:off x="2210802" y="1933314"/>
            <a:ext cx="4788292" cy="125020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2394574" y="3183522"/>
            <a:ext cx="4403107" cy="514735"/>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Package Visibility</a:t>
            </a:r>
            <a:endParaRPr lang="en-US" dirty="0"/>
          </a:p>
        </p:txBody>
      </p:sp>
      <p:pic>
        <p:nvPicPr>
          <p:cNvPr id="9" name="Picture 8"/>
          <p:cNvPicPr>
            <a:picLocks noChangeAspect="1"/>
          </p:cNvPicPr>
          <p:nvPr/>
        </p:nvPicPr>
        <p:blipFill>
          <a:blip r:embed="rId2"/>
          <a:stretch>
            <a:fillRect/>
          </a:stretch>
        </p:blipFill>
        <p:spPr>
          <a:xfrm>
            <a:off x="2452354" y="2077092"/>
            <a:ext cx="1167481" cy="1577683"/>
          </a:xfrm>
          <a:prstGeom prst="rect">
            <a:avLst/>
          </a:prstGeom>
        </p:spPr>
      </p:pic>
      <p:pic>
        <p:nvPicPr>
          <p:cNvPr id="11" name="Picture 10"/>
          <p:cNvPicPr>
            <a:picLocks noChangeAspect="1"/>
          </p:cNvPicPr>
          <p:nvPr/>
        </p:nvPicPr>
        <p:blipFill>
          <a:blip r:embed="rId2"/>
          <a:stretch>
            <a:fillRect/>
          </a:stretch>
        </p:blipFill>
        <p:spPr>
          <a:xfrm>
            <a:off x="4099528" y="2075943"/>
            <a:ext cx="1160744" cy="1568579"/>
          </a:xfrm>
          <a:prstGeom prst="rect">
            <a:avLst/>
          </a:prstGeom>
        </p:spPr>
      </p:pic>
      <p:sp>
        <p:nvSpPr>
          <p:cNvPr id="13" name="TextBox 12"/>
          <p:cNvSpPr txBox="1"/>
          <p:nvPr/>
        </p:nvSpPr>
        <p:spPr>
          <a:xfrm>
            <a:off x="3977084" y="1563982"/>
            <a:ext cx="1405553" cy="369332"/>
          </a:xfrm>
          <a:prstGeom prst="rect">
            <a:avLst/>
          </a:prstGeom>
          <a:noFill/>
        </p:spPr>
        <p:txBody>
          <a:bodyPr wrap="none" rtlCol="0">
            <a:spAutoFit/>
          </a:bodyPr>
          <a:lstStyle/>
          <a:p>
            <a:r>
              <a:rPr lang="en-US"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Package: foo</a:t>
            </a:r>
            <a:endParaRPr lang="en-US"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20" name="Oval 19"/>
          <p:cNvSpPr/>
          <p:nvPr/>
        </p:nvSpPr>
        <p:spPr>
          <a:xfrm>
            <a:off x="2452354" y="4075353"/>
            <a:ext cx="868323" cy="814754"/>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smtClean="0"/>
              <a:t>C</a:t>
            </a:r>
            <a:endParaRPr lang="en-US" dirty="0"/>
          </a:p>
        </p:txBody>
      </p:sp>
      <p:sp>
        <p:nvSpPr>
          <p:cNvPr id="21" name="Diamond 20"/>
          <p:cNvSpPr/>
          <p:nvPr/>
        </p:nvSpPr>
        <p:spPr>
          <a:xfrm>
            <a:off x="3558573" y="4075353"/>
            <a:ext cx="844534" cy="814754"/>
          </a:xfrm>
          <a:prstGeom prst="diamon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t>V</a:t>
            </a:r>
            <a:endParaRPr lang="en-US" dirty="0"/>
          </a:p>
        </p:txBody>
      </p:sp>
      <p:sp>
        <p:nvSpPr>
          <p:cNvPr id="22" name="Parallelogram 21"/>
          <p:cNvSpPr/>
          <p:nvPr/>
        </p:nvSpPr>
        <p:spPr>
          <a:xfrm>
            <a:off x="4719172" y="4075353"/>
            <a:ext cx="810494" cy="816412"/>
          </a:xfrm>
          <a:prstGeom prst="parallelogram">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F</a:t>
            </a:r>
            <a:endParaRPr lang="en-US" dirty="0"/>
          </a:p>
        </p:txBody>
      </p:sp>
      <p:sp>
        <p:nvSpPr>
          <p:cNvPr id="23" name="Isosceles Triangle 22"/>
          <p:cNvSpPr/>
          <p:nvPr/>
        </p:nvSpPr>
        <p:spPr>
          <a:xfrm>
            <a:off x="5766395" y="4075353"/>
            <a:ext cx="963869" cy="816412"/>
          </a:xfrm>
          <a:prstGeom prst="triangl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t>T</a:t>
            </a:r>
            <a:endParaRPr lang="en-US" dirty="0"/>
          </a:p>
        </p:txBody>
      </p:sp>
      <p:sp>
        <p:nvSpPr>
          <p:cNvPr id="32" name="TextBox 31"/>
          <p:cNvSpPr txBox="1"/>
          <p:nvPr/>
        </p:nvSpPr>
        <p:spPr>
          <a:xfrm>
            <a:off x="3984154" y="5165895"/>
            <a:ext cx="1659429" cy="1200329"/>
          </a:xfrm>
          <a:prstGeom prst="rect">
            <a:avLst/>
          </a:prstGeom>
          <a:noFill/>
        </p:spPr>
        <p:txBody>
          <a:bodyPr wrap="none" rtlCol="0">
            <a:spAutoFit/>
          </a:bodyPr>
          <a:lstStyle/>
          <a:p>
            <a:pPr marL="285750" indent="-285750">
              <a:buFont typeface="Arial"/>
              <a:buChar char="•"/>
            </a:pPr>
            <a:r>
              <a:rPr lang="en-US" dirty="0" smtClean="0"/>
              <a:t>C = Constant</a:t>
            </a:r>
          </a:p>
          <a:p>
            <a:pPr marL="285750" indent="-285750">
              <a:buFont typeface="Arial"/>
              <a:buChar char="•"/>
            </a:pPr>
            <a:r>
              <a:rPr lang="en-US" dirty="0" smtClean="0"/>
              <a:t>V = Variable</a:t>
            </a:r>
          </a:p>
          <a:p>
            <a:pPr marL="285750" indent="-285750">
              <a:buFont typeface="Arial"/>
              <a:buChar char="•"/>
            </a:pPr>
            <a:r>
              <a:rPr lang="en-US" dirty="0" smtClean="0"/>
              <a:t>F = Function</a:t>
            </a:r>
          </a:p>
          <a:p>
            <a:pPr marL="285750" indent="-285750">
              <a:buFont typeface="Arial"/>
              <a:buChar char="•"/>
            </a:pPr>
            <a:r>
              <a:rPr lang="en-US" dirty="0" smtClean="0"/>
              <a:t>T = Type</a:t>
            </a:r>
            <a:endParaRPr lang="en-US" dirty="0"/>
          </a:p>
        </p:txBody>
      </p:sp>
      <p:pic>
        <p:nvPicPr>
          <p:cNvPr id="33" name="Picture 32"/>
          <p:cNvPicPr>
            <a:picLocks noChangeAspect="1"/>
          </p:cNvPicPr>
          <p:nvPr/>
        </p:nvPicPr>
        <p:blipFill>
          <a:blip r:embed="rId2"/>
          <a:stretch>
            <a:fillRect/>
          </a:stretch>
        </p:blipFill>
        <p:spPr>
          <a:xfrm>
            <a:off x="5589205" y="2077092"/>
            <a:ext cx="1159894" cy="1567430"/>
          </a:xfrm>
          <a:prstGeom prst="rect">
            <a:avLst/>
          </a:prstGeom>
        </p:spPr>
      </p:pic>
      <p:sp>
        <p:nvSpPr>
          <p:cNvPr id="36" name="Oval 35"/>
          <p:cNvSpPr/>
          <p:nvPr/>
        </p:nvSpPr>
        <p:spPr>
          <a:xfrm>
            <a:off x="5822775" y="2465774"/>
            <a:ext cx="298927" cy="280485"/>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000" dirty="0"/>
          </a:p>
        </p:txBody>
      </p:sp>
      <p:sp>
        <p:nvSpPr>
          <p:cNvPr id="37" name="Diamond 36"/>
          <p:cNvSpPr/>
          <p:nvPr/>
        </p:nvSpPr>
        <p:spPr>
          <a:xfrm>
            <a:off x="6284581" y="2769085"/>
            <a:ext cx="290737" cy="280485"/>
          </a:xfrm>
          <a:prstGeom prst="diamon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000" dirty="0"/>
          </a:p>
        </p:txBody>
      </p:sp>
      <p:sp>
        <p:nvSpPr>
          <p:cNvPr id="18" name="Parallelogram 17"/>
          <p:cNvSpPr/>
          <p:nvPr/>
        </p:nvSpPr>
        <p:spPr>
          <a:xfrm>
            <a:off x="4327536" y="2325531"/>
            <a:ext cx="278452" cy="280485"/>
          </a:xfrm>
          <a:prstGeom prst="parallelogram">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000" dirty="0"/>
          </a:p>
        </p:txBody>
      </p:sp>
      <p:sp>
        <p:nvSpPr>
          <p:cNvPr id="19" name="Isosceles Triangle 18"/>
          <p:cNvSpPr/>
          <p:nvPr/>
        </p:nvSpPr>
        <p:spPr>
          <a:xfrm>
            <a:off x="4605988" y="2686045"/>
            <a:ext cx="348064" cy="294816"/>
          </a:xfrm>
          <a:prstGeom prst="triangl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1000" dirty="0"/>
          </a:p>
        </p:txBody>
      </p:sp>
      <p:sp>
        <p:nvSpPr>
          <p:cNvPr id="27" name="Parallelogram 26"/>
          <p:cNvSpPr/>
          <p:nvPr/>
        </p:nvSpPr>
        <p:spPr>
          <a:xfrm>
            <a:off x="4560789" y="3244328"/>
            <a:ext cx="278452" cy="280485"/>
          </a:xfrm>
          <a:prstGeom prst="parallelogram">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000" dirty="0"/>
          </a:p>
        </p:txBody>
      </p:sp>
      <p:sp>
        <p:nvSpPr>
          <p:cNvPr id="17" name="Diamond 16"/>
          <p:cNvSpPr/>
          <p:nvPr/>
        </p:nvSpPr>
        <p:spPr>
          <a:xfrm>
            <a:off x="4257738" y="2750611"/>
            <a:ext cx="290737" cy="280485"/>
          </a:xfrm>
          <a:prstGeom prst="diamon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000" dirty="0"/>
          </a:p>
        </p:txBody>
      </p:sp>
      <p:sp>
        <p:nvSpPr>
          <p:cNvPr id="26" name="Diamond 25"/>
          <p:cNvSpPr/>
          <p:nvPr/>
        </p:nvSpPr>
        <p:spPr>
          <a:xfrm>
            <a:off x="5766395" y="3244328"/>
            <a:ext cx="290737" cy="280485"/>
          </a:xfrm>
          <a:prstGeom prst="diamon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000" dirty="0"/>
          </a:p>
        </p:txBody>
      </p:sp>
      <p:sp>
        <p:nvSpPr>
          <p:cNvPr id="25" name="Diamond 24"/>
          <p:cNvSpPr/>
          <p:nvPr/>
        </p:nvSpPr>
        <p:spPr>
          <a:xfrm>
            <a:off x="3136027" y="3244328"/>
            <a:ext cx="290737" cy="280485"/>
          </a:xfrm>
          <a:prstGeom prst="diamon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000" dirty="0"/>
          </a:p>
        </p:txBody>
      </p:sp>
      <p:sp>
        <p:nvSpPr>
          <p:cNvPr id="29" name="Oval 28"/>
          <p:cNvSpPr/>
          <p:nvPr/>
        </p:nvSpPr>
        <p:spPr>
          <a:xfrm>
            <a:off x="2680252" y="3229997"/>
            <a:ext cx="298927" cy="280485"/>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000" dirty="0"/>
          </a:p>
        </p:txBody>
      </p:sp>
      <p:sp>
        <p:nvSpPr>
          <p:cNvPr id="38" name="Isosceles Triangle 37"/>
          <p:cNvSpPr/>
          <p:nvPr/>
        </p:nvSpPr>
        <p:spPr>
          <a:xfrm>
            <a:off x="6227254" y="3229997"/>
            <a:ext cx="348064" cy="294816"/>
          </a:xfrm>
          <a:prstGeom prst="triangl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1000" dirty="0"/>
          </a:p>
        </p:txBody>
      </p:sp>
      <p:sp>
        <p:nvSpPr>
          <p:cNvPr id="8" name="Rectangle 7"/>
          <p:cNvSpPr/>
          <p:nvPr/>
        </p:nvSpPr>
        <p:spPr>
          <a:xfrm>
            <a:off x="457200" y="3244328"/>
            <a:ext cx="1405868" cy="40019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Exported</a:t>
            </a:r>
            <a:endParaRPr lang="en-US" dirty="0"/>
          </a:p>
        </p:txBody>
      </p:sp>
      <p:cxnSp>
        <p:nvCxnSpPr>
          <p:cNvPr id="39" name="Straight Connector 38"/>
          <p:cNvCxnSpPr/>
          <p:nvPr/>
        </p:nvCxnSpPr>
        <p:spPr>
          <a:xfrm>
            <a:off x="2394574" y="3183522"/>
            <a:ext cx="4403107"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40" name="Rectangle 39"/>
          <p:cNvSpPr/>
          <p:nvPr/>
        </p:nvSpPr>
        <p:spPr>
          <a:xfrm>
            <a:off x="457200" y="2325531"/>
            <a:ext cx="1405868" cy="4435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Private</a:t>
            </a:r>
            <a:endParaRPr lang="en-US" dirty="0"/>
          </a:p>
        </p:txBody>
      </p:sp>
    </p:spTree>
    <p:extLst>
      <p:ext uri="{BB962C8B-B14F-4D97-AF65-F5344CB8AC3E}">
        <p14:creationId xmlns:p14="http://schemas.microsoft.com/office/powerpoint/2010/main" val="298233689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939926" y="1417638"/>
            <a:ext cx="7290024" cy="341079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Executable Visualized</a:t>
            </a:r>
            <a:endParaRPr lang="en-US" dirty="0"/>
          </a:p>
        </p:txBody>
      </p:sp>
      <p:sp>
        <p:nvSpPr>
          <p:cNvPr id="4" name="Rounded Rectangle 3"/>
          <p:cNvSpPr/>
          <p:nvPr/>
        </p:nvSpPr>
        <p:spPr>
          <a:xfrm>
            <a:off x="1369565" y="1722108"/>
            <a:ext cx="1778289" cy="1220832"/>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pic>
        <p:nvPicPr>
          <p:cNvPr id="5" name="Picture 4"/>
          <p:cNvPicPr>
            <a:picLocks noChangeAspect="1"/>
          </p:cNvPicPr>
          <p:nvPr/>
        </p:nvPicPr>
        <p:blipFill>
          <a:blip r:embed="rId2"/>
          <a:stretch>
            <a:fillRect/>
          </a:stretch>
        </p:blipFill>
        <p:spPr>
          <a:xfrm>
            <a:off x="1528779" y="1842106"/>
            <a:ext cx="500055" cy="675750"/>
          </a:xfrm>
          <a:prstGeom prst="rect">
            <a:avLst/>
          </a:prstGeom>
        </p:spPr>
      </p:pic>
      <p:pic>
        <p:nvPicPr>
          <p:cNvPr id="6" name="Picture 5"/>
          <p:cNvPicPr>
            <a:picLocks noChangeAspect="1"/>
          </p:cNvPicPr>
          <p:nvPr/>
        </p:nvPicPr>
        <p:blipFill>
          <a:blip r:embed="rId2"/>
          <a:stretch>
            <a:fillRect/>
          </a:stretch>
        </p:blipFill>
        <p:spPr>
          <a:xfrm>
            <a:off x="2486910" y="1842106"/>
            <a:ext cx="500055" cy="675750"/>
          </a:xfrm>
          <a:prstGeom prst="rect">
            <a:avLst/>
          </a:prstGeom>
        </p:spPr>
      </p:pic>
      <p:sp>
        <p:nvSpPr>
          <p:cNvPr id="10" name="TextBox 9"/>
          <p:cNvSpPr txBox="1"/>
          <p:nvPr/>
        </p:nvSpPr>
        <p:spPr>
          <a:xfrm>
            <a:off x="2109730" y="2003056"/>
            <a:ext cx="377180" cy="369332"/>
          </a:xfrm>
          <a:prstGeom prst="rect">
            <a:avLst/>
          </a:prstGeom>
          <a:noFill/>
        </p:spPr>
        <p:txBody>
          <a:bodyPr wrap="none" rtlCol="0">
            <a:spAutoFit/>
          </a:bodyPr>
          <a:lstStyle/>
          <a:p>
            <a:r>
              <a:rPr lang="mr-IN" dirty="0" smtClean="0"/>
              <a:t>…</a:t>
            </a:r>
            <a:endParaRPr lang="en-US" dirty="0"/>
          </a:p>
        </p:txBody>
      </p:sp>
      <p:sp>
        <p:nvSpPr>
          <p:cNvPr id="19" name="TextBox 18"/>
          <p:cNvSpPr txBox="1"/>
          <p:nvPr/>
        </p:nvSpPr>
        <p:spPr>
          <a:xfrm>
            <a:off x="3067372" y="5080208"/>
            <a:ext cx="3040228" cy="369332"/>
          </a:xfrm>
          <a:prstGeom prst="rect">
            <a:avLst/>
          </a:prstGeom>
          <a:noFill/>
        </p:spPr>
        <p:txBody>
          <a:bodyPr wrap="square" rtlCol="0">
            <a:spAutoFit/>
          </a:bodyPr>
          <a:lstStyle/>
          <a:p>
            <a:r>
              <a:rPr lang="en-US" dirty="0" smtClean="0">
                <a:ln w="12700">
                  <a:solidFill>
                    <a:schemeClr val="tx2">
                      <a:satMod val="155000"/>
                    </a:schemeClr>
                  </a:solidFill>
                  <a:prstDash val="solid"/>
                </a:ln>
                <a:solidFill>
                  <a:srgbClr val="000000"/>
                </a:solidFill>
                <a:effectLst/>
              </a:rPr>
              <a:t>Executable: recipe-manager</a:t>
            </a:r>
            <a:endParaRPr lang="en-US" dirty="0">
              <a:ln w="12700">
                <a:solidFill>
                  <a:schemeClr val="tx2">
                    <a:satMod val="155000"/>
                  </a:schemeClr>
                </a:solidFill>
                <a:prstDash val="solid"/>
              </a:ln>
              <a:solidFill>
                <a:srgbClr val="000000"/>
              </a:solidFill>
              <a:effectLst/>
            </a:endParaRPr>
          </a:p>
        </p:txBody>
      </p:sp>
      <p:sp>
        <p:nvSpPr>
          <p:cNvPr id="20" name="TextBox 19"/>
          <p:cNvSpPr txBox="1"/>
          <p:nvPr/>
        </p:nvSpPr>
        <p:spPr>
          <a:xfrm>
            <a:off x="1531185" y="2517856"/>
            <a:ext cx="1384313" cy="338554"/>
          </a:xfrm>
          <a:prstGeom prst="rect">
            <a:avLst/>
          </a:prstGeom>
          <a:noFill/>
        </p:spPr>
        <p:txBody>
          <a:bodyPr wrap="none" rtlCol="0">
            <a:spAutoFit/>
          </a:bodyPr>
          <a:lstStyle/>
          <a:p>
            <a:r>
              <a:rPr lang="en-US" sz="1600" dirty="0" smtClean="0"/>
              <a:t>Package: main</a:t>
            </a:r>
            <a:endParaRPr lang="en-US" sz="1600" dirty="0"/>
          </a:p>
        </p:txBody>
      </p:sp>
      <p:sp>
        <p:nvSpPr>
          <p:cNvPr id="21" name="Rounded Rectangle 20"/>
          <p:cNvSpPr/>
          <p:nvPr/>
        </p:nvSpPr>
        <p:spPr>
          <a:xfrm>
            <a:off x="3930772" y="1722108"/>
            <a:ext cx="1778289" cy="1220832"/>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22" name="TextBox 21"/>
          <p:cNvSpPr txBox="1"/>
          <p:nvPr/>
        </p:nvSpPr>
        <p:spPr>
          <a:xfrm>
            <a:off x="4092392" y="2517856"/>
            <a:ext cx="1262485" cy="338554"/>
          </a:xfrm>
          <a:prstGeom prst="rect">
            <a:avLst/>
          </a:prstGeom>
          <a:noFill/>
        </p:spPr>
        <p:txBody>
          <a:bodyPr wrap="none" rtlCol="0">
            <a:spAutoFit/>
          </a:bodyPr>
          <a:lstStyle/>
          <a:p>
            <a:r>
              <a:rPr lang="en-US" sz="1600" dirty="0" smtClean="0"/>
              <a:t>Package: </a:t>
            </a:r>
            <a:r>
              <a:rPr lang="en-US" sz="1600" dirty="0" err="1" smtClean="0"/>
              <a:t>fmt</a:t>
            </a:r>
            <a:endParaRPr lang="en-US" sz="1600" dirty="0"/>
          </a:p>
        </p:txBody>
      </p:sp>
      <p:sp>
        <p:nvSpPr>
          <p:cNvPr id="23" name="Rounded Rectangle 22"/>
          <p:cNvSpPr/>
          <p:nvPr/>
        </p:nvSpPr>
        <p:spPr>
          <a:xfrm>
            <a:off x="6090287" y="1722108"/>
            <a:ext cx="1778289" cy="1220832"/>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24" name="TextBox 23"/>
          <p:cNvSpPr txBox="1"/>
          <p:nvPr/>
        </p:nvSpPr>
        <p:spPr>
          <a:xfrm>
            <a:off x="6251907" y="2517856"/>
            <a:ext cx="1155685" cy="338554"/>
          </a:xfrm>
          <a:prstGeom prst="rect">
            <a:avLst/>
          </a:prstGeom>
          <a:noFill/>
        </p:spPr>
        <p:txBody>
          <a:bodyPr wrap="none" rtlCol="0">
            <a:spAutoFit/>
          </a:bodyPr>
          <a:lstStyle/>
          <a:p>
            <a:r>
              <a:rPr lang="en-US" sz="1600" dirty="0" smtClean="0"/>
              <a:t>Package: </a:t>
            </a:r>
            <a:r>
              <a:rPr lang="en-US" sz="1600" dirty="0" err="1" smtClean="0"/>
              <a:t>os</a:t>
            </a:r>
            <a:endParaRPr lang="en-US" sz="1600" dirty="0"/>
          </a:p>
        </p:txBody>
      </p:sp>
      <p:sp>
        <p:nvSpPr>
          <p:cNvPr id="25" name="Rounded Rectangle 24"/>
          <p:cNvSpPr/>
          <p:nvPr/>
        </p:nvSpPr>
        <p:spPr>
          <a:xfrm>
            <a:off x="1366387" y="3274881"/>
            <a:ext cx="1778289" cy="1220832"/>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pic>
        <p:nvPicPr>
          <p:cNvPr id="26" name="Picture 25"/>
          <p:cNvPicPr>
            <a:picLocks noChangeAspect="1"/>
          </p:cNvPicPr>
          <p:nvPr/>
        </p:nvPicPr>
        <p:blipFill>
          <a:blip r:embed="rId2"/>
          <a:stretch>
            <a:fillRect/>
          </a:stretch>
        </p:blipFill>
        <p:spPr>
          <a:xfrm>
            <a:off x="1525601" y="3394879"/>
            <a:ext cx="500055" cy="675750"/>
          </a:xfrm>
          <a:prstGeom prst="rect">
            <a:avLst/>
          </a:prstGeom>
        </p:spPr>
      </p:pic>
      <p:pic>
        <p:nvPicPr>
          <p:cNvPr id="27" name="Picture 26"/>
          <p:cNvPicPr>
            <a:picLocks noChangeAspect="1"/>
          </p:cNvPicPr>
          <p:nvPr/>
        </p:nvPicPr>
        <p:blipFill>
          <a:blip r:embed="rId2"/>
          <a:stretch>
            <a:fillRect/>
          </a:stretch>
        </p:blipFill>
        <p:spPr>
          <a:xfrm>
            <a:off x="2483732" y="3394879"/>
            <a:ext cx="500055" cy="675750"/>
          </a:xfrm>
          <a:prstGeom prst="rect">
            <a:avLst/>
          </a:prstGeom>
        </p:spPr>
      </p:pic>
      <p:sp>
        <p:nvSpPr>
          <p:cNvPr id="28" name="TextBox 27"/>
          <p:cNvSpPr txBox="1"/>
          <p:nvPr/>
        </p:nvSpPr>
        <p:spPr>
          <a:xfrm>
            <a:off x="2106552" y="3555829"/>
            <a:ext cx="377180" cy="369332"/>
          </a:xfrm>
          <a:prstGeom prst="rect">
            <a:avLst/>
          </a:prstGeom>
          <a:noFill/>
        </p:spPr>
        <p:txBody>
          <a:bodyPr wrap="none" rtlCol="0">
            <a:spAutoFit/>
          </a:bodyPr>
          <a:lstStyle/>
          <a:p>
            <a:r>
              <a:rPr lang="mr-IN" dirty="0" smtClean="0"/>
              <a:t>…</a:t>
            </a:r>
            <a:endParaRPr lang="en-US" dirty="0"/>
          </a:p>
        </p:txBody>
      </p:sp>
      <p:sp>
        <p:nvSpPr>
          <p:cNvPr id="29" name="TextBox 28"/>
          <p:cNvSpPr txBox="1"/>
          <p:nvPr/>
        </p:nvSpPr>
        <p:spPr>
          <a:xfrm>
            <a:off x="1528007" y="4070629"/>
            <a:ext cx="1484601" cy="338554"/>
          </a:xfrm>
          <a:prstGeom prst="rect">
            <a:avLst/>
          </a:prstGeom>
          <a:noFill/>
        </p:spPr>
        <p:txBody>
          <a:bodyPr wrap="none" rtlCol="0">
            <a:spAutoFit/>
          </a:bodyPr>
          <a:lstStyle/>
          <a:p>
            <a:r>
              <a:rPr lang="en-US" sz="1600" dirty="0" smtClean="0"/>
              <a:t>Package: recipe</a:t>
            </a:r>
            <a:endParaRPr lang="en-US" sz="1600" dirty="0"/>
          </a:p>
        </p:txBody>
      </p:sp>
      <p:sp>
        <p:nvSpPr>
          <p:cNvPr id="30" name="Rounded Rectangle 29"/>
          <p:cNvSpPr/>
          <p:nvPr/>
        </p:nvSpPr>
        <p:spPr>
          <a:xfrm>
            <a:off x="3927594" y="3274881"/>
            <a:ext cx="1778289" cy="1220832"/>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32" name="Rounded Rectangle 31"/>
          <p:cNvSpPr/>
          <p:nvPr/>
        </p:nvSpPr>
        <p:spPr>
          <a:xfrm>
            <a:off x="6087109" y="3274881"/>
            <a:ext cx="1778289" cy="1220832"/>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34" name="TextBox 33"/>
          <p:cNvSpPr txBox="1"/>
          <p:nvPr/>
        </p:nvSpPr>
        <p:spPr>
          <a:xfrm>
            <a:off x="3984680" y="4053752"/>
            <a:ext cx="1670850" cy="338554"/>
          </a:xfrm>
          <a:prstGeom prst="rect">
            <a:avLst/>
          </a:prstGeom>
          <a:noFill/>
        </p:spPr>
        <p:txBody>
          <a:bodyPr wrap="none" rtlCol="0">
            <a:spAutoFit/>
          </a:bodyPr>
          <a:lstStyle/>
          <a:p>
            <a:r>
              <a:rPr lang="en-US" sz="1600" dirty="0" smtClean="0"/>
              <a:t>Package: net/http</a:t>
            </a:r>
            <a:endParaRPr lang="en-US" sz="1600" dirty="0"/>
          </a:p>
        </p:txBody>
      </p:sp>
      <p:sp>
        <p:nvSpPr>
          <p:cNvPr id="35" name="TextBox 34"/>
          <p:cNvSpPr txBox="1"/>
          <p:nvPr/>
        </p:nvSpPr>
        <p:spPr>
          <a:xfrm>
            <a:off x="6179757" y="4036875"/>
            <a:ext cx="1595309" cy="338554"/>
          </a:xfrm>
          <a:prstGeom prst="rect">
            <a:avLst/>
          </a:prstGeom>
          <a:noFill/>
        </p:spPr>
        <p:txBody>
          <a:bodyPr wrap="none" rtlCol="0">
            <a:spAutoFit/>
          </a:bodyPr>
          <a:lstStyle/>
          <a:p>
            <a:r>
              <a:rPr lang="en-US" sz="1600" dirty="0" smtClean="0"/>
              <a:t>Package: </a:t>
            </a:r>
            <a:r>
              <a:rPr lang="en-US" sz="1600" dirty="0" err="1" smtClean="0"/>
              <a:t>strconv</a:t>
            </a:r>
            <a:endParaRPr lang="en-US" sz="1600" dirty="0"/>
          </a:p>
        </p:txBody>
      </p:sp>
      <p:cxnSp>
        <p:nvCxnSpPr>
          <p:cNvPr id="37" name="Straight Connector 36"/>
          <p:cNvCxnSpPr/>
          <p:nvPr/>
        </p:nvCxnSpPr>
        <p:spPr>
          <a:xfrm>
            <a:off x="3569482" y="1417638"/>
            <a:ext cx="16784" cy="341079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0220805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a:t>
            </a:r>
            <a:endParaRPr lang="en-US" dirty="0"/>
          </a:p>
        </p:txBody>
      </p:sp>
      <p:sp>
        <p:nvSpPr>
          <p:cNvPr id="3" name="Content Placeholder 2"/>
          <p:cNvSpPr>
            <a:spLocks noGrp="1"/>
          </p:cNvSpPr>
          <p:nvPr>
            <p:ph idx="1"/>
          </p:nvPr>
        </p:nvSpPr>
        <p:spPr/>
        <p:txBody>
          <a:bodyPr/>
          <a:lstStyle/>
          <a:p>
            <a:r>
              <a:rPr lang="en-US" dirty="0" smtClean="0"/>
              <a:t>Contrive Example Requirements</a:t>
            </a:r>
          </a:p>
          <a:p>
            <a:pPr marL="914400" lvl="1" indent="-514350">
              <a:buFont typeface="+mj-lt"/>
              <a:buAutoNum type="arabicPeriod"/>
            </a:pPr>
            <a:r>
              <a:rPr lang="en-US" dirty="0" smtClean="0"/>
              <a:t>Simple ‘awesome’ application</a:t>
            </a:r>
          </a:p>
          <a:p>
            <a:pPr marL="914400" lvl="1" indent="-514350">
              <a:buFont typeface="+mj-lt"/>
              <a:buAutoNum type="arabicPeriod"/>
            </a:pPr>
            <a:r>
              <a:rPr lang="en-US" dirty="0" smtClean="0"/>
              <a:t>Simple ‘security’ package</a:t>
            </a:r>
          </a:p>
          <a:p>
            <a:pPr marL="1314450" lvl="2" indent="-514350">
              <a:buFont typeface="+mj-lt"/>
              <a:buAutoNum type="alphaLcPeriod"/>
            </a:pPr>
            <a:r>
              <a:rPr lang="en-US" dirty="0" smtClean="0"/>
              <a:t>Exposes: Login(), Logout(), </a:t>
            </a:r>
            <a:r>
              <a:rPr lang="en-US" dirty="0" err="1" smtClean="0"/>
              <a:t>IsAuthenticated</a:t>
            </a:r>
            <a:r>
              <a:rPr lang="en-US" dirty="0" smtClean="0"/>
              <a:t>()</a:t>
            </a:r>
          </a:p>
          <a:p>
            <a:pPr marL="1314450" lvl="2" indent="-514350">
              <a:buFont typeface="+mj-lt"/>
              <a:buAutoNum type="alphaLcPeriod"/>
            </a:pPr>
            <a:r>
              <a:rPr lang="en-US" dirty="0" smtClean="0"/>
              <a:t>Private: </a:t>
            </a:r>
            <a:r>
              <a:rPr lang="en-US" smtClean="0"/>
              <a:t>currentUser</a:t>
            </a:r>
            <a:endParaRPr lang="en-US" dirty="0" smtClean="0"/>
          </a:p>
          <a:p>
            <a:pPr marL="914400" lvl="1" indent="-514350">
              <a:buFont typeface="+mj-lt"/>
              <a:buAutoNum type="arabicPeriod"/>
            </a:pPr>
            <a:r>
              <a:rPr lang="en-US" dirty="0" smtClean="0"/>
              <a:t>Recipe Manager Application</a:t>
            </a:r>
          </a:p>
          <a:p>
            <a:pPr marL="1314450" lvl="2" indent="-514350">
              <a:buFont typeface="+mj-lt"/>
              <a:buAutoNum type="alphaLcPeriod"/>
            </a:pPr>
            <a:r>
              <a:rPr lang="en-US" dirty="0" smtClean="0"/>
              <a:t>‘recipe’ package</a:t>
            </a:r>
          </a:p>
          <a:p>
            <a:pPr marL="1314450" lvl="2" indent="-514350">
              <a:buFont typeface="+mj-lt"/>
              <a:buAutoNum type="alphaLcPeriod"/>
            </a:pPr>
            <a:r>
              <a:rPr lang="en-US" dirty="0" smtClean="0"/>
              <a:t>Uses ‘security’ package</a:t>
            </a:r>
          </a:p>
          <a:p>
            <a:pPr marL="1314450" lvl="2" indent="-514350">
              <a:buFont typeface="+mj-lt"/>
              <a:buAutoNum type="alphaLcPeriod"/>
            </a:pPr>
            <a:endParaRPr lang="en-US" dirty="0" smtClean="0"/>
          </a:p>
        </p:txBody>
      </p:sp>
    </p:spTree>
    <p:extLst>
      <p:ext uri="{BB962C8B-B14F-4D97-AF65-F5344CB8AC3E}">
        <p14:creationId xmlns:p14="http://schemas.microsoft.com/office/powerpoint/2010/main" val="3333862962"/>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Elbow Connector 9"/>
          <p:cNvCxnSpPr>
            <a:stCxn id="15" idx="1"/>
            <a:endCxn id="6" idx="3"/>
          </p:cNvCxnSpPr>
          <p:nvPr/>
        </p:nvCxnSpPr>
        <p:spPr>
          <a:xfrm rot="10800000">
            <a:off x="3725072" y="3084691"/>
            <a:ext cx="2681884" cy="1250832"/>
          </a:xfrm>
          <a:prstGeom prst="bentConnector3">
            <a:avLst>
              <a:gd name="adj1" fmla="val 36794"/>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5" name="Rectangle 14"/>
          <p:cNvSpPr/>
          <p:nvPr/>
        </p:nvSpPr>
        <p:spPr>
          <a:xfrm>
            <a:off x="6406956" y="4210793"/>
            <a:ext cx="510223" cy="24945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Package Installation</a:t>
            </a:r>
            <a:endParaRPr lang="en-US" dirty="0"/>
          </a:p>
        </p:txBody>
      </p:sp>
      <p:sp>
        <p:nvSpPr>
          <p:cNvPr id="4" name="Rectangle 3"/>
          <p:cNvSpPr/>
          <p:nvPr/>
        </p:nvSpPr>
        <p:spPr>
          <a:xfrm>
            <a:off x="945521" y="2635218"/>
            <a:ext cx="1700819" cy="96233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r>
              <a:rPr lang="en-US" sz="1600" dirty="0" smtClean="0"/>
              <a:t>import “security”</a:t>
            </a:r>
            <a:endParaRPr lang="en-US" sz="1600" dirty="0"/>
          </a:p>
        </p:txBody>
      </p:sp>
      <p:sp>
        <p:nvSpPr>
          <p:cNvPr id="6" name="Rounded Rectangle 5"/>
          <p:cNvSpPr/>
          <p:nvPr/>
        </p:nvSpPr>
        <p:spPr>
          <a:xfrm>
            <a:off x="3272613" y="2929379"/>
            <a:ext cx="452459" cy="310623"/>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7" name="Left Arrow 6"/>
          <p:cNvSpPr/>
          <p:nvPr/>
        </p:nvSpPr>
        <p:spPr>
          <a:xfrm>
            <a:off x="2724668" y="2993654"/>
            <a:ext cx="391636" cy="242588"/>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aphicFrame>
        <p:nvGraphicFramePr>
          <p:cNvPr id="8" name="Diagram 7"/>
          <p:cNvGraphicFramePr/>
          <p:nvPr>
            <p:extLst>
              <p:ext uri="{D42A27DB-BD31-4B8C-83A1-F6EECF244321}">
                <p14:modId xmlns:p14="http://schemas.microsoft.com/office/powerpoint/2010/main" val="2147366088"/>
              </p:ext>
            </p:extLst>
          </p:nvPr>
        </p:nvGraphicFramePr>
        <p:xfrm>
          <a:off x="3725072" y="1774562"/>
          <a:ext cx="4461912" cy="31988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9" name="Rectangle 28"/>
          <p:cNvSpPr/>
          <p:nvPr/>
        </p:nvSpPr>
        <p:spPr>
          <a:xfrm>
            <a:off x="6112065" y="3707858"/>
            <a:ext cx="805114" cy="26079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TextBox 45"/>
          <p:cNvSpPr txBox="1"/>
          <p:nvPr/>
        </p:nvSpPr>
        <p:spPr>
          <a:xfrm>
            <a:off x="962796" y="5210802"/>
            <a:ext cx="2624411" cy="369332"/>
          </a:xfrm>
          <a:prstGeom prst="rect">
            <a:avLst/>
          </a:prstGeom>
          <a:noFill/>
        </p:spPr>
        <p:txBody>
          <a:bodyPr wrap="none" rtlCol="0">
            <a:spAutoFit/>
          </a:bodyPr>
          <a:lstStyle/>
          <a:p>
            <a:r>
              <a:rPr lang="en-US" dirty="0" smtClean="0"/>
              <a:t>$ cd security &amp;&amp; go install</a:t>
            </a:r>
            <a:endParaRPr lang="en-US" dirty="0"/>
          </a:p>
        </p:txBody>
      </p:sp>
      <p:cxnSp>
        <p:nvCxnSpPr>
          <p:cNvPr id="47" name="Elbow Connector 46"/>
          <p:cNvCxnSpPr>
            <a:stCxn id="46" idx="3"/>
            <a:endCxn id="15" idx="3"/>
          </p:cNvCxnSpPr>
          <p:nvPr/>
        </p:nvCxnSpPr>
        <p:spPr>
          <a:xfrm flipV="1">
            <a:off x="3587207" y="4335523"/>
            <a:ext cx="3329972" cy="1059945"/>
          </a:xfrm>
          <a:prstGeom prst="bentConnector3">
            <a:avLst>
              <a:gd name="adj1" fmla="val 106865"/>
            </a:avLst>
          </a:prstGeom>
          <a:ln>
            <a:solidFill>
              <a:schemeClr val="tx1">
                <a:lumMod val="75000"/>
                <a:lumOff val="25000"/>
              </a:schemeClr>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75340672"/>
      </p:ext>
    </p:extLst>
  </p:cSld>
  <p:clrMapOvr>
    <a:masterClrMapping/>
  </p:clrMapOvr>
  <p:timing>
    <p:tnLst>
      <p:par>
        <p:cTn xmlns:p14="http://schemas.microsoft.com/office/powerpoint/2010/mai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12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Chapter Review</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Ch.2 : The Basics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2672236524"/>
      </p:ext>
    </p:extLst>
  </p:cSld>
  <p:clrMapOvr>
    <a:masterClrMapping/>
  </p:clrMapOvr>
  <p:timing>
    <p:tnLst>
      <p:par>
        <p:cTn xmlns:p14="http://schemas.microsoft.com/office/powerpoint/2010/mai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Chapter review in the form of an application</a:t>
            </a:r>
          </a:p>
          <a:p>
            <a:pPr lvl="1"/>
            <a:r>
              <a:rPr lang="en-US" dirty="0" smtClean="0"/>
              <a:t>Uses some of the concepts from this chapter</a:t>
            </a:r>
          </a:p>
          <a:p>
            <a:pPr lvl="2"/>
            <a:r>
              <a:rPr lang="en-US" dirty="0" smtClean="0"/>
              <a:t>Pointers</a:t>
            </a:r>
          </a:p>
          <a:p>
            <a:pPr lvl="2"/>
            <a:r>
              <a:rPr lang="en-US" dirty="0" smtClean="0"/>
              <a:t>Functions</a:t>
            </a:r>
          </a:p>
          <a:p>
            <a:pPr lvl="2"/>
            <a:r>
              <a:rPr lang="en-US" dirty="0" smtClean="0"/>
              <a:t>Flow control</a:t>
            </a:r>
          </a:p>
          <a:p>
            <a:pPr lvl="2"/>
            <a:r>
              <a:rPr lang="en-US" dirty="0" smtClean="0"/>
              <a:t>Packages and application organization</a:t>
            </a:r>
          </a:p>
          <a:p>
            <a:r>
              <a:rPr lang="en-US" dirty="0" smtClean="0"/>
              <a:t>NOTE: Contrive application</a:t>
            </a:r>
          </a:p>
          <a:p>
            <a:pPr lvl="1"/>
            <a:endParaRPr lang="en-US" dirty="0" smtClean="0"/>
          </a:p>
        </p:txBody>
      </p:sp>
      <p:sp>
        <p:nvSpPr>
          <p:cNvPr id="4" name="TextBox 3"/>
          <p:cNvSpPr txBox="1"/>
          <p:nvPr/>
        </p:nvSpPr>
        <p:spPr>
          <a:xfrm>
            <a:off x="1456191" y="6234960"/>
            <a:ext cx="6231619" cy="369332"/>
          </a:xfrm>
          <a:prstGeom prst="rect">
            <a:avLst/>
          </a:prstGeom>
          <a:noFill/>
        </p:spPr>
        <p:txBody>
          <a:bodyPr wrap="none" rtlCol="0">
            <a:spAutoFit/>
          </a:bodyPr>
          <a:lstStyle/>
          <a:p>
            <a:r>
              <a:rPr lang="en-US" dirty="0" smtClean="0"/>
              <a:t>Code </a:t>
            </a:r>
            <a:r>
              <a:rPr lang="en-US" dirty="0"/>
              <a:t>and slides: </a:t>
            </a:r>
            <a:r>
              <a:rPr lang="en-US" dirty="0">
                <a:hlinkClick r:id="rId2"/>
              </a:rPr>
              <a:t>https://</a:t>
            </a:r>
            <a:r>
              <a:rPr lang="en-US" dirty="0" err="1">
                <a:hlinkClick r:id="rId2"/>
              </a:rPr>
              <a:t>github.com</a:t>
            </a:r>
            <a:r>
              <a:rPr lang="en-US" dirty="0">
                <a:hlinkClick r:id="rId2"/>
              </a:rPr>
              <a:t>/</a:t>
            </a:r>
            <a:r>
              <a:rPr lang="en-US" dirty="0" err="1">
                <a:hlinkClick r:id="rId2"/>
              </a:rPr>
              <a:t>xiliax</a:t>
            </a:r>
            <a:r>
              <a:rPr lang="en-US" dirty="0">
                <a:hlinkClick r:id="rId2"/>
              </a:rPr>
              <a:t>/go-</a:t>
            </a:r>
            <a:r>
              <a:rPr lang="en-US" dirty="0" err="1">
                <a:hlinkClick r:id="rId2"/>
              </a:rPr>
              <a:t>lang</a:t>
            </a:r>
            <a:r>
              <a:rPr lang="en-US" dirty="0">
                <a:hlinkClick r:id="rId2"/>
              </a:rPr>
              <a:t>-programming</a:t>
            </a:r>
            <a:endParaRPr lang="en-US" dirty="0"/>
          </a:p>
        </p:txBody>
      </p:sp>
    </p:spTree>
    <p:extLst>
      <p:ext uri="{BB962C8B-B14F-4D97-AF65-F5344CB8AC3E}">
        <p14:creationId xmlns:p14="http://schemas.microsoft.com/office/powerpoint/2010/main" val="2179343558"/>
      </p:ext>
    </p:extLst>
  </p:cSld>
  <p:clrMapOvr>
    <a:masterClrMapping/>
  </p:clrMapOvr>
  <p:timing>
    <p:tnLst>
      <p:par>
        <p:cTn xmlns:p14="http://schemas.microsoft.com/office/powerpoint/2010/mai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Introduction to Arrays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Ch.3 : Arrays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2836147722"/>
      </p:ext>
    </p:extLst>
  </p:cSld>
  <p:clrMapOvr>
    <a:masterClrMapping/>
  </p:clrMapOvr>
  <p:timing>
    <p:tnLst>
      <p:par>
        <p:cTn xmlns:p14="http://schemas.microsoft.com/office/powerpoint/2010/mai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 Package</a:t>
            </a:r>
            <a:endParaRPr lang="en-US" dirty="0"/>
          </a:p>
        </p:txBody>
      </p:sp>
      <p:sp>
        <p:nvSpPr>
          <p:cNvPr id="3" name="Content Placeholder 2"/>
          <p:cNvSpPr>
            <a:spLocks noGrp="1"/>
          </p:cNvSpPr>
          <p:nvPr>
            <p:ph idx="1"/>
          </p:nvPr>
        </p:nvSpPr>
        <p:spPr/>
        <p:txBody>
          <a:bodyPr>
            <a:normAutofit/>
          </a:bodyPr>
          <a:lstStyle/>
          <a:p>
            <a:r>
              <a:rPr lang="en-US" dirty="0" smtClean="0"/>
              <a:t>What is  an ‘array’?</a:t>
            </a:r>
          </a:p>
          <a:p>
            <a:pPr lvl="1"/>
            <a:r>
              <a:rPr lang="en-US" dirty="0" smtClean="0"/>
              <a:t>An </a:t>
            </a:r>
            <a:r>
              <a:rPr lang="en-US" b="1" i="1" dirty="0" smtClean="0">
                <a:solidFill>
                  <a:schemeClr val="accent2"/>
                </a:solidFill>
              </a:rPr>
              <a:t>array </a:t>
            </a:r>
            <a:r>
              <a:rPr lang="en-US" dirty="0" smtClean="0"/>
              <a:t>in Go </a:t>
            </a:r>
            <a:r>
              <a:rPr lang="en-US" dirty="0" err="1" smtClean="0"/>
              <a:t>lang</a:t>
            </a:r>
            <a:r>
              <a:rPr lang="en-US" dirty="0" smtClean="0"/>
              <a:t> is a built in </a:t>
            </a:r>
            <a:r>
              <a:rPr lang="en-US" dirty="0" err="1" smtClean="0"/>
              <a:t>datatype</a:t>
            </a:r>
            <a:r>
              <a:rPr lang="en-US" dirty="0" smtClean="0"/>
              <a:t> with the following features:</a:t>
            </a:r>
          </a:p>
          <a:p>
            <a:pPr lvl="2"/>
            <a:r>
              <a:rPr lang="en-US" b="1" i="1" dirty="0" smtClean="0"/>
              <a:t>Stores</a:t>
            </a:r>
            <a:r>
              <a:rPr lang="en-US" b="1" dirty="0" smtClean="0"/>
              <a:t> </a:t>
            </a:r>
            <a:r>
              <a:rPr lang="en-US" dirty="0" smtClean="0"/>
              <a:t>several values of the same type</a:t>
            </a:r>
          </a:p>
          <a:p>
            <a:pPr lvl="2"/>
            <a:r>
              <a:rPr lang="en-US" dirty="0" smtClean="0"/>
              <a:t>Provides compile-time </a:t>
            </a:r>
            <a:r>
              <a:rPr lang="en-US" b="1" i="1" dirty="0" smtClean="0"/>
              <a:t>bounds checking </a:t>
            </a:r>
            <a:r>
              <a:rPr lang="en-US" dirty="0" smtClean="0"/>
              <a:t>on integer literal index</a:t>
            </a:r>
          </a:p>
          <a:p>
            <a:pPr lvl="2"/>
            <a:r>
              <a:rPr lang="en-US" dirty="0" smtClean="0"/>
              <a:t>Provides runtime-time </a:t>
            </a:r>
            <a:r>
              <a:rPr lang="en-US" b="1" i="1" dirty="0" smtClean="0"/>
              <a:t>bounds checking </a:t>
            </a:r>
            <a:r>
              <a:rPr lang="en-US" dirty="0" smtClean="0"/>
              <a:t>on integer variable index</a:t>
            </a:r>
          </a:p>
          <a:p>
            <a:pPr lvl="2"/>
            <a:r>
              <a:rPr lang="en-US" dirty="0" smtClean="0"/>
              <a:t>Provides non-negative integer index</a:t>
            </a:r>
          </a:p>
          <a:p>
            <a:pPr lvl="2"/>
            <a:r>
              <a:rPr lang="en-US" dirty="0" smtClean="0"/>
              <a:t>Uses 0-base indexing</a:t>
            </a:r>
          </a:p>
        </p:txBody>
      </p:sp>
      <p:sp>
        <p:nvSpPr>
          <p:cNvPr id="4" name="TextBox 3"/>
          <p:cNvSpPr txBox="1"/>
          <p:nvPr/>
        </p:nvSpPr>
        <p:spPr>
          <a:xfrm>
            <a:off x="1425139" y="6249581"/>
            <a:ext cx="5814412" cy="369332"/>
          </a:xfrm>
          <a:prstGeom prst="rect">
            <a:avLst/>
          </a:prstGeom>
          <a:noFill/>
        </p:spPr>
        <p:txBody>
          <a:bodyPr wrap="none" rtlCol="0">
            <a:spAutoFit/>
          </a:bodyPr>
          <a:lstStyle/>
          <a:p>
            <a:r>
              <a:rPr lang="en-US" dirty="0" smtClean="0"/>
              <a:t>Lang Specification: </a:t>
            </a:r>
            <a:r>
              <a:rPr lang="en-US" dirty="0" smtClean="0">
                <a:hlinkClick r:id="rId2"/>
              </a:rPr>
              <a:t>https://golang.org/ref/spec#Array_types</a:t>
            </a:r>
            <a:endParaRPr lang="en-US" dirty="0"/>
          </a:p>
        </p:txBody>
      </p:sp>
    </p:spTree>
    <p:extLst>
      <p:ext uri="{BB962C8B-B14F-4D97-AF65-F5344CB8AC3E}">
        <p14:creationId xmlns:p14="http://schemas.microsoft.com/office/powerpoint/2010/main" val="254835046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Declaring an array if very simple:</a:t>
            </a:r>
          </a:p>
          <a:p>
            <a:pPr lvl="1"/>
            <a:r>
              <a:rPr lang="en-US" b="1" i="1" dirty="0" err="1">
                <a:solidFill>
                  <a:srgbClr val="008000"/>
                </a:solidFill>
              </a:rPr>
              <a:t>var</a:t>
            </a:r>
            <a:r>
              <a:rPr lang="en-US" b="1" i="1" dirty="0">
                <a:solidFill>
                  <a:srgbClr val="008000"/>
                </a:solidFill>
              </a:rPr>
              <a:t> </a:t>
            </a:r>
            <a:r>
              <a:rPr lang="en-US" b="1" dirty="0">
                <a:solidFill>
                  <a:srgbClr val="3366FF"/>
                </a:solidFill>
              </a:rPr>
              <a:t>name/identifier </a:t>
            </a:r>
            <a:r>
              <a:rPr lang="en-US" b="1" i="1" dirty="0">
                <a:solidFill>
                  <a:schemeClr val="accent2">
                    <a:lumMod val="50000"/>
                  </a:schemeClr>
                </a:solidFill>
              </a:rPr>
              <a:t>[type</a:t>
            </a:r>
            <a:r>
              <a:rPr lang="en-US" b="1" i="1" dirty="0" smtClean="0">
                <a:solidFill>
                  <a:schemeClr val="accent2">
                    <a:lumMod val="50000"/>
                  </a:schemeClr>
                </a:solidFill>
              </a:rPr>
              <a:t>]</a:t>
            </a:r>
            <a:endParaRPr lang="en-US" b="1" i="1" dirty="0"/>
          </a:p>
          <a:p>
            <a:pPr lvl="2"/>
            <a:r>
              <a:rPr lang="en-US" dirty="0" err="1" smtClean="0"/>
              <a:t>Eg</a:t>
            </a:r>
            <a:r>
              <a:rPr lang="en-US" dirty="0" smtClean="0"/>
              <a:t>: </a:t>
            </a:r>
            <a:r>
              <a:rPr lang="en-US" dirty="0" err="1" smtClean="0"/>
              <a:t>var</a:t>
            </a:r>
            <a:r>
              <a:rPr lang="en-US" dirty="0" smtClean="0"/>
              <a:t> </a:t>
            </a:r>
            <a:r>
              <a:rPr lang="en-US" dirty="0" err="1" smtClean="0"/>
              <a:t>testResults</a:t>
            </a:r>
            <a:r>
              <a:rPr lang="en-US" dirty="0" smtClean="0"/>
              <a:t> [10]</a:t>
            </a:r>
            <a:r>
              <a:rPr lang="en-US" dirty="0" err="1" smtClean="0"/>
              <a:t>int</a:t>
            </a:r>
            <a:endParaRPr lang="en-US" dirty="0" smtClean="0"/>
          </a:p>
          <a:p>
            <a:r>
              <a:rPr lang="en-US" dirty="0" smtClean="0"/>
              <a:t>Assigning values to an array’s element</a:t>
            </a:r>
          </a:p>
          <a:p>
            <a:pPr lvl="1"/>
            <a:r>
              <a:rPr lang="en-US" b="1" dirty="0" err="1" smtClean="0">
                <a:solidFill>
                  <a:srgbClr val="3366FF"/>
                </a:solidFill>
              </a:rPr>
              <a:t>arrayName</a:t>
            </a:r>
            <a:r>
              <a:rPr lang="en-US" b="1" i="1" dirty="0" smtClean="0">
                <a:solidFill>
                  <a:schemeClr val="accent2">
                    <a:lumMod val="50000"/>
                  </a:schemeClr>
                </a:solidFill>
              </a:rPr>
              <a:t>[index] </a:t>
            </a:r>
            <a:r>
              <a:rPr lang="en-US" dirty="0" smtClean="0"/>
              <a:t>= </a:t>
            </a:r>
            <a:r>
              <a:rPr lang="en-US" b="1" i="1" dirty="0" smtClean="0">
                <a:solidFill>
                  <a:schemeClr val="accent5">
                    <a:lumMod val="75000"/>
                  </a:schemeClr>
                </a:solidFill>
              </a:rPr>
              <a:t>value</a:t>
            </a:r>
            <a:endParaRPr lang="en-US" b="1" i="1" dirty="0" smtClean="0"/>
          </a:p>
          <a:p>
            <a:pPr lvl="2"/>
            <a:r>
              <a:rPr lang="en-US" i="1" dirty="0" err="1" smtClean="0"/>
              <a:t>Eg</a:t>
            </a:r>
            <a:r>
              <a:rPr lang="en-US" i="1" dirty="0" smtClean="0"/>
              <a:t>: </a:t>
            </a:r>
          </a:p>
          <a:p>
            <a:pPr lvl="3"/>
            <a:r>
              <a:rPr lang="en-US" i="1" dirty="0" err="1" smtClean="0"/>
              <a:t>testResults</a:t>
            </a:r>
            <a:r>
              <a:rPr lang="en-US" i="1" dirty="0" smtClean="0"/>
              <a:t>[0] = 12</a:t>
            </a:r>
          </a:p>
          <a:p>
            <a:pPr lvl="3"/>
            <a:r>
              <a:rPr lang="en-US" i="1" dirty="0" err="1" smtClean="0"/>
              <a:t>testResults</a:t>
            </a:r>
            <a:r>
              <a:rPr lang="en-US" i="1" dirty="0" smtClean="0"/>
              <a:t>[9] = 103</a:t>
            </a:r>
          </a:p>
          <a:p>
            <a:r>
              <a:rPr lang="en-US" dirty="0" smtClean="0"/>
              <a:t>Bound checking prevents illegal or dangerous access:</a:t>
            </a:r>
          </a:p>
          <a:p>
            <a:pPr marL="800100" lvl="3" indent="-342900"/>
            <a:r>
              <a:rPr lang="en-US" b="1" dirty="0" err="1" smtClean="0">
                <a:solidFill>
                  <a:srgbClr val="3366FF"/>
                </a:solidFill>
              </a:rPr>
              <a:t>arrayName</a:t>
            </a:r>
            <a:r>
              <a:rPr lang="en-US" b="1" i="1" dirty="0" smtClean="0">
                <a:solidFill>
                  <a:schemeClr val="accent2">
                    <a:lumMod val="50000"/>
                  </a:schemeClr>
                </a:solidFill>
              </a:rPr>
              <a:t>[invalid-index] </a:t>
            </a:r>
            <a:r>
              <a:rPr lang="en-US" dirty="0" smtClean="0"/>
              <a:t>= </a:t>
            </a:r>
            <a:r>
              <a:rPr lang="en-US" b="1" i="1" dirty="0" smtClean="0">
                <a:solidFill>
                  <a:schemeClr val="accent5">
                    <a:lumMod val="75000"/>
                  </a:schemeClr>
                </a:solidFill>
              </a:rPr>
              <a:t>value</a:t>
            </a:r>
          </a:p>
          <a:p>
            <a:pPr lvl="2"/>
            <a:r>
              <a:rPr lang="en-US" i="1" dirty="0" err="1"/>
              <a:t>Eg</a:t>
            </a:r>
            <a:r>
              <a:rPr lang="en-US" i="1" dirty="0"/>
              <a:t>: </a:t>
            </a:r>
          </a:p>
          <a:p>
            <a:pPr lvl="3"/>
            <a:r>
              <a:rPr lang="en-US" i="1" dirty="0" err="1"/>
              <a:t>testResults</a:t>
            </a:r>
            <a:r>
              <a:rPr lang="en-US" i="1" dirty="0" smtClean="0"/>
              <a:t>[</a:t>
            </a:r>
            <a:r>
              <a:rPr lang="en-US" i="1" dirty="0" smtClean="0">
                <a:solidFill>
                  <a:srgbClr val="FF0000"/>
                </a:solidFill>
              </a:rPr>
              <a:t>-1</a:t>
            </a:r>
            <a:r>
              <a:rPr lang="en-US" i="1" dirty="0" smtClean="0"/>
              <a:t>] </a:t>
            </a:r>
            <a:r>
              <a:rPr lang="en-US" i="1" dirty="0"/>
              <a:t>= </a:t>
            </a:r>
            <a:r>
              <a:rPr lang="en-US" i="1" dirty="0" smtClean="0"/>
              <a:t>12</a:t>
            </a:r>
          </a:p>
          <a:p>
            <a:pPr lvl="4"/>
            <a:r>
              <a:rPr lang="en-US" dirty="0" smtClean="0"/>
              <a:t>Negative index</a:t>
            </a:r>
            <a:endParaRPr lang="en-US" dirty="0"/>
          </a:p>
          <a:p>
            <a:pPr lvl="3"/>
            <a:r>
              <a:rPr lang="en-US" i="1" dirty="0" err="1"/>
              <a:t>testResults</a:t>
            </a:r>
            <a:r>
              <a:rPr lang="en-US" i="1" dirty="0" smtClean="0"/>
              <a:t>[</a:t>
            </a:r>
            <a:r>
              <a:rPr lang="en-US" i="1" dirty="0" smtClean="0">
                <a:solidFill>
                  <a:srgbClr val="FF0000"/>
                </a:solidFill>
              </a:rPr>
              <a:t>10</a:t>
            </a:r>
            <a:r>
              <a:rPr lang="en-US" i="1" dirty="0" smtClean="0"/>
              <a:t>] </a:t>
            </a:r>
            <a:r>
              <a:rPr lang="en-US" i="1" dirty="0"/>
              <a:t>= </a:t>
            </a:r>
            <a:r>
              <a:rPr lang="en-US" i="1" dirty="0" smtClean="0"/>
              <a:t>103</a:t>
            </a:r>
          </a:p>
          <a:p>
            <a:pPr lvl="4"/>
            <a:r>
              <a:rPr lang="en-US" dirty="0" smtClean="0"/>
              <a:t>Index out of bounds, greater than the number of defined elements</a:t>
            </a:r>
          </a:p>
          <a:p>
            <a:pPr lvl="2"/>
            <a:endParaRPr lang="en-US" i="1" dirty="0"/>
          </a:p>
          <a:p>
            <a:pPr lvl="1"/>
            <a:endParaRPr lang="en-US" dirty="0" smtClean="0"/>
          </a:p>
        </p:txBody>
      </p:sp>
    </p:spTree>
    <p:extLst>
      <p:ext uri="{BB962C8B-B14F-4D97-AF65-F5344CB8AC3E}">
        <p14:creationId xmlns:p14="http://schemas.microsoft.com/office/powerpoint/2010/main" val="4773572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 and C Compared</a:t>
            </a:r>
            <a:endParaRPr lang="en-US" dirty="0"/>
          </a:p>
        </p:txBody>
      </p:sp>
      <p:pic>
        <p:nvPicPr>
          <p:cNvPr id="5" name="Content Placeholder 4"/>
          <p:cNvPicPr>
            <a:picLocks noGrp="1" noChangeAspect="1"/>
          </p:cNvPicPr>
          <p:nvPr>
            <p:ph idx="1"/>
          </p:nvPr>
        </p:nvPicPr>
        <p:blipFill>
          <a:blip r:embed="rId2"/>
          <a:srcRect t="-21135" b="-21135"/>
          <a:stretch>
            <a:fillRect/>
          </a:stretch>
        </p:blipFill>
        <p:spPr/>
      </p:pic>
    </p:spTree>
    <p:extLst>
      <p:ext uri="{BB962C8B-B14F-4D97-AF65-F5344CB8AC3E}">
        <p14:creationId xmlns:p14="http://schemas.microsoft.com/office/powerpoint/2010/main" val="38714772"/>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2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Using Arrays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Ch.3 : Arrays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1171707971"/>
      </p:ext>
    </p:extLst>
  </p:cSld>
  <p:clrMapOvr>
    <a:masterClrMapping/>
  </p:clrMapOvr>
  <p:timing>
    <p:tnLst>
      <p:par>
        <p:cTn xmlns:p14="http://schemas.microsoft.com/office/powerpoint/2010/mai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Using Arrays</a:t>
            </a:r>
          </a:p>
          <a:p>
            <a:pPr marL="971550" lvl="1" indent="-514350">
              <a:buFont typeface="+mj-lt"/>
              <a:buAutoNum type="arabicPeriod"/>
            </a:pPr>
            <a:r>
              <a:rPr lang="en-US" dirty="0" smtClean="0"/>
              <a:t>Calculating Array Length</a:t>
            </a:r>
          </a:p>
          <a:p>
            <a:pPr marL="971550" lvl="1" indent="-514350">
              <a:buFont typeface="+mj-lt"/>
              <a:buAutoNum type="arabicPeriod"/>
            </a:pPr>
            <a:r>
              <a:rPr lang="en-US" dirty="0" smtClean="0"/>
              <a:t>Array Indexing</a:t>
            </a:r>
          </a:p>
          <a:p>
            <a:pPr marL="971550" lvl="1" indent="-514350">
              <a:buFont typeface="+mj-lt"/>
              <a:buAutoNum type="arabicPeriod"/>
            </a:pPr>
            <a:r>
              <a:rPr lang="en-US" dirty="0" smtClean="0"/>
              <a:t>Arrays as Function Parameter and Return Types</a:t>
            </a:r>
          </a:p>
        </p:txBody>
      </p:sp>
      <p:sp>
        <p:nvSpPr>
          <p:cNvPr id="4" name="TextBox 3"/>
          <p:cNvSpPr txBox="1"/>
          <p:nvPr/>
        </p:nvSpPr>
        <p:spPr>
          <a:xfrm>
            <a:off x="1425139" y="6249581"/>
            <a:ext cx="5814412" cy="369332"/>
          </a:xfrm>
          <a:prstGeom prst="rect">
            <a:avLst/>
          </a:prstGeom>
          <a:noFill/>
        </p:spPr>
        <p:txBody>
          <a:bodyPr wrap="none" rtlCol="0">
            <a:spAutoFit/>
          </a:bodyPr>
          <a:lstStyle/>
          <a:p>
            <a:r>
              <a:rPr lang="en-US" dirty="0" smtClean="0"/>
              <a:t>Lang Specification: </a:t>
            </a:r>
            <a:r>
              <a:rPr lang="en-US" dirty="0" smtClean="0">
                <a:hlinkClick r:id="rId2"/>
              </a:rPr>
              <a:t>https://golang.org/ref/spec#Array_types</a:t>
            </a:r>
            <a:endParaRPr lang="en-US" dirty="0"/>
          </a:p>
        </p:txBody>
      </p:sp>
    </p:spTree>
    <p:extLst>
      <p:ext uri="{BB962C8B-B14F-4D97-AF65-F5344CB8AC3E}">
        <p14:creationId xmlns:p14="http://schemas.microsoft.com/office/powerpoint/2010/main" val="3765984483"/>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An arrays type is not very different from any other basic type</a:t>
            </a:r>
          </a:p>
          <a:p>
            <a:r>
              <a:rPr lang="en-US" dirty="0" smtClean="0"/>
              <a:t>Calculate the length of an array at runtime using ‘</a:t>
            </a:r>
            <a:r>
              <a:rPr lang="en-US" dirty="0" err="1" smtClean="0"/>
              <a:t>len</a:t>
            </a:r>
            <a:r>
              <a:rPr lang="en-US" dirty="0" smtClean="0"/>
              <a:t>’</a:t>
            </a:r>
          </a:p>
          <a:p>
            <a:r>
              <a:rPr lang="en-US" smtClean="0"/>
              <a:t>A </a:t>
            </a:r>
            <a:r>
              <a:rPr lang="en-US" dirty="0" smtClean="0"/>
              <a:t>range of array elements can be accessed using a ‘slice’</a:t>
            </a:r>
          </a:p>
          <a:p>
            <a:pPr marL="800100" lvl="3" indent="-342900"/>
            <a:r>
              <a:rPr lang="en-US" b="1" dirty="0" err="1">
                <a:solidFill>
                  <a:srgbClr val="3366FF"/>
                </a:solidFill>
              </a:rPr>
              <a:t>arrayName</a:t>
            </a:r>
            <a:r>
              <a:rPr lang="en-US" b="1" i="1" dirty="0" smtClean="0">
                <a:solidFill>
                  <a:schemeClr val="accent2">
                    <a:lumMod val="50000"/>
                  </a:schemeClr>
                </a:solidFill>
              </a:rPr>
              <a:t>[start-index:end-index+1]</a:t>
            </a:r>
            <a:endParaRPr lang="en-US" b="1" i="1" dirty="0">
              <a:solidFill>
                <a:schemeClr val="accent5">
                  <a:lumMod val="75000"/>
                </a:schemeClr>
              </a:solidFill>
            </a:endParaRPr>
          </a:p>
          <a:p>
            <a:pPr lvl="2"/>
            <a:r>
              <a:rPr lang="en-US" i="1" dirty="0" err="1" smtClean="0"/>
              <a:t>Eg</a:t>
            </a:r>
            <a:r>
              <a:rPr lang="en-US" i="1" dirty="0"/>
              <a:t>: </a:t>
            </a:r>
          </a:p>
          <a:p>
            <a:pPr lvl="3"/>
            <a:r>
              <a:rPr lang="en-US" i="1" dirty="0" err="1"/>
              <a:t>testResults</a:t>
            </a:r>
            <a:r>
              <a:rPr lang="en-US" i="1" dirty="0" smtClean="0"/>
              <a:t>[</a:t>
            </a:r>
            <a:r>
              <a:rPr lang="en-US" i="1" dirty="0" smtClean="0">
                <a:solidFill>
                  <a:srgbClr val="FF0000"/>
                </a:solidFill>
              </a:rPr>
              <a:t>0:5</a:t>
            </a:r>
            <a:r>
              <a:rPr lang="en-US" i="1" dirty="0" smtClean="0"/>
              <a:t>]</a:t>
            </a:r>
            <a:endParaRPr lang="en-US" i="1" dirty="0"/>
          </a:p>
          <a:p>
            <a:pPr lvl="4"/>
            <a:r>
              <a:rPr lang="en-US" dirty="0" smtClean="0"/>
              <a:t>Index 0, 1, 2, 3, and 4</a:t>
            </a:r>
          </a:p>
          <a:p>
            <a:pPr lvl="3"/>
            <a:r>
              <a:rPr lang="en-US" i="1" dirty="0" err="1"/>
              <a:t>testResults</a:t>
            </a:r>
            <a:r>
              <a:rPr lang="en-US" i="1" dirty="0" smtClean="0"/>
              <a:t>[</a:t>
            </a:r>
            <a:r>
              <a:rPr lang="en-US" i="1" dirty="0" smtClean="0">
                <a:solidFill>
                  <a:srgbClr val="FF0000"/>
                </a:solidFill>
              </a:rPr>
              <a:t>4:9</a:t>
            </a:r>
            <a:r>
              <a:rPr lang="en-US" i="1" dirty="0" smtClean="0"/>
              <a:t>]</a:t>
            </a:r>
            <a:endParaRPr lang="en-US" i="1" dirty="0"/>
          </a:p>
          <a:p>
            <a:pPr lvl="4"/>
            <a:r>
              <a:rPr lang="en-US" dirty="0"/>
              <a:t>Index </a:t>
            </a:r>
            <a:r>
              <a:rPr lang="en-US" dirty="0" smtClean="0"/>
              <a:t>4, 5, 6, 7, and 8</a:t>
            </a:r>
          </a:p>
          <a:p>
            <a:pPr lvl="2"/>
            <a:endParaRPr lang="en-US" i="1" dirty="0"/>
          </a:p>
          <a:p>
            <a:pPr lvl="1"/>
            <a:endParaRPr lang="en-US" dirty="0" smtClean="0"/>
          </a:p>
        </p:txBody>
      </p:sp>
    </p:spTree>
    <p:extLst>
      <p:ext uri="{BB962C8B-B14F-4D97-AF65-F5344CB8AC3E}">
        <p14:creationId xmlns:p14="http://schemas.microsoft.com/office/powerpoint/2010/main" val="307382746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1754327"/>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3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Iteration with ‘for’ and range()</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Ch.3 : Arrays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4146396504"/>
      </p:ext>
    </p:extLst>
  </p:cSld>
  <p:clrMapOvr>
    <a:masterClrMapping/>
  </p:clrMapOvr>
  <p:timing>
    <p:tnLst>
      <p:par>
        <p:cTn xmlns:p14="http://schemas.microsoft.com/office/powerpoint/2010/mai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Using a ‘for’ Loop to Traverse an Array’s Elements</a:t>
            </a:r>
          </a:p>
          <a:p>
            <a:r>
              <a:rPr lang="en-US" dirty="0" smtClean="0"/>
              <a:t>How the range() Simplifies the ‘for’ Loop</a:t>
            </a:r>
            <a:endParaRPr lang="en-US" dirty="0"/>
          </a:p>
        </p:txBody>
      </p:sp>
      <p:sp>
        <p:nvSpPr>
          <p:cNvPr id="4" name="TextBox 3"/>
          <p:cNvSpPr txBox="1"/>
          <p:nvPr/>
        </p:nvSpPr>
        <p:spPr>
          <a:xfrm>
            <a:off x="-7033" y="6249581"/>
            <a:ext cx="8018786" cy="369332"/>
          </a:xfrm>
          <a:prstGeom prst="rect">
            <a:avLst/>
          </a:prstGeom>
          <a:noFill/>
        </p:spPr>
        <p:txBody>
          <a:bodyPr wrap="square" rtlCol="0">
            <a:spAutoFit/>
          </a:bodyPr>
          <a:lstStyle/>
          <a:p>
            <a:r>
              <a:rPr lang="en-US" dirty="0" smtClean="0"/>
              <a:t>Go Slices: Usage and Internals</a:t>
            </a:r>
            <a:r>
              <a:rPr lang="en-US" dirty="0"/>
              <a:t>: </a:t>
            </a:r>
            <a:r>
              <a:rPr lang="en-US" dirty="0">
                <a:hlinkClick r:id="rId2"/>
              </a:rPr>
              <a:t>https://</a:t>
            </a:r>
            <a:r>
              <a:rPr lang="en-US" dirty="0" err="1">
                <a:hlinkClick r:id="rId2"/>
              </a:rPr>
              <a:t>blog.golang.org</a:t>
            </a:r>
            <a:r>
              <a:rPr lang="en-US" dirty="0">
                <a:hlinkClick r:id="rId2"/>
              </a:rPr>
              <a:t>/go-slices-usage-and-internals</a:t>
            </a:r>
            <a:endParaRPr lang="en-US" dirty="0"/>
          </a:p>
        </p:txBody>
      </p:sp>
      <p:sp>
        <p:nvSpPr>
          <p:cNvPr id="5" name="TextBox 4"/>
          <p:cNvSpPr txBox="1"/>
          <p:nvPr/>
        </p:nvSpPr>
        <p:spPr>
          <a:xfrm>
            <a:off x="0" y="5946761"/>
            <a:ext cx="5751453" cy="369332"/>
          </a:xfrm>
          <a:prstGeom prst="rect">
            <a:avLst/>
          </a:prstGeom>
          <a:noFill/>
        </p:spPr>
        <p:txBody>
          <a:bodyPr wrap="square" rtlCol="0">
            <a:spAutoFit/>
          </a:bodyPr>
          <a:lstStyle/>
          <a:p>
            <a:r>
              <a:rPr lang="en-US" dirty="0" smtClean="0"/>
              <a:t>Lang Specification: </a:t>
            </a:r>
            <a:r>
              <a:rPr lang="en-US" dirty="0">
                <a:hlinkClick r:id="rId3"/>
              </a:rPr>
              <a:t>https://</a:t>
            </a:r>
            <a:r>
              <a:rPr lang="en-US" dirty="0" err="1">
                <a:hlinkClick r:id="rId3"/>
              </a:rPr>
              <a:t>golang.org</a:t>
            </a:r>
            <a:r>
              <a:rPr lang="en-US" dirty="0">
                <a:hlinkClick r:id="rId3"/>
              </a:rPr>
              <a:t>/ref/</a:t>
            </a:r>
            <a:r>
              <a:rPr lang="en-US" dirty="0" err="1">
                <a:hlinkClick r:id="rId3"/>
              </a:rPr>
              <a:t>spec#Slice_types</a:t>
            </a:r>
            <a:endParaRPr lang="en-US" dirty="0"/>
          </a:p>
        </p:txBody>
      </p:sp>
    </p:spTree>
    <p:extLst>
      <p:ext uri="{BB962C8B-B14F-4D97-AF65-F5344CB8AC3E}">
        <p14:creationId xmlns:p14="http://schemas.microsoft.com/office/powerpoint/2010/main" val="2033784229"/>
      </p:ext>
    </p:extLst>
  </p:cSld>
  <p:clrMapOvr>
    <a:masterClrMapping/>
  </p:clrMapOvr>
  <p:timing>
    <p:tnLst>
      <p:par>
        <p:cTn xmlns:p14="http://schemas.microsoft.com/office/powerpoint/2010/mai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4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Arrays and Functions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Ch.3 : Arrays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3678999993"/>
      </p:ext>
    </p:extLst>
  </p:cSld>
  <p:clrMapOvr>
    <a:masterClrMapping/>
  </p:clrMapOvr>
  <p:timing>
    <p:tnLst>
      <p:par>
        <p:cTn xmlns:p14="http://schemas.microsoft.com/office/powerpoint/2010/mai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Using Arrays</a:t>
            </a:r>
          </a:p>
          <a:p>
            <a:pPr marL="971550" lvl="1" indent="-514350">
              <a:buFont typeface="+mj-lt"/>
              <a:buAutoNum type="arabicPeriod"/>
            </a:pPr>
            <a:r>
              <a:rPr lang="en-US" dirty="0" smtClean="0"/>
              <a:t>Passing Arrays as Function Parameter</a:t>
            </a:r>
          </a:p>
          <a:p>
            <a:pPr marL="971550" lvl="1" indent="-514350">
              <a:buFont typeface="+mj-lt"/>
              <a:buAutoNum type="arabicPeriod"/>
            </a:pPr>
            <a:r>
              <a:rPr lang="en-US" dirty="0" smtClean="0"/>
              <a:t>Arrays as Function Return Types</a:t>
            </a:r>
          </a:p>
          <a:p>
            <a:pPr marL="971550" lvl="1" indent="-514350">
              <a:buFont typeface="+mj-lt"/>
              <a:buAutoNum type="arabicPeriod"/>
            </a:pPr>
            <a:r>
              <a:rPr lang="en-US" dirty="0" smtClean="0"/>
              <a:t>Tips on Using Arrays with Function</a:t>
            </a:r>
          </a:p>
          <a:p>
            <a:pPr marL="1371600" lvl="2" indent="-514350">
              <a:buFont typeface="+mj-lt"/>
              <a:buAutoNum type="alphaLcPeriod"/>
            </a:pPr>
            <a:r>
              <a:rPr lang="en-US" dirty="0" smtClean="0"/>
              <a:t>Using Array Pointer to pass large arrays to functions</a:t>
            </a:r>
          </a:p>
          <a:p>
            <a:pPr marL="1371600" lvl="2" indent="-514350">
              <a:buFont typeface="+mj-lt"/>
              <a:buAutoNum type="alphaLcPeriod"/>
            </a:pPr>
            <a:r>
              <a:rPr lang="en-US" dirty="0" smtClean="0"/>
              <a:t>Return a Array Pointer to large arrays in function</a:t>
            </a:r>
          </a:p>
          <a:p>
            <a:pPr marL="1371600" lvl="2" indent="-514350">
              <a:buFont typeface="+mj-lt"/>
              <a:buAutoNum type="alphaLcPeriod"/>
            </a:pPr>
            <a:r>
              <a:rPr lang="en-US" dirty="0" smtClean="0"/>
              <a:t>For simplicity, use a slice created at runtime*</a:t>
            </a:r>
          </a:p>
          <a:p>
            <a:pPr marL="1371600" lvl="2" indent="-514350">
              <a:buFont typeface="+mj-lt"/>
              <a:buAutoNum type="alphaLcPeriod"/>
            </a:pPr>
            <a:endParaRPr lang="en-US" dirty="0"/>
          </a:p>
          <a:p>
            <a:pPr marL="457200" lvl="1" indent="0">
              <a:buNone/>
            </a:pPr>
            <a:r>
              <a:rPr lang="en-US" dirty="0" smtClean="0"/>
              <a:t>* We will cover ‘slices’ in the next section</a:t>
            </a:r>
          </a:p>
        </p:txBody>
      </p:sp>
      <p:sp>
        <p:nvSpPr>
          <p:cNvPr id="4" name="TextBox 3"/>
          <p:cNvSpPr txBox="1"/>
          <p:nvPr/>
        </p:nvSpPr>
        <p:spPr>
          <a:xfrm>
            <a:off x="1425139" y="6249581"/>
            <a:ext cx="5814412" cy="369332"/>
          </a:xfrm>
          <a:prstGeom prst="rect">
            <a:avLst/>
          </a:prstGeom>
          <a:noFill/>
        </p:spPr>
        <p:txBody>
          <a:bodyPr wrap="none" rtlCol="0">
            <a:spAutoFit/>
          </a:bodyPr>
          <a:lstStyle/>
          <a:p>
            <a:r>
              <a:rPr lang="en-US" dirty="0" smtClean="0"/>
              <a:t>Lang Specification: </a:t>
            </a:r>
            <a:r>
              <a:rPr lang="en-US" dirty="0" smtClean="0">
                <a:hlinkClick r:id="rId2"/>
              </a:rPr>
              <a:t>https://golang.org/ref/spec#Array_types</a:t>
            </a:r>
            <a:endParaRPr lang="en-US" dirty="0"/>
          </a:p>
        </p:txBody>
      </p:sp>
    </p:spTree>
    <p:extLst>
      <p:ext uri="{BB962C8B-B14F-4D97-AF65-F5344CB8AC3E}">
        <p14:creationId xmlns:p14="http://schemas.microsoft.com/office/powerpoint/2010/main" val="125710034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normAutofit/>
          </a:bodyPr>
          <a:lstStyle/>
          <a:p>
            <a:r>
              <a:rPr lang="en-US" dirty="0" smtClean="0"/>
              <a:t>An Array in Go Lang is a </a:t>
            </a:r>
            <a:r>
              <a:rPr lang="en-US" b="1" i="1" dirty="0" smtClean="0">
                <a:solidFill>
                  <a:srgbClr val="FF0000"/>
                </a:solidFill>
              </a:rPr>
              <a:t>value</a:t>
            </a:r>
          </a:p>
          <a:p>
            <a:pPr lvl="1"/>
            <a:r>
              <a:rPr lang="en-US" dirty="0" smtClean="0"/>
              <a:t>Therefore, it gets </a:t>
            </a:r>
            <a:r>
              <a:rPr lang="en-US" b="1" i="1" dirty="0" smtClean="0"/>
              <a:t>copied</a:t>
            </a:r>
            <a:r>
              <a:rPr lang="en-US" dirty="0" smtClean="0"/>
              <a:t> when </a:t>
            </a:r>
            <a:r>
              <a:rPr lang="en-US" b="1" i="1" dirty="0" smtClean="0"/>
              <a:t>assigned</a:t>
            </a:r>
          </a:p>
        </p:txBody>
      </p:sp>
    </p:spTree>
    <p:extLst>
      <p:ext uri="{BB962C8B-B14F-4D97-AF65-F5344CB8AC3E}">
        <p14:creationId xmlns:p14="http://schemas.microsoft.com/office/powerpoint/2010/main" val="1368348728"/>
      </p:ext>
    </p:extLst>
  </p:cSld>
  <p:clrMapOvr>
    <a:masterClrMapping/>
  </p:clrMapOvr>
  <p:timing>
    <p:tnLst>
      <p:par>
        <p:cTn xmlns:p14="http://schemas.microsoft.com/office/powerpoint/2010/mai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What are Slices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Ch.4 : Slices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2000756876"/>
      </p:ext>
    </p:extLst>
  </p:cSld>
  <p:clrMapOvr>
    <a:masterClrMapping/>
  </p:clrMapOvr>
  <p:timing>
    <p:tnLst>
      <p:par>
        <p:cTn xmlns:p14="http://schemas.microsoft.com/office/powerpoint/2010/mai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How to create Slices</a:t>
            </a:r>
          </a:p>
          <a:p>
            <a:r>
              <a:rPr lang="en-US" dirty="0" smtClean="0"/>
              <a:t>What is a Slice?</a:t>
            </a:r>
            <a:endParaRPr lang="en-US" dirty="0"/>
          </a:p>
        </p:txBody>
      </p:sp>
      <p:sp>
        <p:nvSpPr>
          <p:cNvPr id="4" name="TextBox 3"/>
          <p:cNvSpPr txBox="1"/>
          <p:nvPr/>
        </p:nvSpPr>
        <p:spPr>
          <a:xfrm>
            <a:off x="-7033" y="6249581"/>
            <a:ext cx="8018786" cy="369332"/>
          </a:xfrm>
          <a:prstGeom prst="rect">
            <a:avLst/>
          </a:prstGeom>
          <a:noFill/>
        </p:spPr>
        <p:txBody>
          <a:bodyPr wrap="square" rtlCol="0">
            <a:spAutoFit/>
          </a:bodyPr>
          <a:lstStyle/>
          <a:p>
            <a:r>
              <a:rPr lang="en-US" dirty="0" smtClean="0"/>
              <a:t>Go Slices: Usage and Internals</a:t>
            </a:r>
            <a:r>
              <a:rPr lang="en-US" dirty="0"/>
              <a:t>: </a:t>
            </a:r>
            <a:r>
              <a:rPr lang="en-US" dirty="0">
                <a:hlinkClick r:id="rId2"/>
              </a:rPr>
              <a:t>https://</a:t>
            </a:r>
            <a:r>
              <a:rPr lang="en-US" dirty="0" err="1">
                <a:hlinkClick r:id="rId2"/>
              </a:rPr>
              <a:t>blog.golang.org</a:t>
            </a:r>
            <a:r>
              <a:rPr lang="en-US" dirty="0">
                <a:hlinkClick r:id="rId2"/>
              </a:rPr>
              <a:t>/go-slices-usage-and-internals</a:t>
            </a:r>
            <a:endParaRPr lang="en-US" dirty="0"/>
          </a:p>
        </p:txBody>
      </p:sp>
      <p:sp>
        <p:nvSpPr>
          <p:cNvPr id="5" name="TextBox 4"/>
          <p:cNvSpPr txBox="1"/>
          <p:nvPr/>
        </p:nvSpPr>
        <p:spPr>
          <a:xfrm>
            <a:off x="0" y="5946761"/>
            <a:ext cx="5751453" cy="369332"/>
          </a:xfrm>
          <a:prstGeom prst="rect">
            <a:avLst/>
          </a:prstGeom>
          <a:noFill/>
        </p:spPr>
        <p:txBody>
          <a:bodyPr wrap="square" rtlCol="0">
            <a:spAutoFit/>
          </a:bodyPr>
          <a:lstStyle/>
          <a:p>
            <a:r>
              <a:rPr lang="en-US" dirty="0" smtClean="0"/>
              <a:t>Lang Specification: </a:t>
            </a:r>
            <a:r>
              <a:rPr lang="en-US" dirty="0">
                <a:hlinkClick r:id="rId3"/>
              </a:rPr>
              <a:t>https://</a:t>
            </a:r>
            <a:r>
              <a:rPr lang="en-US" dirty="0" err="1">
                <a:hlinkClick r:id="rId3"/>
              </a:rPr>
              <a:t>golang.org</a:t>
            </a:r>
            <a:r>
              <a:rPr lang="en-US" dirty="0">
                <a:hlinkClick r:id="rId3"/>
              </a:rPr>
              <a:t>/ref/</a:t>
            </a:r>
            <a:r>
              <a:rPr lang="en-US" dirty="0" err="1">
                <a:hlinkClick r:id="rId3"/>
              </a:rPr>
              <a:t>spec#Slice_types</a:t>
            </a:r>
            <a:endParaRPr lang="en-US" dirty="0"/>
          </a:p>
        </p:txBody>
      </p:sp>
    </p:spTree>
    <p:extLst>
      <p:ext uri="{BB962C8B-B14F-4D97-AF65-F5344CB8AC3E}">
        <p14:creationId xmlns:p14="http://schemas.microsoft.com/office/powerpoint/2010/main" val="966817796"/>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CSP:</a:t>
            </a:r>
            <a:br>
              <a:rPr lang="en-US" dirty="0" smtClean="0"/>
            </a:br>
            <a:r>
              <a:rPr lang="en-US" sz="3600" dirty="0" smtClean="0"/>
              <a:t>(Communicating Sequential Processes)</a:t>
            </a:r>
            <a:endParaRPr lang="en-US" sz="3600" dirty="0"/>
          </a:p>
        </p:txBody>
      </p:sp>
      <p:pic>
        <p:nvPicPr>
          <p:cNvPr id="4" name="Content Placeholder 3"/>
          <p:cNvPicPr>
            <a:picLocks noGrp="1" noChangeAspect="1"/>
          </p:cNvPicPr>
          <p:nvPr>
            <p:ph idx="1"/>
          </p:nvPr>
        </p:nvPicPr>
        <p:blipFill>
          <a:blip r:embed="rId2"/>
          <a:srcRect t="-14449" b="-14449"/>
          <a:stretch>
            <a:fillRect/>
          </a:stretch>
        </p:blipFill>
        <p:spPr/>
      </p:pic>
    </p:spTree>
    <p:extLst>
      <p:ext uri="{BB962C8B-B14F-4D97-AF65-F5344CB8AC3E}">
        <p14:creationId xmlns:p14="http://schemas.microsoft.com/office/powerpoint/2010/main" val="3892636291"/>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Array Illustrated</a:t>
            </a:r>
            <a:endParaRPr lang="en-US" dirty="0"/>
          </a:p>
        </p:txBody>
      </p:sp>
      <p:grpSp>
        <p:nvGrpSpPr>
          <p:cNvPr id="58" name="Group 57"/>
          <p:cNvGrpSpPr/>
          <p:nvPr/>
        </p:nvGrpSpPr>
        <p:grpSpPr>
          <a:xfrm>
            <a:off x="1368310" y="2474366"/>
            <a:ext cx="6407385" cy="295289"/>
            <a:chOff x="1368308" y="2695026"/>
            <a:chExt cx="6407385" cy="295289"/>
          </a:xfrm>
        </p:grpSpPr>
        <p:sp>
          <p:nvSpPr>
            <p:cNvPr id="5" name="Rectangle 4"/>
            <p:cNvSpPr/>
            <p:nvPr/>
          </p:nvSpPr>
          <p:spPr>
            <a:xfrm>
              <a:off x="1368308"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6" name="Rectangle 5"/>
            <p:cNvSpPr/>
            <p:nvPr/>
          </p:nvSpPr>
          <p:spPr>
            <a:xfrm>
              <a:off x="2031716"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53</a:t>
              </a:r>
              <a:endParaRPr lang="en-US" dirty="0"/>
            </a:p>
          </p:txBody>
        </p:sp>
        <p:sp>
          <p:nvSpPr>
            <p:cNvPr id="7" name="Rectangle 6"/>
            <p:cNvSpPr/>
            <p:nvPr/>
          </p:nvSpPr>
          <p:spPr>
            <a:xfrm>
              <a:off x="2695124"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86</a:t>
              </a:r>
              <a:endParaRPr lang="en-US" dirty="0"/>
            </a:p>
          </p:txBody>
        </p:sp>
        <p:sp>
          <p:nvSpPr>
            <p:cNvPr id="8" name="Rectangle 7"/>
            <p:cNvSpPr/>
            <p:nvPr/>
          </p:nvSpPr>
          <p:spPr>
            <a:xfrm>
              <a:off x="3358532"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94</a:t>
              </a:r>
              <a:endParaRPr lang="en-US" dirty="0"/>
            </a:p>
          </p:txBody>
        </p:sp>
        <p:sp>
          <p:nvSpPr>
            <p:cNvPr id="9" name="Rectangle 8"/>
            <p:cNvSpPr/>
            <p:nvPr/>
          </p:nvSpPr>
          <p:spPr>
            <a:xfrm>
              <a:off x="4021940"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75</a:t>
              </a:r>
              <a:endParaRPr lang="en-US" dirty="0"/>
            </a:p>
          </p:txBody>
        </p:sp>
        <p:sp>
          <p:nvSpPr>
            <p:cNvPr id="10" name="Rectangle 9"/>
            <p:cNvSpPr/>
            <p:nvPr/>
          </p:nvSpPr>
          <p:spPr>
            <a:xfrm>
              <a:off x="4685348"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11" name="Rectangle 10"/>
            <p:cNvSpPr/>
            <p:nvPr/>
          </p:nvSpPr>
          <p:spPr>
            <a:xfrm>
              <a:off x="5348756"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12" name="Rectangle 11"/>
            <p:cNvSpPr/>
            <p:nvPr/>
          </p:nvSpPr>
          <p:spPr>
            <a:xfrm>
              <a:off x="6012164"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13" name="Rectangle 12"/>
            <p:cNvSpPr/>
            <p:nvPr/>
          </p:nvSpPr>
          <p:spPr>
            <a:xfrm>
              <a:off x="6675572"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37</a:t>
              </a:r>
              <a:endParaRPr lang="en-US" dirty="0"/>
            </a:p>
          </p:txBody>
        </p:sp>
        <p:sp>
          <p:nvSpPr>
            <p:cNvPr id="14" name="Rectangle 13"/>
            <p:cNvSpPr/>
            <p:nvPr/>
          </p:nvSpPr>
          <p:spPr>
            <a:xfrm>
              <a:off x="7338980"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40</a:t>
              </a:r>
              <a:endParaRPr lang="en-US" dirty="0"/>
            </a:p>
          </p:txBody>
        </p:sp>
      </p:grpSp>
      <p:sp>
        <p:nvSpPr>
          <p:cNvPr id="54" name="Left Brace 53"/>
          <p:cNvSpPr/>
          <p:nvPr/>
        </p:nvSpPr>
        <p:spPr>
          <a:xfrm rot="5400000">
            <a:off x="4464172" y="-968945"/>
            <a:ext cx="215662" cy="6407385"/>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 name="TextBox 54"/>
          <p:cNvSpPr txBox="1"/>
          <p:nvPr/>
        </p:nvSpPr>
        <p:spPr>
          <a:xfrm>
            <a:off x="3795247" y="1636160"/>
            <a:ext cx="1553511"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err="1" smtClean="0"/>
              <a:t>nums</a:t>
            </a:r>
            <a:r>
              <a:rPr lang="en-US" dirty="0" smtClean="0"/>
              <a:t> array</a:t>
            </a:r>
            <a:endParaRPr lang="en-US" dirty="0"/>
          </a:p>
        </p:txBody>
      </p:sp>
      <p:sp>
        <p:nvSpPr>
          <p:cNvPr id="60" name="Rectangle 59"/>
          <p:cNvSpPr/>
          <p:nvPr/>
        </p:nvSpPr>
        <p:spPr>
          <a:xfrm>
            <a:off x="2031718"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sp>
        <p:nvSpPr>
          <p:cNvPr id="61" name="Rectangle 60"/>
          <p:cNvSpPr/>
          <p:nvPr/>
        </p:nvSpPr>
        <p:spPr>
          <a:xfrm>
            <a:off x="2695126"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62" name="Rectangle 61"/>
          <p:cNvSpPr/>
          <p:nvPr/>
        </p:nvSpPr>
        <p:spPr>
          <a:xfrm>
            <a:off x="3358534"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63" name="Rectangle 62"/>
          <p:cNvSpPr/>
          <p:nvPr/>
        </p:nvSpPr>
        <p:spPr>
          <a:xfrm>
            <a:off x="4021942"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a:t>
            </a:r>
            <a:endParaRPr lang="en-US" dirty="0"/>
          </a:p>
        </p:txBody>
      </p:sp>
      <p:sp>
        <p:nvSpPr>
          <p:cNvPr id="64" name="Rectangle 63"/>
          <p:cNvSpPr/>
          <p:nvPr/>
        </p:nvSpPr>
        <p:spPr>
          <a:xfrm>
            <a:off x="4685350"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a:t>
            </a:r>
            <a:endParaRPr lang="en-US" dirty="0"/>
          </a:p>
        </p:txBody>
      </p:sp>
      <p:sp>
        <p:nvSpPr>
          <p:cNvPr id="65" name="Rectangle 64"/>
          <p:cNvSpPr/>
          <p:nvPr/>
        </p:nvSpPr>
        <p:spPr>
          <a:xfrm>
            <a:off x="5348758"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6</a:t>
            </a:r>
            <a:endParaRPr lang="en-US" dirty="0"/>
          </a:p>
        </p:txBody>
      </p:sp>
      <p:sp>
        <p:nvSpPr>
          <p:cNvPr id="66" name="Rectangle 65"/>
          <p:cNvSpPr/>
          <p:nvPr/>
        </p:nvSpPr>
        <p:spPr>
          <a:xfrm>
            <a:off x="6012166"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67" name="Rectangle 66"/>
          <p:cNvSpPr/>
          <p:nvPr/>
        </p:nvSpPr>
        <p:spPr>
          <a:xfrm>
            <a:off x="6675574"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a:t>
            </a:r>
            <a:endParaRPr lang="en-US" dirty="0"/>
          </a:p>
        </p:txBody>
      </p:sp>
      <p:sp>
        <p:nvSpPr>
          <p:cNvPr id="68" name="Rectangle 67"/>
          <p:cNvSpPr/>
          <p:nvPr/>
        </p:nvSpPr>
        <p:spPr>
          <a:xfrm>
            <a:off x="7338982"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a:t>
            </a:r>
            <a:endParaRPr lang="en-US" dirty="0"/>
          </a:p>
        </p:txBody>
      </p:sp>
      <p:sp>
        <p:nvSpPr>
          <p:cNvPr id="69" name="Rectangle 68"/>
          <p:cNvSpPr/>
          <p:nvPr/>
        </p:nvSpPr>
        <p:spPr>
          <a:xfrm>
            <a:off x="1368310" y="2847989"/>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71" name="TextBox 70"/>
          <p:cNvSpPr txBox="1"/>
          <p:nvPr/>
        </p:nvSpPr>
        <p:spPr>
          <a:xfrm>
            <a:off x="1368310" y="3246920"/>
            <a:ext cx="4672859"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Array length: 10 or </a:t>
            </a:r>
            <a:r>
              <a:rPr lang="en-US" dirty="0" err="1" smtClean="0"/>
              <a:t>len</a:t>
            </a:r>
            <a:r>
              <a:rPr lang="en-US" dirty="0" smtClean="0"/>
              <a:t>(</a:t>
            </a:r>
            <a:r>
              <a:rPr lang="en-US" dirty="0" err="1" smtClean="0"/>
              <a:t>nums</a:t>
            </a:r>
            <a:r>
              <a:rPr lang="en-US" dirty="0" smtClean="0"/>
              <a:t>)</a:t>
            </a:r>
            <a:endParaRPr lang="en-US" dirty="0"/>
          </a:p>
        </p:txBody>
      </p:sp>
      <p:pic>
        <p:nvPicPr>
          <p:cNvPr id="15" name="Picture 14"/>
          <p:cNvPicPr>
            <a:picLocks noChangeAspect="1"/>
          </p:cNvPicPr>
          <p:nvPr/>
        </p:nvPicPr>
        <p:blipFill>
          <a:blip r:embed="rId2"/>
          <a:stretch>
            <a:fillRect/>
          </a:stretch>
        </p:blipFill>
        <p:spPr>
          <a:xfrm>
            <a:off x="0" y="3850308"/>
            <a:ext cx="9144000" cy="1738024"/>
          </a:xfrm>
          <a:prstGeom prst="rect">
            <a:avLst/>
          </a:prstGeom>
        </p:spPr>
      </p:pic>
      <p:pic>
        <p:nvPicPr>
          <p:cNvPr id="16" name="Picture 15"/>
          <p:cNvPicPr>
            <a:picLocks noChangeAspect="1"/>
          </p:cNvPicPr>
          <p:nvPr/>
        </p:nvPicPr>
        <p:blipFill>
          <a:blip r:embed="rId3"/>
          <a:stretch>
            <a:fillRect/>
          </a:stretch>
        </p:blipFill>
        <p:spPr>
          <a:xfrm>
            <a:off x="1722784" y="5588332"/>
            <a:ext cx="7421216" cy="608921"/>
          </a:xfrm>
          <a:prstGeom prst="rect">
            <a:avLst/>
          </a:prstGeom>
        </p:spPr>
      </p:pic>
    </p:spTree>
    <p:extLst>
      <p:ext uri="{BB962C8B-B14F-4D97-AF65-F5344CB8AC3E}">
        <p14:creationId xmlns:p14="http://schemas.microsoft.com/office/powerpoint/2010/main" val="3219767180"/>
      </p:ext>
    </p:extLst>
  </p:cSld>
  <p:clrMapOvr>
    <a:masterClrMapping/>
  </p:clrMapOvr>
  <p:timing>
    <p:tnLst>
      <p:par>
        <p:cTn xmlns:p14="http://schemas.microsoft.com/office/powerpoint/2010/mai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Slices</a:t>
            </a:r>
            <a:endParaRPr lang="en-US" dirty="0"/>
          </a:p>
        </p:txBody>
      </p:sp>
      <p:sp>
        <p:nvSpPr>
          <p:cNvPr id="54" name="Left Brace 53"/>
          <p:cNvSpPr/>
          <p:nvPr/>
        </p:nvSpPr>
        <p:spPr>
          <a:xfrm rot="5400000">
            <a:off x="4464172" y="-1243669"/>
            <a:ext cx="215662" cy="6407385"/>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 name="TextBox 54"/>
          <p:cNvSpPr txBox="1"/>
          <p:nvPr/>
        </p:nvSpPr>
        <p:spPr>
          <a:xfrm>
            <a:off x="3795248" y="1356808"/>
            <a:ext cx="1553510"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err="1" smtClean="0"/>
              <a:t>nums</a:t>
            </a:r>
            <a:r>
              <a:rPr lang="en-US" dirty="0" smtClean="0"/>
              <a:t> array</a:t>
            </a:r>
            <a:endParaRPr lang="en-US" dirty="0"/>
          </a:p>
        </p:txBody>
      </p:sp>
      <p:sp>
        <p:nvSpPr>
          <p:cNvPr id="60" name="Rectangle 59"/>
          <p:cNvSpPr/>
          <p:nvPr/>
        </p:nvSpPr>
        <p:spPr>
          <a:xfrm>
            <a:off x="2031718" y="256474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sp>
        <p:nvSpPr>
          <p:cNvPr id="61" name="Rectangle 60"/>
          <p:cNvSpPr/>
          <p:nvPr/>
        </p:nvSpPr>
        <p:spPr>
          <a:xfrm>
            <a:off x="2695126" y="256474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62" name="Rectangle 61"/>
          <p:cNvSpPr/>
          <p:nvPr/>
        </p:nvSpPr>
        <p:spPr>
          <a:xfrm>
            <a:off x="3358534" y="256474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63" name="Rectangle 62"/>
          <p:cNvSpPr/>
          <p:nvPr/>
        </p:nvSpPr>
        <p:spPr>
          <a:xfrm>
            <a:off x="4021942" y="256474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a:t>
            </a:r>
            <a:endParaRPr lang="en-US" dirty="0"/>
          </a:p>
        </p:txBody>
      </p:sp>
      <p:sp>
        <p:nvSpPr>
          <p:cNvPr id="64" name="Rectangle 63"/>
          <p:cNvSpPr/>
          <p:nvPr/>
        </p:nvSpPr>
        <p:spPr>
          <a:xfrm>
            <a:off x="4685350" y="256474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a:t>
            </a:r>
            <a:endParaRPr lang="en-US" dirty="0"/>
          </a:p>
        </p:txBody>
      </p:sp>
      <p:sp>
        <p:nvSpPr>
          <p:cNvPr id="65" name="Rectangle 64"/>
          <p:cNvSpPr/>
          <p:nvPr/>
        </p:nvSpPr>
        <p:spPr>
          <a:xfrm>
            <a:off x="5348758" y="256474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6</a:t>
            </a:r>
            <a:endParaRPr lang="en-US" dirty="0"/>
          </a:p>
        </p:txBody>
      </p:sp>
      <p:sp>
        <p:nvSpPr>
          <p:cNvPr id="66" name="Rectangle 65"/>
          <p:cNvSpPr/>
          <p:nvPr/>
        </p:nvSpPr>
        <p:spPr>
          <a:xfrm>
            <a:off x="6012166" y="256474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67" name="Rectangle 66"/>
          <p:cNvSpPr/>
          <p:nvPr/>
        </p:nvSpPr>
        <p:spPr>
          <a:xfrm>
            <a:off x="6675574" y="256474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a:t>
            </a:r>
            <a:endParaRPr lang="en-US" dirty="0"/>
          </a:p>
        </p:txBody>
      </p:sp>
      <p:sp>
        <p:nvSpPr>
          <p:cNvPr id="68" name="Rectangle 67"/>
          <p:cNvSpPr/>
          <p:nvPr/>
        </p:nvSpPr>
        <p:spPr>
          <a:xfrm>
            <a:off x="7338982" y="256474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a:t>
            </a:r>
            <a:endParaRPr lang="en-US" dirty="0"/>
          </a:p>
        </p:txBody>
      </p:sp>
      <p:sp>
        <p:nvSpPr>
          <p:cNvPr id="69" name="Rectangle 68"/>
          <p:cNvSpPr/>
          <p:nvPr/>
        </p:nvSpPr>
        <p:spPr>
          <a:xfrm>
            <a:off x="1368310" y="2573265"/>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grpSp>
        <p:nvGrpSpPr>
          <p:cNvPr id="27" name="Group 26"/>
          <p:cNvGrpSpPr/>
          <p:nvPr/>
        </p:nvGrpSpPr>
        <p:grpSpPr>
          <a:xfrm>
            <a:off x="1368311" y="2180857"/>
            <a:ext cx="6407385" cy="295289"/>
            <a:chOff x="1368308" y="2695026"/>
            <a:chExt cx="6407385" cy="295289"/>
          </a:xfrm>
        </p:grpSpPr>
        <p:sp>
          <p:nvSpPr>
            <p:cNvPr id="28" name="Rectangle 27"/>
            <p:cNvSpPr/>
            <p:nvPr/>
          </p:nvSpPr>
          <p:spPr>
            <a:xfrm>
              <a:off x="1368308"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29" name="Rectangle 28"/>
            <p:cNvSpPr/>
            <p:nvPr/>
          </p:nvSpPr>
          <p:spPr>
            <a:xfrm>
              <a:off x="2031716"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53</a:t>
              </a:r>
              <a:endParaRPr lang="en-US" dirty="0"/>
            </a:p>
          </p:txBody>
        </p:sp>
        <p:sp>
          <p:nvSpPr>
            <p:cNvPr id="30" name="Rectangle 29"/>
            <p:cNvSpPr/>
            <p:nvPr/>
          </p:nvSpPr>
          <p:spPr>
            <a:xfrm>
              <a:off x="2695124"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86</a:t>
              </a:r>
              <a:endParaRPr lang="en-US" dirty="0"/>
            </a:p>
          </p:txBody>
        </p:sp>
        <p:sp>
          <p:nvSpPr>
            <p:cNvPr id="31" name="Rectangle 30"/>
            <p:cNvSpPr/>
            <p:nvPr/>
          </p:nvSpPr>
          <p:spPr>
            <a:xfrm>
              <a:off x="3358532"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94</a:t>
              </a:r>
              <a:endParaRPr lang="en-US" dirty="0"/>
            </a:p>
          </p:txBody>
        </p:sp>
        <p:sp>
          <p:nvSpPr>
            <p:cNvPr id="32" name="Rectangle 31"/>
            <p:cNvSpPr/>
            <p:nvPr/>
          </p:nvSpPr>
          <p:spPr>
            <a:xfrm>
              <a:off x="4021940"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75</a:t>
              </a:r>
              <a:endParaRPr lang="en-US" dirty="0"/>
            </a:p>
          </p:txBody>
        </p:sp>
        <p:sp>
          <p:nvSpPr>
            <p:cNvPr id="33" name="Rectangle 32"/>
            <p:cNvSpPr/>
            <p:nvPr/>
          </p:nvSpPr>
          <p:spPr>
            <a:xfrm>
              <a:off x="4685348"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34" name="Rectangle 33"/>
            <p:cNvSpPr/>
            <p:nvPr/>
          </p:nvSpPr>
          <p:spPr>
            <a:xfrm>
              <a:off x="5348756"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35" name="Rectangle 34"/>
            <p:cNvSpPr/>
            <p:nvPr/>
          </p:nvSpPr>
          <p:spPr>
            <a:xfrm>
              <a:off x="6012164"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36" name="Rectangle 35"/>
            <p:cNvSpPr/>
            <p:nvPr/>
          </p:nvSpPr>
          <p:spPr>
            <a:xfrm>
              <a:off x="6675572"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37</a:t>
              </a:r>
              <a:endParaRPr lang="en-US" dirty="0"/>
            </a:p>
          </p:txBody>
        </p:sp>
        <p:sp>
          <p:nvSpPr>
            <p:cNvPr id="37" name="Rectangle 36"/>
            <p:cNvSpPr/>
            <p:nvPr/>
          </p:nvSpPr>
          <p:spPr>
            <a:xfrm>
              <a:off x="7338980"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40</a:t>
              </a:r>
              <a:endParaRPr lang="en-US" dirty="0"/>
            </a:p>
          </p:txBody>
        </p:sp>
      </p:grpSp>
      <p:pic>
        <p:nvPicPr>
          <p:cNvPr id="16" name="Picture 15"/>
          <p:cNvPicPr>
            <a:picLocks noChangeAspect="1"/>
          </p:cNvPicPr>
          <p:nvPr/>
        </p:nvPicPr>
        <p:blipFill>
          <a:blip r:embed="rId2"/>
          <a:stretch>
            <a:fillRect/>
          </a:stretch>
        </p:blipFill>
        <p:spPr>
          <a:xfrm>
            <a:off x="0" y="2991397"/>
            <a:ext cx="9144000" cy="3032821"/>
          </a:xfrm>
          <a:prstGeom prst="rect">
            <a:avLst/>
          </a:prstGeom>
        </p:spPr>
      </p:pic>
      <p:pic>
        <p:nvPicPr>
          <p:cNvPr id="17" name="Picture 16"/>
          <p:cNvPicPr>
            <a:picLocks noChangeAspect="1"/>
          </p:cNvPicPr>
          <p:nvPr/>
        </p:nvPicPr>
        <p:blipFill>
          <a:blip r:embed="rId3"/>
          <a:stretch>
            <a:fillRect/>
          </a:stretch>
        </p:blipFill>
        <p:spPr>
          <a:xfrm>
            <a:off x="1789612" y="6024218"/>
            <a:ext cx="7354388" cy="833782"/>
          </a:xfrm>
          <a:prstGeom prst="rect">
            <a:avLst/>
          </a:prstGeom>
        </p:spPr>
      </p:pic>
    </p:spTree>
    <p:extLst>
      <p:ext uri="{BB962C8B-B14F-4D97-AF65-F5344CB8AC3E}">
        <p14:creationId xmlns:p14="http://schemas.microsoft.com/office/powerpoint/2010/main" val="1117185000"/>
      </p:ext>
    </p:extLst>
  </p:cSld>
  <p:clrMapOvr>
    <a:masterClrMapping/>
  </p:clrMapOvr>
  <p:timing>
    <p:tnLst>
      <p:par>
        <p:cTn xmlns:p14="http://schemas.microsoft.com/office/powerpoint/2010/mai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Slice Illustrated</a:t>
            </a:r>
            <a:endParaRPr lang="en-US" dirty="0"/>
          </a:p>
        </p:txBody>
      </p:sp>
      <p:sp>
        <p:nvSpPr>
          <p:cNvPr id="55" name="TextBox 54"/>
          <p:cNvSpPr txBox="1"/>
          <p:nvPr/>
        </p:nvSpPr>
        <p:spPr>
          <a:xfrm>
            <a:off x="815845" y="4286062"/>
            <a:ext cx="1007223"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err="1" smtClean="0"/>
              <a:t>nums</a:t>
            </a:r>
            <a:r>
              <a:rPr lang="en-US" dirty="0" smtClean="0"/>
              <a:t> =&gt;</a:t>
            </a:r>
            <a:endParaRPr lang="en-US" dirty="0"/>
          </a:p>
        </p:txBody>
      </p:sp>
      <p:sp>
        <p:nvSpPr>
          <p:cNvPr id="60" name="Rectangle 59"/>
          <p:cNvSpPr/>
          <p:nvPr/>
        </p:nvSpPr>
        <p:spPr>
          <a:xfrm>
            <a:off x="24991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1" name="Rectangle 60"/>
          <p:cNvSpPr/>
          <p:nvPr/>
        </p:nvSpPr>
        <p:spPr>
          <a:xfrm>
            <a:off x="29893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2" name="Rectangle 61"/>
          <p:cNvSpPr/>
          <p:nvPr/>
        </p:nvSpPr>
        <p:spPr>
          <a:xfrm>
            <a:off x="34795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63" name="Rectangle 62"/>
          <p:cNvSpPr/>
          <p:nvPr/>
        </p:nvSpPr>
        <p:spPr>
          <a:xfrm>
            <a:off x="39697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4</a:t>
            </a:r>
            <a:endParaRPr lang="en-US" sz="1200" dirty="0"/>
          </a:p>
        </p:txBody>
      </p:sp>
      <p:sp>
        <p:nvSpPr>
          <p:cNvPr id="64" name="Rectangle 63"/>
          <p:cNvSpPr/>
          <p:nvPr/>
        </p:nvSpPr>
        <p:spPr>
          <a:xfrm>
            <a:off x="44599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5</a:t>
            </a:r>
            <a:endParaRPr lang="en-US" sz="1200" dirty="0"/>
          </a:p>
        </p:txBody>
      </p:sp>
      <p:sp>
        <p:nvSpPr>
          <p:cNvPr id="65" name="Rectangle 64"/>
          <p:cNvSpPr/>
          <p:nvPr/>
        </p:nvSpPr>
        <p:spPr>
          <a:xfrm>
            <a:off x="49501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6</a:t>
            </a:r>
            <a:endParaRPr lang="en-US" sz="1200" dirty="0"/>
          </a:p>
        </p:txBody>
      </p:sp>
      <p:sp>
        <p:nvSpPr>
          <p:cNvPr id="66" name="Rectangle 65"/>
          <p:cNvSpPr/>
          <p:nvPr/>
        </p:nvSpPr>
        <p:spPr>
          <a:xfrm>
            <a:off x="54403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7</a:t>
            </a:r>
            <a:endParaRPr lang="en-US" sz="1200" dirty="0"/>
          </a:p>
        </p:txBody>
      </p:sp>
      <p:sp>
        <p:nvSpPr>
          <p:cNvPr id="67" name="Rectangle 66"/>
          <p:cNvSpPr/>
          <p:nvPr/>
        </p:nvSpPr>
        <p:spPr>
          <a:xfrm>
            <a:off x="59305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8</a:t>
            </a:r>
            <a:endParaRPr lang="en-US" sz="1200" dirty="0"/>
          </a:p>
        </p:txBody>
      </p:sp>
      <p:sp>
        <p:nvSpPr>
          <p:cNvPr id="68" name="Rectangle 67"/>
          <p:cNvSpPr/>
          <p:nvPr/>
        </p:nvSpPr>
        <p:spPr>
          <a:xfrm>
            <a:off x="6420784"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9</a:t>
            </a:r>
            <a:endParaRPr lang="en-US" sz="1200" dirty="0"/>
          </a:p>
        </p:txBody>
      </p:sp>
      <p:sp>
        <p:nvSpPr>
          <p:cNvPr id="69" name="Rectangle 68"/>
          <p:cNvSpPr/>
          <p:nvPr/>
        </p:nvSpPr>
        <p:spPr>
          <a:xfrm>
            <a:off x="20089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19" name="Group 18"/>
          <p:cNvGrpSpPr/>
          <p:nvPr/>
        </p:nvGrpSpPr>
        <p:grpSpPr>
          <a:xfrm>
            <a:off x="3881917" y="2870369"/>
            <a:ext cx="1018477" cy="1032646"/>
            <a:chOff x="3271914" y="3486470"/>
            <a:chExt cx="1018477" cy="1032646"/>
          </a:xfrm>
        </p:grpSpPr>
        <p:sp>
          <p:nvSpPr>
            <p:cNvPr id="18" name="Rectangle 17"/>
            <p:cNvSpPr/>
            <p:nvPr/>
          </p:nvSpPr>
          <p:spPr>
            <a:xfrm>
              <a:off x="3271914" y="3781759"/>
              <a:ext cx="1018477" cy="72950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Rectangle 37"/>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s0 </a:t>
              </a:r>
              <a:endParaRPr lang="en-US" sz="1100" b="1" dirty="0"/>
            </a:p>
          </p:txBody>
        </p:sp>
        <p:sp>
          <p:nvSpPr>
            <p:cNvPr id="42" name="Rectangle 41"/>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0</a:t>
              </a:r>
            </a:p>
            <a:p>
              <a:r>
                <a:rPr lang="en-US" sz="1100" b="1" dirty="0" smtClean="0"/>
                <a:t>Length: 10</a:t>
              </a:r>
            </a:p>
            <a:p>
              <a:endParaRPr lang="en-US" sz="1100" b="1" dirty="0"/>
            </a:p>
          </p:txBody>
        </p:sp>
      </p:grpSp>
      <p:sp>
        <p:nvSpPr>
          <p:cNvPr id="44" name="Left Brace 43"/>
          <p:cNvSpPr/>
          <p:nvPr/>
        </p:nvSpPr>
        <p:spPr>
          <a:xfrm rot="5400000">
            <a:off x="4325409" y="1654543"/>
            <a:ext cx="215662" cy="4848514"/>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45" name="Group 44"/>
          <p:cNvGrpSpPr/>
          <p:nvPr/>
        </p:nvGrpSpPr>
        <p:grpSpPr>
          <a:xfrm>
            <a:off x="2702706" y="5212773"/>
            <a:ext cx="1021877" cy="1024792"/>
            <a:chOff x="3268514" y="3486470"/>
            <a:chExt cx="1021877" cy="1024792"/>
          </a:xfrm>
        </p:grpSpPr>
        <p:sp>
          <p:nvSpPr>
            <p:cNvPr id="46" name="Rectangle 45"/>
            <p:cNvSpPr/>
            <p:nvPr/>
          </p:nvSpPr>
          <p:spPr>
            <a:xfrm>
              <a:off x="3271914" y="3781759"/>
              <a:ext cx="1018477" cy="729502"/>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47" name="Rectangle 46"/>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s1 </a:t>
              </a:r>
              <a:endParaRPr lang="en-US" sz="1100" b="1" dirty="0"/>
            </a:p>
          </p:txBody>
        </p:sp>
        <p:sp>
          <p:nvSpPr>
            <p:cNvPr id="48" name="Rectangle 47"/>
            <p:cNvSpPr/>
            <p:nvPr/>
          </p:nvSpPr>
          <p:spPr>
            <a:xfrm>
              <a:off x="3268514" y="3859696"/>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0</a:t>
              </a:r>
            </a:p>
            <a:p>
              <a:r>
                <a:rPr lang="en-US" sz="1100" b="1" dirty="0" smtClean="0"/>
                <a:t>Length: 5</a:t>
              </a:r>
            </a:p>
            <a:p>
              <a:endParaRPr lang="en-US" sz="1100" b="1" dirty="0"/>
            </a:p>
          </p:txBody>
        </p:sp>
      </p:grpSp>
      <p:sp>
        <p:nvSpPr>
          <p:cNvPr id="49" name="Left Brace 48"/>
          <p:cNvSpPr/>
          <p:nvPr/>
        </p:nvSpPr>
        <p:spPr>
          <a:xfrm rot="16200000">
            <a:off x="3099909" y="4014016"/>
            <a:ext cx="215662" cy="2397513"/>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50" name="Group 49"/>
          <p:cNvGrpSpPr/>
          <p:nvPr/>
        </p:nvGrpSpPr>
        <p:grpSpPr>
          <a:xfrm>
            <a:off x="5158678" y="5247904"/>
            <a:ext cx="1018477" cy="1033834"/>
            <a:chOff x="3271914" y="3486470"/>
            <a:chExt cx="1018477" cy="1033834"/>
          </a:xfrm>
        </p:grpSpPr>
        <p:sp>
          <p:nvSpPr>
            <p:cNvPr id="51" name="Rectangle 50"/>
            <p:cNvSpPr/>
            <p:nvPr/>
          </p:nvSpPr>
          <p:spPr>
            <a:xfrm>
              <a:off x="3271914" y="3781759"/>
              <a:ext cx="1018477" cy="729502"/>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52" name="Rectangle 51"/>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s2 </a:t>
              </a:r>
              <a:endParaRPr lang="en-US" sz="1100" b="1" dirty="0"/>
            </a:p>
          </p:txBody>
        </p:sp>
        <p:sp>
          <p:nvSpPr>
            <p:cNvPr id="53" name="Rectangle 52"/>
            <p:cNvSpPr/>
            <p:nvPr/>
          </p:nvSpPr>
          <p:spPr>
            <a:xfrm>
              <a:off x="3271914" y="3868738"/>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5</a:t>
              </a:r>
            </a:p>
            <a:p>
              <a:r>
                <a:rPr lang="en-US" sz="1100" b="1" dirty="0" smtClean="0"/>
                <a:t>Length: 5</a:t>
              </a:r>
            </a:p>
            <a:p>
              <a:endParaRPr lang="en-US" sz="1100" b="1" dirty="0"/>
            </a:p>
          </p:txBody>
        </p:sp>
      </p:grpSp>
      <p:sp>
        <p:nvSpPr>
          <p:cNvPr id="56" name="Left Brace 55"/>
          <p:cNvSpPr/>
          <p:nvPr/>
        </p:nvSpPr>
        <p:spPr>
          <a:xfrm rot="16200000">
            <a:off x="5550909" y="4014016"/>
            <a:ext cx="215662" cy="2397514"/>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41" name="Group 40"/>
          <p:cNvGrpSpPr/>
          <p:nvPr/>
        </p:nvGrpSpPr>
        <p:grpSpPr>
          <a:xfrm>
            <a:off x="2008982" y="4286062"/>
            <a:ext cx="4848515" cy="295289"/>
            <a:chOff x="1368307" y="2695026"/>
            <a:chExt cx="6532100" cy="295289"/>
          </a:xfrm>
        </p:grpSpPr>
        <p:sp>
          <p:nvSpPr>
            <p:cNvPr id="43" name="Rectangle 42"/>
            <p:cNvSpPr/>
            <p:nvPr/>
          </p:nvSpPr>
          <p:spPr>
            <a:xfrm>
              <a:off x="136830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54" name="Rectangle 53"/>
            <p:cNvSpPr/>
            <p:nvPr/>
          </p:nvSpPr>
          <p:spPr>
            <a:xfrm>
              <a:off x="2031716"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53</a:t>
              </a:r>
              <a:endParaRPr lang="en-US" dirty="0"/>
            </a:p>
          </p:txBody>
        </p:sp>
        <p:sp>
          <p:nvSpPr>
            <p:cNvPr id="57" name="Rectangle 56"/>
            <p:cNvSpPr/>
            <p:nvPr/>
          </p:nvSpPr>
          <p:spPr>
            <a:xfrm>
              <a:off x="269512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86</a:t>
              </a:r>
              <a:endParaRPr lang="en-US" dirty="0"/>
            </a:p>
          </p:txBody>
        </p:sp>
        <p:sp>
          <p:nvSpPr>
            <p:cNvPr id="58" name="Rectangle 57"/>
            <p:cNvSpPr/>
            <p:nvPr/>
          </p:nvSpPr>
          <p:spPr>
            <a:xfrm>
              <a:off x="335853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94</a:t>
              </a:r>
              <a:endParaRPr lang="en-US" dirty="0"/>
            </a:p>
          </p:txBody>
        </p:sp>
        <p:sp>
          <p:nvSpPr>
            <p:cNvPr id="59" name="Rectangle 58"/>
            <p:cNvSpPr/>
            <p:nvPr/>
          </p:nvSpPr>
          <p:spPr>
            <a:xfrm>
              <a:off x="402193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75</a:t>
              </a:r>
              <a:endParaRPr lang="en-US" dirty="0"/>
            </a:p>
          </p:txBody>
        </p:sp>
        <p:sp>
          <p:nvSpPr>
            <p:cNvPr id="70" name="Rectangle 69"/>
            <p:cNvSpPr/>
            <p:nvPr/>
          </p:nvSpPr>
          <p:spPr>
            <a:xfrm>
              <a:off x="468534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71" name="Rectangle 70"/>
            <p:cNvSpPr/>
            <p:nvPr/>
          </p:nvSpPr>
          <p:spPr>
            <a:xfrm>
              <a:off x="5348754"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72" name="Rectangle 71"/>
            <p:cNvSpPr/>
            <p:nvPr/>
          </p:nvSpPr>
          <p:spPr>
            <a:xfrm>
              <a:off x="601216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73" name="Rectangle 72"/>
            <p:cNvSpPr/>
            <p:nvPr/>
          </p:nvSpPr>
          <p:spPr>
            <a:xfrm>
              <a:off x="667557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37</a:t>
              </a:r>
              <a:endParaRPr lang="en-US" dirty="0"/>
            </a:p>
          </p:txBody>
        </p:sp>
        <p:sp>
          <p:nvSpPr>
            <p:cNvPr id="74" name="Rectangle 73"/>
            <p:cNvSpPr/>
            <p:nvPr/>
          </p:nvSpPr>
          <p:spPr>
            <a:xfrm>
              <a:off x="733897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40</a:t>
              </a:r>
              <a:endParaRPr lang="en-US" dirty="0"/>
            </a:p>
          </p:txBody>
        </p:sp>
      </p:grpSp>
      <p:pic>
        <p:nvPicPr>
          <p:cNvPr id="3" name="Picture 2"/>
          <p:cNvPicPr>
            <a:picLocks noChangeAspect="1"/>
          </p:cNvPicPr>
          <p:nvPr/>
        </p:nvPicPr>
        <p:blipFill>
          <a:blip r:embed="rId2"/>
          <a:stretch>
            <a:fillRect/>
          </a:stretch>
        </p:blipFill>
        <p:spPr>
          <a:xfrm>
            <a:off x="0" y="1232638"/>
            <a:ext cx="9144000" cy="1637731"/>
          </a:xfrm>
          <a:prstGeom prst="rect">
            <a:avLst/>
          </a:prstGeom>
        </p:spPr>
      </p:pic>
      <p:sp>
        <p:nvSpPr>
          <p:cNvPr id="75" name="Rectangle 74"/>
          <p:cNvSpPr/>
          <p:nvPr/>
        </p:nvSpPr>
        <p:spPr>
          <a:xfrm>
            <a:off x="2008982" y="4151848"/>
            <a:ext cx="4848513" cy="13421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Rectangle 75"/>
          <p:cNvSpPr/>
          <p:nvPr/>
        </p:nvSpPr>
        <p:spPr>
          <a:xfrm>
            <a:off x="2008982" y="4539438"/>
            <a:ext cx="2397515" cy="115955"/>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77" name="Rectangle 76"/>
          <p:cNvSpPr/>
          <p:nvPr/>
        </p:nvSpPr>
        <p:spPr>
          <a:xfrm>
            <a:off x="4459983" y="4539438"/>
            <a:ext cx="2410121" cy="115956"/>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168669496"/>
      </p:ext>
    </p:extLst>
  </p:cSld>
  <p:clrMapOvr>
    <a:masterClrMapping/>
  </p:clrMapOvr>
  <p:timing>
    <p:tnLst>
      <p:par>
        <p:cTn xmlns:p14="http://schemas.microsoft.com/office/powerpoint/2010/mai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Slice Illustrated</a:t>
            </a:r>
            <a:endParaRPr lang="en-US" dirty="0"/>
          </a:p>
        </p:txBody>
      </p:sp>
      <p:sp>
        <p:nvSpPr>
          <p:cNvPr id="55" name="TextBox 54"/>
          <p:cNvSpPr txBox="1"/>
          <p:nvPr/>
        </p:nvSpPr>
        <p:spPr>
          <a:xfrm>
            <a:off x="1183977" y="4764935"/>
            <a:ext cx="1007223"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err="1" smtClean="0"/>
              <a:t>nums</a:t>
            </a:r>
            <a:r>
              <a:rPr lang="en-US" dirty="0" smtClean="0"/>
              <a:t> =&gt;</a:t>
            </a:r>
            <a:endParaRPr lang="en-US" dirty="0"/>
          </a:p>
        </p:txBody>
      </p:sp>
      <p:sp>
        <p:nvSpPr>
          <p:cNvPr id="60" name="Rectangle 59"/>
          <p:cNvSpPr/>
          <p:nvPr/>
        </p:nvSpPr>
        <p:spPr>
          <a:xfrm>
            <a:off x="28673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1" name="Rectangle 60"/>
          <p:cNvSpPr/>
          <p:nvPr/>
        </p:nvSpPr>
        <p:spPr>
          <a:xfrm>
            <a:off x="33575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2" name="Rectangle 61"/>
          <p:cNvSpPr/>
          <p:nvPr/>
        </p:nvSpPr>
        <p:spPr>
          <a:xfrm>
            <a:off x="38477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63" name="Rectangle 62"/>
          <p:cNvSpPr/>
          <p:nvPr/>
        </p:nvSpPr>
        <p:spPr>
          <a:xfrm>
            <a:off x="43379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4</a:t>
            </a:r>
            <a:endParaRPr lang="en-US" sz="1200" dirty="0"/>
          </a:p>
        </p:txBody>
      </p:sp>
      <p:sp>
        <p:nvSpPr>
          <p:cNvPr id="64" name="Rectangle 63"/>
          <p:cNvSpPr/>
          <p:nvPr/>
        </p:nvSpPr>
        <p:spPr>
          <a:xfrm>
            <a:off x="48281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5</a:t>
            </a:r>
            <a:endParaRPr lang="en-US" sz="1200" dirty="0"/>
          </a:p>
        </p:txBody>
      </p:sp>
      <p:sp>
        <p:nvSpPr>
          <p:cNvPr id="65" name="Rectangle 64"/>
          <p:cNvSpPr/>
          <p:nvPr/>
        </p:nvSpPr>
        <p:spPr>
          <a:xfrm>
            <a:off x="53183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6</a:t>
            </a:r>
            <a:endParaRPr lang="en-US" sz="1200" dirty="0"/>
          </a:p>
        </p:txBody>
      </p:sp>
      <p:sp>
        <p:nvSpPr>
          <p:cNvPr id="66" name="Rectangle 65"/>
          <p:cNvSpPr/>
          <p:nvPr/>
        </p:nvSpPr>
        <p:spPr>
          <a:xfrm>
            <a:off x="58085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7</a:t>
            </a:r>
            <a:endParaRPr lang="en-US" sz="1200" dirty="0"/>
          </a:p>
        </p:txBody>
      </p:sp>
      <p:sp>
        <p:nvSpPr>
          <p:cNvPr id="67" name="Rectangle 66"/>
          <p:cNvSpPr/>
          <p:nvPr/>
        </p:nvSpPr>
        <p:spPr>
          <a:xfrm>
            <a:off x="62987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8</a:t>
            </a:r>
            <a:endParaRPr lang="en-US" sz="1200" dirty="0"/>
          </a:p>
        </p:txBody>
      </p:sp>
      <p:sp>
        <p:nvSpPr>
          <p:cNvPr id="68" name="Rectangle 67"/>
          <p:cNvSpPr/>
          <p:nvPr/>
        </p:nvSpPr>
        <p:spPr>
          <a:xfrm>
            <a:off x="6788916"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9</a:t>
            </a:r>
            <a:endParaRPr lang="en-US" sz="1200" dirty="0"/>
          </a:p>
        </p:txBody>
      </p:sp>
      <p:sp>
        <p:nvSpPr>
          <p:cNvPr id="69" name="Rectangle 68"/>
          <p:cNvSpPr/>
          <p:nvPr/>
        </p:nvSpPr>
        <p:spPr>
          <a:xfrm>
            <a:off x="23771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19" name="Group 18"/>
          <p:cNvGrpSpPr/>
          <p:nvPr/>
        </p:nvGrpSpPr>
        <p:grpSpPr>
          <a:xfrm>
            <a:off x="4299838" y="3333532"/>
            <a:ext cx="1018477" cy="1032646"/>
            <a:chOff x="3271914" y="3486470"/>
            <a:chExt cx="1018477" cy="1032646"/>
          </a:xfrm>
        </p:grpSpPr>
        <p:sp>
          <p:nvSpPr>
            <p:cNvPr id="18" name="Rectangle 17"/>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38" name="Rectangle 37"/>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s3 </a:t>
              </a:r>
              <a:endParaRPr lang="en-US" sz="1100" b="1" dirty="0"/>
            </a:p>
          </p:txBody>
        </p:sp>
        <p:sp>
          <p:nvSpPr>
            <p:cNvPr id="42" name="Rectangle 41"/>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3</a:t>
              </a:r>
            </a:p>
            <a:p>
              <a:r>
                <a:rPr lang="en-US" sz="1100" b="1" dirty="0" smtClean="0"/>
                <a:t>Length: 4</a:t>
              </a:r>
            </a:p>
            <a:p>
              <a:endParaRPr lang="en-US" sz="1100" b="1" dirty="0"/>
            </a:p>
          </p:txBody>
        </p:sp>
      </p:grpSp>
      <p:sp>
        <p:nvSpPr>
          <p:cNvPr id="44" name="Left Brace 43"/>
          <p:cNvSpPr/>
          <p:nvPr/>
        </p:nvSpPr>
        <p:spPr>
          <a:xfrm rot="5400000">
            <a:off x="4696871" y="3604774"/>
            <a:ext cx="215662" cy="1900650"/>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31" name="Group 30"/>
          <p:cNvGrpSpPr/>
          <p:nvPr/>
        </p:nvGrpSpPr>
        <p:grpSpPr>
          <a:xfrm>
            <a:off x="2377114" y="4757872"/>
            <a:ext cx="4848515" cy="295289"/>
            <a:chOff x="1368307" y="2695026"/>
            <a:chExt cx="6532100" cy="295289"/>
          </a:xfrm>
        </p:grpSpPr>
        <p:sp>
          <p:nvSpPr>
            <p:cNvPr id="32" name="Rectangle 31"/>
            <p:cNvSpPr/>
            <p:nvPr/>
          </p:nvSpPr>
          <p:spPr>
            <a:xfrm>
              <a:off x="136830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33" name="Rectangle 32"/>
            <p:cNvSpPr/>
            <p:nvPr/>
          </p:nvSpPr>
          <p:spPr>
            <a:xfrm>
              <a:off x="2031716"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53</a:t>
              </a:r>
              <a:endParaRPr lang="en-US" dirty="0"/>
            </a:p>
          </p:txBody>
        </p:sp>
        <p:sp>
          <p:nvSpPr>
            <p:cNvPr id="34" name="Rectangle 33"/>
            <p:cNvSpPr/>
            <p:nvPr/>
          </p:nvSpPr>
          <p:spPr>
            <a:xfrm>
              <a:off x="269512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86</a:t>
              </a:r>
              <a:endParaRPr lang="en-US" dirty="0"/>
            </a:p>
          </p:txBody>
        </p:sp>
        <p:sp>
          <p:nvSpPr>
            <p:cNvPr id="35" name="Rectangle 34"/>
            <p:cNvSpPr/>
            <p:nvPr/>
          </p:nvSpPr>
          <p:spPr>
            <a:xfrm>
              <a:off x="335853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94</a:t>
              </a:r>
              <a:endParaRPr lang="en-US" dirty="0"/>
            </a:p>
          </p:txBody>
        </p:sp>
        <p:sp>
          <p:nvSpPr>
            <p:cNvPr id="36" name="Rectangle 35"/>
            <p:cNvSpPr/>
            <p:nvPr/>
          </p:nvSpPr>
          <p:spPr>
            <a:xfrm>
              <a:off x="402193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75</a:t>
              </a:r>
              <a:endParaRPr lang="en-US" dirty="0"/>
            </a:p>
          </p:txBody>
        </p:sp>
        <p:sp>
          <p:nvSpPr>
            <p:cNvPr id="37" name="Rectangle 36"/>
            <p:cNvSpPr/>
            <p:nvPr/>
          </p:nvSpPr>
          <p:spPr>
            <a:xfrm>
              <a:off x="468534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39" name="Rectangle 38"/>
            <p:cNvSpPr/>
            <p:nvPr/>
          </p:nvSpPr>
          <p:spPr>
            <a:xfrm>
              <a:off x="5348754"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40" name="Rectangle 39"/>
            <p:cNvSpPr/>
            <p:nvPr/>
          </p:nvSpPr>
          <p:spPr>
            <a:xfrm>
              <a:off x="601216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41" name="Rectangle 40"/>
            <p:cNvSpPr/>
            <p:nvPr/>
          </p:nvSpPr>
          <p:spPr>
            <a:xfrm>
              <a:off x="667557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37</a:t>
              </a:r>
              <a:endParaRPr lang="en-US" dirty="0"/>
            </a:p>
          </p:txBody>
        </p:sp>
        <p:sp>
          <p:nvSpPr>
            <p:cNvPr id="43" name="Rectangle 42"/>
            <p:cNvSpPr/>
            <p:nvPr/>
          </p:nvSpPr>
          <p:spPr>
            <a:xfrm>
              <a:off x="733897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40</a:t>
              </a:r>
              <a:endParaRPr lang="en-US" dirty="0"/>
            </a:p>
          </p:txBody>
        </p:sp>
      </p:grpSp>
      <p:pic>
        <p:nvPicPr>
          <p:cNvPr id="3" name="Picture 2"/>
          <p:cNvPicPr>
            <a:picLocks noChangeAspect="1"/>
          </p:cNvPicPr>
          <p:nvPr/>
        </p:nvPicPr>
        <p:blipFill>
          <a:blip r:embed="rId2"/>
          <a:stretch>
            <a:fillRect/>
          </a:stretch>
        </p:blipFill>
        <p:spPr>
          <a:xfrm>
            <a:off x="892866" y="1802535"/>
            <a:ext cx="7378700" cy="1447800"/>
          </a:xfrm>
          <a:prstGeom prst="rect">
            <a:avLst/>
          </a:prstGeom>
        </p:spPr>
      </p:pic>
      <p:sp>
        <p:nvSpPr>
          <p:cNvPr id="15" name="Rectangle 14"/>
          <p:cNvSpPr/>
          <p:nvPr/>
        </p:nvSpPr>
        <p:spPr>
          <a:xfrm>
            <a:off x="3854376" y="5012463"/>
            <a:ext cx="1900651" cy="115956"/>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707515505"/>
      </p:ext>
    </p:extLst>
  </p:cSld>
  <p:clrMapOvr>
    <a:masterClrMapping/>
  </p:clrMapOvr>
  <p:timing>
    <p:tnLst>
      <p:par>
        <p:cTn xmlns:p14="http://schemas.microsoft.com/office/powerpoint/2010/mai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normAutofit/>
          </a:bodyPr>
          <a:lstStyle/>
          <a:p>
            <a:r>
              <a:rPr lang="en-US" dirty="0" smtClean="0"/>
              <a:t>A Slice is an efficient abstraction built on an Array</a:t>
            </a:r>
            <a:endParaRPr lang="en-US" b="1" i="1" dirty="0" smtClean="0">
              <a:solidFill>
                <a:srgbClr val="FF0000"/>
              </a:solidFill>
            </a:endParaRPr>
          </a:p>
          <a:p>
            <a:pPr lvl="1"/>
            <a:r>
              <a:rPr lang="en-US" dirty="0" smtClean="0"/>
              <a:t>Slices gives you all the benefits of an Array, without none of the drawbacks</a:t>
            </a:r>
          </a:p>
        </p:txBody>
      </p:sp>
    </p:spTree>
    <p:extLst>
      <p:ext uri="{BB962C8B-B14F-4D97-AF65-F5344CB8AC3E}">
        <p14:creationId xmlns:p14="http://schemas.microsoft.com/office/powerpoint/2010/main" val="434239759"/>
      </p:ext>
    </p:extLst>
  </p:cSld>
  <p:clrMapOvr>
    <a:masterClrMapping/>
  </p:clrMapOvr>
  <p:timing>
    <p:tnLst>
      <p:par>
        <p:cTn xmlns:p14="http://schemas.microsoft.com/office/powerpoint/2010/mai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1754327"/>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2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Iteration with ‘for’ and range()</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Ch.4 : Slices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3461046631"/>
      </p:ext>
    </p:extLst>
  </p:cSld>
  <p:clrMapOvr>
    <a:masterClrMapping/>
  </p:clrMapOvr>
  <p:timing>
    <p:tnLst>
      <p:par>
        <p:cTn xmlns:p14="http://schemas.microsoft.com/office/powerpoint/2010/mai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Using a ‘for’ Loop to Traverse the Slice’s Elements</a:t>
            </a:r>
          </a:p>
          <a:p>
            <a:r>
              <a:rPr lang="en-US" dirty="0" smtClean="0"/>
              <a:t>How the range() Simplifies the ‘for’ Loop</a:t>
            </a:r>
            <a:endParaRPr lang="en-US" dirty="0"/>
          </a:p>
        </p:txBody>
      </p:sp>
      <p:sp>
        <p:nvSpPr>
          <p:cNvPr id="4" name="TextBox 3"/>
          <p:cNvSpPr txBox="1"/>
          <p:nvPr/>
        </p:nvSpPr>
        <p:spPr>
          <a:xfrm>
            <a:off x="-7033" y="6249581"/>
            <a:ext cx="8018786" cy="369332"/>
          </a:xfrm>
          <a:prstGeom prst="rect">
            <a:avLst/>
          </a:prstGeom>
          <a:noFill/>
        </p:spPr>
        <p:txBody>
          <a:bodyPr wrap="square" rtlCol="0">
            <a:spAutoFit/>
          </a:bodyPr>
          <a:lstStyle/>
          <a:p>
            <a:r>
              <a:rPr lang="en-US" dirty="0" smtClean="0"/>
              <a:t>Go Slices: Usage and Internals</a:t>
            </a:r>
            <a:r>
              <a:rPr lang="en-US" dirty="0"/>
              <a:t>: </a:t>
            </a:r>
            <a:r>
              <a:rPr lang="en-US" dirty="0">
                <a:hlinkClick r:id="rId2"/>
              </a:rPr>
              <a:t>https://</a:t>
            </a:r>
            <a:r>
              <a:rPr lang="en-US" dirty="0" err="1">
                <a:hlinkClick r:id="rId2"/>
              </a:rPr>
              <a:t>blog.golang.org</a:t>
            </a:r>
            <a:r>
              <a:rPr lang="en-US" dirty="0">
                <a:hlinkClick r:id="rId2"/>
              </a:rPr>
              <a:t>/go-slices-usage-and-internals</a:t>
            </a:r>
            <a:endParaRPr lang="en-US" dirty="0"/>
          </a:p>
        </p:txBody>
      </p:sp>
      <p:sp>
        <p:nvSpPr>
          <p:cNvPr id="5" name="TextBox 4"/>
          <p:cNvSpPr txBox="1"/>
          <p:nvPr/>
        </p:nvSpPr>
        <p:spPr>
          <a:xfrm>
            <a:off x="0" y="5946761"/>
            <a:ext cx="5751453" cy="369332"/>
          </a:xfrm>
          <a:prstGeom prst="rect">
            <a:avLst/>
          </a:prstGeom>
          <a:noFill/>
        </p:spPr>
        <p:txBody>
          <a:bodyPr wrap="square" rtlCol="0">
            <a:spAutoFit/>
          </a:bodyPr>
          <a:lstStyle/>
          <a:p>
            <a:r>
              <a:rPr lang="en-US" dirty="0" smtClean="0"/>
              <a:t>Lang Specification: </a:t>
            </a:r>
            <a:r>
              <a:rPr lang="en-US" dirty="0">
                <a:hlinkClick r:id="rId3"/>
              </a:rPr>
              <a:t>https://</a:t>
            </a:r>
            <a:r>
              <a:rPr lang="en-US" dirty="0" err="1">
                <a:hlinkClick r:id="rId3"/>
              </a:rPr>
              <a:t>golang.org</a:t>
            </a:r>
            <a:r>
              <a:rPr lang="en-US" dirty="0">
                <a:hlinkClick r:id="rId3"/>
              </a:rPr>
              <a:t>/ref/</a:t>
            </a:r>
            <a:r>
              <a:rPr lang="en-US" dirty="0" err="1">
                <a:hlinkClick r:id="rId3"/>
              </a:rPr>
              <a:t>spec#Slice_types</a:t>
            </a:r>
            <a:endParaRPr lang="en-US" dirty="0"/>
          </a:p>
        </p:txBody>
      </p:sp>
    </p:spTree>
    <p:extLst>
      <p:ext uri="{BB962C8B-B14F-4D97-AF65-F5344CB8AC3E}">
        <p14:creationId xmlns:p14="http://schemas.microsoft.com/office/powerpoint/2010/main" val="2080216822"/>
      </p:ext>
    </p:extLst>
  </p:cSld>
  <p:clrMapOvr>
    <a:masterClrMapping/>
  </p:clrMapOvr>
  <p:timing>
    <p:tnLst>
      <p:par>
        <p:cTn xmlns:p14="http://schemas.microsoft.com/office/powerpoint/2010/mai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3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 Slice’s Capacity</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Ch.4 : Slices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398349515"/>
      </p:ext>
    </p:extLst>
  </p:cSld>
  <p:clrMapOvr>
    <a:masterClrMapping/>
  </p:clrMapOvr>
  <p:timing>
    <p:tnLst>
      <p:par>
        <p:cTn xmlns:p14="http://schemas.microsoft.com/office/powerpoint/2010/mai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the ‘capacity’ of a Slice?</a:t>
            </a:r>
          </a:p>
          <a:p>
            <a:pPr lvl="1"/>
            <a:r>
              <a:rPr lang="en-US" dirty="0" smtClean="0"/>
              <a:t>Using the ‘cap’ built-in function</a:t>
            </a:r>
          </a:p>
          <a:p>
            <a:r>
              <a:rPr lang="en-US" dirty="0" smtClean="0"/>
              <a:t>Re-slicing a Slice</a:t>
            </a:r>
            <a:endParaRPr lang="en-US" dirty="0"/>
          </a:p>
        </p:txBody>
      </p:sp>
      <p:sp>
        <p:nvSpPr>
          <p:cNvPr id="4" name="TextBox 3"/>
          <p:cNvSpPr txBox="1"/>
          <p:nvPr/>
        </p:nvSpPr>
        <p:spPr>
          <a:xfrm>
            <a:off x="-7033" y="6249581"/>
            <a:ext cx="8018786" cy="369332"/>
          </a:xfrm>
          <a:prstGeom prst="rect">
            <a:avLst/>
          </a:prstGeom>
          <a:noFill/>
        </p:spPr>
        <p:txBody>
          <a:bodyPr wrap="square" rtlCol="0">
            <a:spAutoFit/>
          </a:bodyPr>
          <a:lstStyle/>
          <a:p>
            <a:r>
              <a:rPr lang="en-US" dirty="0" smtClean="0"/>
              <a:t>Go Slices: Usage and Internals</a:t>
            </a:r>
            <a:r>
              <a:rPr lang="en-US" dirty="0"/>
              <a:t>: </a:t>
            </a:r>
            <a:r>
              <a:rPr lang="en-US" dirty="0">
                <a:hlinkClick r:id="rId2"/>
              </a:rPr>
              <a:t>https://</a:t>
            </a:r>
            <a:r>
              <a:rPr lang="en-US" dirty="0" err="1">
                <a:hlinkClick r:id="rId2"/>
              </a:rPr>
              <a:t>blog.golang.org</a:t>
            </a:r>
            <a:r>
              <a:rPr lang="en-US" dirty="0">
                <a:hlinkClick r:id="rId2"/>
              </a:rPr>
              <a:t>/go-slices-usage-and-internals</a:t>
            </a:r>
            <a:endParaRPr lang="en-US" dirty="0"/>
          </a:p>
        </p:txBody>
      </p:sp>
      <p:sp>
        <p:nvSpPr>
          <p:cNvPr id="5" name="TextBox 4"/>
          <p:cNvSpPr txBox="1"/>
          <p:nvPr/>
        </p:nvSpPr>
        <p:spPr>
          <a:xfrm>
            <a:off x="0" y="5946761"/>
            <a:ext cx="5751453" cy="369332"/>
          </a:xfrm>
          <a:prstGeom prst="rect">
            <a:avLst/>
          </a:prstGeom>
          <a:noFill/>
        </p:spPr>
        <p:txBody>
          <a:bodyPr wrap="square" rtlCol="0">
            <a:spAutoFit/>
          </a:bodyPr>
          <a:lstStyle/>
          <a:p>
            <a:r>
              <a:rPr lang="en-US" dirty="0" smtClean="0"/>
              <a:t>Lang Specification: </a:t>
            </a:r>
            <a:r>
              <a:rPr lang="en-US" dirty="0">
                <a:hlinkClick r:id="rId3"/>
              </a:rPr>
              <a:t>https://</a:t>
            </a:r>
            <a:r>
              <a:rPr lang="en-US" dirty="0" err="1">
                <a:hlinkClick r:id="rId3"/>
              </a:rPr>
              <a:t>golang.org</a:t>
            </a:r>
            <a:r>
              <a:rPr lang="en-US" dirty="0">
                <a:hlinkClick r:id="rId3"/>
              </a:rPr>
              <a:t>/ref/</a:t>
            </a:r>
            <a:r>
              <a:rPr lang="en-US" dirty="0" err="1">
                <a:hlinkClick r:id="rId3"/>
              </a:rPr>
              <a:t>spec#Slice_types</a:t>
            </a:r>
            <a:endParaRPr lang="en-US" dirty="0"/>
          </a:p>
        </p:txBody>
      </p:sp>
    </p:spTree>
    <p:extLst>
      <p:ext uri="{BB962C8B-B14F-4D97-AF65-F5344CB8AC3E}">
        <p14:creationId xmlns:p14="http://schemas.microsoft.com/office/powerpoint/2010/main" val="2047399805"/>
      </p:ext>
    </p:extLst>
  </p:cSld>
  <p:clrMapOvr>
    <a:masterClrMapping/>
  </p:clrMapOvr>
  <p:timing>
    <p:tnLst>
      <p:par>
        <p:cTn xmlns:p14="http://schemas.microsoft.com/office/powerpoint/2010/mai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Slice Illustrated</a:t>
            </a:r>
            <a:endParaRPr lang="en-US" dirty="0"/>
          </a:p>
        </p:txBody>
      </p:sp>
      <p:sp>
        <p:nvSpPr>
          <p:cNvPr id="55" name="TextBox 54"/>
          <p:cNvSpPr txBox="1"/>
          <p:nvPr/>
        </p:nvSpPr>
        <p:spPr>
          <a:xfrm>
            <a:off x="1183977" y="4764935"/>
            <a:ext cx="1007223"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err="1" smtClean="0"/>
              <a:t>nums</a:t>
            </a:r>
            <a:r>
              <a:rPr lang="en-US" dirty="0" smtClean="0"/>
              <a:t> =&gt;</a:t>
            </a:r>
            <a:endParaRPr lang="en-US" dirty="0"/>
          </a:p>
        </p:txBody>
      </p:sp>
      <p:sp>
        <p:nvSpPr>
          <p:cNvPr id="60" name="Rectangle 59"/>
          <p:cNvSpPr/>
          <p:nvPr/>
        </p:nvSpPr>
        <p:spPr>
          <a:xfrm>
            <a:off x="28673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1" name="Rectangle 60"/>
          <p:cNvSpPr/>
          <p:nvPr/>
        </p:nvSpPr>
        <p:spPr>
          <a:xfrm>
            <a:off x="33575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2" name="Rectangle 61"/>
          <p:cNvSpPr/>
          <p:nvPr/>
        </p:nvSpPr>
        <p:spPr>
          <a:xfrm>
            <a:off x="38477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63" name="Rectangle 62"/>
          <p:cNvSpPr/>
          <p:nvPr/>
        </p:nvSpPr>
        <p:spPr>
          <a:xfrm>
            <a:off x="43379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4</a:t>
            </a:r>
            <a:endParaRPr lang="en-US" sz="1200" dirty="0"/>
          </a:p>
        </p:txBody>
      </p:sp>
      <p:sp>
        <p:nvSpPr>
          <p:cNvPr id="64" name="Rectangle 63"/>
          <p:cNvSpPr/>
          <p:nvPr/>
        </p:nvSpPr>
        <p:spPr>
          <a:xfrm>
            <a:off x="48281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5</a:t>
            </a:r>
            <a:endParaRPr lang="en-US" sz="1200" dirty="0"/>
          </a:p>
        </p:txBody>
      </p:sp>
      <p:sp>
        <p:nvSpPr>
          <p:cNvPr id="65" name="Rectangle 64"/>
          <p:cNvSpPr/>
          <p:nvPr/>
        </p:nvSpPr>
        <p:spPr>
          <a:xfrm>
            <a:off x="53183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6</a:t>
            </a:r>
            <a:endParaRPr lang="en-US" sz="1200" dirty="0"/>
          </a:p>
        </p:txBody>
      </p:sp>
      <p:sp>
        <p:nvSpPr>
          <p:cNvPr id="66" name="Rectangle 65"/>
          <p:cNvSpPr/>
          <p:nvPr/>
        </p:nvSpPr>
        <p:spPr>
          <a:xfrm>
            <a:off x="58085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7</a:t>
            </a:r>
            <a:endParaRPr lang="en-US" sz="1200" dirty="0"/>
          </a:p>
        </p:txBody>
      </p:sp>
      <p:sp>
        <p:nvSpPr>
          <p:cNvPr id="67" name="Rectangle 66"/>
          <p:cNvSpPr/>
          <p:nvPr/>
        </p:nvSpPr>
        <p:spPr>
          <a:xfrm>
            <a:off x="62987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8</a:t>
            </a:r>
            <a:endParaRPr lang="en-US" sz="1200" dirty="0"/>
          </a:p>
        </p:txBody>
      </p:sp>
      <p:sp>
        <p:nvSpPr>
          <p:cNvPr id="68" name="Rectangle 67"/>
          <p:cNvSpPr/>
          <p:nvPr/>
        </p:nvSpPr>
        <p:spPr>
          <a:xfrm>
            <a:off x="6788916"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9</a:t>
            </a:r>
            <a:endParaRPr lang="en-US" sz="1200" dirty="0"/>
          </a:p>
        </p:txBody>
      </p:sp>
      <p:sp>
        <p:nvSpPr>
          <p:cNvPr id="69" name="Rectangle 68"/>
          <p:cNvSpPr/>
          <p:nvPr/>
        </p:nvSpPr>
        <p:spPr>
          <a:xfrm>
            <a:off x="23771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19" name="Group 18"/>
          <p:cNvGrpSpPr/>
          <p:nvPr/>
        </p:nvGrpSpPr>
        <p:grpSpPr>
          <a:xfrm>
            <a:off x="4299838" y="3333532"/>
            <a:ext cx="1018477" cy="1032646"/>
            <a:chOff x="3271914" y="3486470"/>
            <a:chExt cx="1018477" cy="1032646"/>
          </a:xfrm>
        </p:grpSpPr>
        <p:sp>
          <p:nvSpPr>
            <p:cNvPr id="18" name="Rectangle 17"/>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38" name="Rectangle 37"/>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s3 </a:t>
              </a:r>
              <a:endParaRPr lang="en-US" sz="1100" b="1" dirty="0"/>
            </a:p>
          </p:txBody>
        </p:sp>
        <p:sp>
          <p:nvSpPr>
            <p:cNvPr id="42" name="Rectangle 41"/>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3</a:t>
              </a:r>
            </a:p>
            <a:p>
              <a:r>
                <a:rPr lang="en-US" sz="1100" b="1" dirty="0" smtClean="0"/>
                <a:t>Length: 4</a:t>
              </a:r>
            </a:p>
            <a:p>
              <a:endParaRPr lang="en-US" sz="1100" b="1" dirty="0"/>
            </a:p>
          </p:txBody>
        </p:sp>
      </p:grpSp>
      <p:sp>
        <p:nvSpPr>
          <p:cNvPr id="44" name="Left Brace 43"/>
          <p:cNvSpPr/>
          <p:nvPr/>
        </p:nvSpPr>
        <p:spPr>
          <a:xfrm rot="5400000">
            <a:off x="4696871" y="3604774"/>
            <a:ext cx="215662" cy="1900650"/>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31" name="Group 30"/>
          <p:cNvGrpSpPr/>
          <p:nvPr/>
        </p:nvGrpSpPr>
        <p:grpSpPr>
          <a:xfrm>
            <a:off x="2377114" y="4757872"/>
            <a:ext cx="4848515" cy="295289"/>
            <a:chOff x="1368307" y="2695026"/>
            <a:chExt cx="6532100" cy="295289"/>
          </a:xfrm>
        </p:grpSpPr>
        <p:sp>
          <p:nvSpPr>
            <p:cNvPr id="32" name="Rectangle 31"/>
            <p:cNvSpPr/>
            <p:nvPr/>
          </p:nvSpPr>
          <p:spPr>
            <a:xfrm>
              <a:off x="136830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33" name="Rectangle 32"/>
            <p:cNvSpPr/>
            <p:nvPr/>
          </p:nvSpPr>
          <p:spPr>
            <a:xfrm>
              <a:off x="2031716"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53</a:t>
              </a:r>
              <a:endParaRPr lang="en-US" dirty="0"/>
            </a:p>
          </p:txBody>
        </p:sp>
        <p:sp>
          <p:nvSpPr>
            <p:cNvPr id="34" name="Rectangle 33"/>
            <p:cNvSpPr/>
            <p:nvPr/>
          </p:nvSpPr>
          <p:spPr>
            <a:xfrm>
              <a:off x="269512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86</a:t>
              </a:r>
              <a:endParaRPr lang="en-US" dirty="0"/>
            </a:p>
          </p:txBody>
        </p:sp>
        <p:sp>
          <p:nvSpPr>
            <p:cNvPr id="35" name="Rectangle 34"/>
            <p:cNvSpPr/>
            <p:nvPr/>
          </p:nvSpPr>
          <p:spPr>
            <a:xfrm>
              <a:off x="335853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94</a:t>
              </a:r>
              <a:endParaRPr lang="en-US" dirty="0"/>
            </a:p>
          </p:txBody>
        </p:sp>
        <p:sp>
          <p:nvSpPr>
            <p:cNvPr id="36" name="Rectangle 35"/>
            <p:cNvSpPr/>
            <p:nvPr/>
          </p:nvSpPr>
          <p:spPr>
            <a:xfrm>
              <a:off x="402193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75</a:t>
              </a:r>
              <a:endParaRPr lang="en-US" dirty="0"/>
            </a:p>
          </p:txBody>
        </p:sp>
        <p:sp>
          <p:nvSpPr>
            <p:cNvPr id="37" name="Rectangle 36"/>
            <p:cNvSpPr/>
            <p:nvPr/>
          </p:nvSpPr>
          <p:spPr>
            <a:xfrm>
              <a:off x="468534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39" name="Rectangle 38"/>
            <p:cNvSpPr/>
            <p:nvPr/>
          </p:nvSpPr>
          <p:spPr>
            <a:xfrm>
              <a:off x="5348754"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40" name="Rectangle 39"/>
            <p:cNvSpPr/>
            <p:nvPr/>
          </p:nvSpPr>
          <p:spPr>
            <a:xfrm>
              <a:off x="601216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41" name="Rectangle 40"/>
            <p:cNvSpPr/>
            <p:nvPr/>
          </p:nvSpPr>
          <p:spPr>
            <a:xfrm>
              <a:off x="667557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37</a:t>
              </a:r>
              <a:endParaRPr lang="en-US" dirty="0"/>
            </a:p>
          </p:txBody>
        </p:sp>
        <p:sp>
          <p:nvSpPr>
            <p:cNvPr id="43" name="Rectangle 42"/>
            <p:cNvSpPr/>
            <p:nvPr/>
          </p:nvSpPr>
          <p:spPr>
            <a:xfrm>
              <a:off x="733897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40</a:t>
              </a:r>
              <a:endParaRPr lang="en-US" dirty="0"/>
            </a:p>
          </p:txBody>
        </p:sp>
      </p:grpSp>
      <p:pic>
        <p:nvPicPr>
          <p:cNvPr id="3" name="Picture 2"/>
          <p:cNvPicPr>
            <a:picLocks noChangeAspect="1"/>
          </p:cNvPicPr>
          <p:nvPr/>
        </p:nvPicPr>
        <p:blipFill>
          <a:blip r:embed="rId2"/>
          <a:stretch>
            <a:fillRect/>
          </a:stretch>
        </p:blipFill>
        <p:spPr>
          <a:xfrm>
            <a:off x="892866" y="1802535"/>
            <a:ext cx="7378700" cy="1447800"/>
          </a:xfrm>
          <a:prstGeom prst="rect">
            <a:avLst/>
          </a:prstGeom>
        </p:spPr>
      </p:pic>
      <p:sp>
        <p:nvSpPr>
          <p:cNvPr id="15" name="Rectangle 14"/>
          <p:cNvSpPr/>
          <p:nvPr/>
        </p:nvSpPr>
        <p:spPr>
          <a:xfrm>
            <a:off x="3854376" y="5012463"/>
            <a:ext cx="1900651" cy="115956"/>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45" name="Rectangle 44"/>
          <p:cNvSpPr/>
          <p:nvPr/>
        </p:nvSpPr>
        <p:spPr>
          <a:xfrm>
            <a:off x="3846559" y="513557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sp>
        <p:nvSpPr>
          <p:cNvPr id="46" name="Rectangle 45"/>
          <p:cNvSpPr/>
          <p:nvPr/>
        </p:nvSpPr>
        <p:spPr>
          <a:xfrm>
            <a:off x="4336759" y="513557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47" name="Rectangle 46"/>
          <p:cNvSpPr/>
          <p:nvPr/>
        </p:nvSpPr>
        <p:spPr>
          <a:xfrm>
            <a:off x="4826959" y="513557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48" name="Rectangle 47"/>
          <p:cNvSpPr/>
          <p:nvPr/>
        </p:nvSpPr>
        <p:spPr>
          <a:xfrm>
            <a:off x="5317159" y="513557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49" name="Left Brace 48"/>
          <p:cNvSpPr/>
          <p:nvPr/>
        </p:nvSpPr>
        <p:spPr>
          <a:xfrm rot="16200000">
            <a:off x="5432172" y="3971612"/>
            <a:ext cx="215662" cy="3371252"/>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 name="TextBox 3"/>
          <p:cNvSpPr txBox="1"/>
          <p:nvPr/>
        </p:nvSpPr>
        <p:spPr>
          <a:xfrm>
            <a:off x="5061074" y="5819911"/>
            <a:ext cx="957075" cy="369332"/>
          </a:xfrm>
          <a:prstGeom prst="rect">
            <a:avLst/>
          </a:prstGeom>
          <a:noFill/>
        </p:spPr>
        <p:txBody>
          <a:bodyPr wrap="none" rtlCol="0">
            <a:spAutoFit/>
          </a:bodyPr>
          <a:lstStyle/>
          <a:p>
            <a:r>
              <a:rPr lang="en-US" dirty="0" smtClean="0"/>
              <a:t>capacity</a:t>
            </a:r>
            <a:endParaRPr lang="en-US" dirty="0"/>
          </a:p>
        </p:txBody>
      </p:sp>
    </p:spTree>
    <p:extLst>
      <p:ext uri="{BB962C8B-B14F-4D97-AF65-F5344CB8AC3E}">
        <p14:creationId xmlns:p14="http://schemas.microsoft.com/office/powerpoint/2010/main" val="74036801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69"/>
                                        </p:tgtEl>
                                      </p:cBhvr>
                                    </p:animEffect>
                                    <p:set>
                                      <p:cBhvr>
                                        <p:cTn id="7" dur="1" fill="hold">
                                          <p:stCondLst>
                                            <p:cond delay="499"/>
                                          </p:stCondLst>
                                        </p:cTn>
                                        <p:tgtEl>
                                          <p:spTgt spid="69"/>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60"/>
                                        </p:tgtEl>
                                      </p:cBhvr>
                                    </p:animEffect>
                                    <p:set>
                                      <p:cBhvr>
                                        <p:cTn id="12" dur="1" fill="hold">
                                          <p:stCondLst>
                                            <p:cond delay="499"/>
                                          </p:stCondLst>
                                        </p:cTn>
                                        <p:tgtEl>
                                          <p:spTgt spid="60"/>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0" nodeType="clickEffect">
                                  <p:stCondLst>
                                    <p:cond delay="0"/>
                                  </p:stCondLst>
                                  <p:childTnLst>
                                    <p:animEffect transition="out" filter="fade">
                                      <p:cBhvr>
                                        <p:cTn id="16" dur="500"/>
                                        <p:tgtEl>
                                          <p:spTgt spid="61"/>
                                        </p:tgtEl>
                                      </p:cBhvr>
                                    </p:animEffect>
                                    <p:set>
                                      <p:cBhvr>
                                        <p:cTn id="17" dur="1" fill="hold">
                                          <p:stCondLst>
                                            <p:cond delay="499"/>
                                          </p:stCondLst>
                                        </p:cTn>
                                        <p:tgtEl>
                                          <p:spTgt spid="61"/>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0" nodeType="clickEffect">
                                  <p:stCondLst>
                                    <p:cond delay="0"/>
                                  </p:stCondLst>
                                  <p:childTnLst>
                                    <p:animEffect transition="out" filter="fade">
                                      <p:cBhvr>
                                        <p:cTn id="21" dur="500"/>
                                        <p:tgtEl>
                                          <p:spTgt spid="62"/>
                                        </p:tgtEl>
                                      </p:cBhvr>
                                    </p:animEffect>
                                    <p:set>
                                      <p:cBhvr>
                                        <p:cTn id="22" dur="1" fill="hold">
                                          <p:stCondLst>
                                            <p:cond delay="499"/>
                                          </p:stCondLst>
                                        </p:cTn>
                                        <p:tgtEl>
                                          <p:spTgt spid="62"/>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grpId="0" nodeType="clickEffect">
                                  <p:stCondLst>
                                    <p:cond delay="0"/>
                                  </p:stCondLst>
                                  <p:childTnLst>
                                    <p:animEffect transition="out" filter="fade">
                                      <p:cBhvr>
                                        <p:cTn id="26" dur="500"/>
                                        <p:tgtEl>
                                          <p:spTgt spid="63"/>
                                        </p:tgtEl>
                                      </p:cBhvr>
                                    </p:animEffect>
                                    <p:set>
                                      <p:cBhvr>
                                        <p:cTn id="27" dur="1" fill="hold">
                                          <p:stCondLst>
                                            <p:cond delay="499"/>
                                          </p:stCondLst>
                                        </p:cTn>
                                        <p:tgtEl>
                                          <p:spTgt spid="63"/>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grpId="0" nodeType="clickEffect">
                                  <p:stCondLst>
                                    <p:cond delay="0"/>
                                  </p:stCondLst>
                                  <p:childTnLst>
                                    <p:animEffect transition="out" filter="fade">
                                      <p:cBhvr>
                                        <p:cTn id="31" dur="500"/>
                                        <p:tgtEl>
                                          <p:spTgt spid="64"/>
                                        </p:tgtEl>
                                      </p:cBhvr>
                                    </p:animEffect>
                                    <p:set>
                                      <p:cBhvr>
                                        <p:cTn id="32" dur="1" fill="hold">
                                          <p:stCondLst>
                                            <p:cond delay="499"/>
                                          </p:stCondLst>
                                        </p:cTn>
                                        <p:tgtEl>
                                          <p:spTgt spid="64"/>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grpId="0" nodeType="clickEffect">
                                  <p:stCondLst>
                                    <p:cond delay="0"/>
                                  </p:stCondLst>
                                  <p:childTnLst>
                                    <p:animEffect transition="out" filter="fade">
                                      <p:cBhvr>
                                        <p:cTn id="36" dur="500"/>
                                        <p:tgtEl>
                                          <p:spTgt spid="65"/>
                                        </p:tgtEl>
                                      </p:cBhvr>
                                    </p:animEffect>
                                    <p:set>
                                      <p:cBhvr>
                                        <p:cTn id="37" dur="1" fill="hold">
                                          <p:stCondLst>
                                            <p:cond delay="499"/>
                                          </p:stCondLst>
                                        </p:cTn>
                                        <p:tgtEl>
                                          <p:spTgt spid="65"/>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10" presetClass="exit" presetSubtype="0" fill="hold" grpId="0" nodeType="clickEffect">
                                  <p:stCondLst>
                                    <p:cond delay="0"/>
                                  </p:stCondLst>
                                  <p:childTnLst>
                                    <p:animEffect transition="out" filter="fade">
                                      <p:cBhvr>
                                        <p:cTn id="41" dur="500"/>
                                        <p:tgtEl>
                                          <p:spTgt spid="66"/>
                                        </p:tgtEl>
                                      </p:cBhvr>
                                    </p:animEffect>
                                    <p:set>
                                      <p:cBhvr>
                                        <p:cTn id="42" dur="1" fill="hold">
                                          <p:stCondLst>
                                            <p:cond delay="499"/>
                                          </p:stCondLst>
                                        </p:cTn>
                                        <p:tgtEl>
                                          <p:spTgt spid="66"/>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0" presetClass="exit" presetSubtype="0" fill="hold" grpId="0" nodeType="clickEffect">
                                  <p:stCondLst>
                                    <p:cond delay="0"/>
                                  </p:stCondLst>
                                  <p:childTnLst>
                                    <p:animEffect transition="out" filter="fade">
                                      <p:cBhvr>
                                        <p:cTn id="46" dur="500"/>
                                        <p:tgtEl>
                                          <p:spTgt spid="67"/>
                                        </p:tgtEl>
                                      </p:cBhvr>
                                    </p:animEffect>
                                    <p:set>
                                      <p:cBhvr>
                                        <p:cTn id="47" dur="1" fill="hold">
                                          <p:stCondLst>
                                            <p:cond delay="499"/>
                                          </p:stCondLst>
                                        </p:cTn>
                                        <p:tgtEl>
                                          <p:spTgt spid="67"/>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10" presetClass="exit" presetSubtype="0" fill="hold" grpId="0" nodeType="clickEffect">
                                  <p:stCondLst>
                                    <p:cond delay="0"/>
                                  </p:stCondLst>
                                  <p:childTnLst>
                                    <p:animEffect transition="out" filter="fade">
                                      <p:cBhvr>
                                        <p:cTn id="51" dur="500"/>
                                        <p:tgtEl>
                                          <p:spTgt spid="68"/>
                                        </p:tgtEl>
                                      </p:cBhvr>
                                    </p:animEffect>
                                    <p:set>
                                      <p:cBhvr>
                                        <p:cTn id="52" dur="1" fill="hold">
                                          <p:stCondLst>
                                            <p:cond delay="499"/>
                                          </p:stCondLst>
                                        </p:cTn>
                                        <p:tgtEl>
                                          <p:spTgt spid="68"/>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45"/>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46"/>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47"/>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48"/>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49"/>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animBg="1"/>
      <p:bldP spid="61" grpId="0" animBg="1"/>
      <p:bldP spid="62" grpId="0" animBg="1"/>
      <p:bldP spid="63" grpId="0" animBg="1"/>
      <p:bldP spid="64" grpId="0" animBg="1"/>
      <p:bldP spid="65" grpId="0" animBg="1"/>
      <p:bldP spid="66" grpId="0" animBg="1"/>
      <p:bldP spid="67" grpId="0" animBg="1"/>
      <p:bldP spid="68" grpId="0" animBg="1"/>
      <p:bldP spid="69" grpId="0" animBg="1"/>
      <p:bldP spid="45" grpId="0" animBg="1"/>
      <p:bldP spid="46" grpId="0" animBg="1"/>
      <p:bldP spid="47" grpId="0" animBg="1"/>
      <p:bldP spid="48" grpId="0" animBg="1"/>
      <p:bldP spid="49" grpId="0" animBg="1"/>
      <p:bldP spid="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Learn Go?</a:t>
            </a:r>
            <a:endParaRPr lang="en-US" dirty="0"/>
          </a:p>
        </p:txBody>
      </p:sp>
      <p:sp>
        <p:nvSpPr>
          <p:cNvPr id="3" name="Content Placeholder 2"/>
          <p:cNvSpPr>
            <a:spLocks noGrp="1"/>
          </p:cNvSpPr>
          <p:nvPr>
            <p:ph idx="1"/>
          </p:nvPr>
        </p:nvSpPr>
        <p:spPr/>
        <p:txBody>
          <a:bodyPr>
            <a:normAutofit lnSpcReduction="10000"/>
          </a:bodyPr>
          <a:lstStyle/>
          <a:p>
            <a:r>
              <a:rPr lang="en-US" dirty="0" smtClean="0"/>
              <a:t>Great talking point at your next geek party</a:t>
            </a:r>
          </a:p>
          <a:p>
            <a:r>
              <a:rPr lang="en-US" dirty="0" smtClean="0"/>
              <a:t>One of the new coolest things to do</a:t>
            </a:r>
          </a:p>
          <a:p>
            <a:r>
              <a:rPr lang="en-US" i="1" dirty="0" smtClean="0"/>
              <a:t>Job security</a:t>
            </a:r>
          </a:p>
          <a:p>
            <a:pPr lvl="1"/>
            <a:r>
              <a:rPr lang="en-US" dirty="0" smtClean="0"/>
              <a:t>In existing job</a:t>
            </a:r>
          </a:p>
          <a:p>
            <a:pPr lvl="1"/>
            <a:r>
              <a:rPr lang="en-US" dirty="0" smtClean="0"/>
              <a:t>In looking for new opportunities</a:t>
            </a:r>
          </a:p>
          <a:p>
            <a:r>
              <a:rPr lang="en-US" i="1" dirty="0" smtClean="0"/>
              <a:t>Fun</a:t>
            </a:r>
          </a:p>
          <a:p>
            <a:r>
              <a:rPr lang="en-US" i="1" dirty="0" smtClean="0"/>
              <a:t>A different way of thinking about software</a:t>
            </a:r>
          </a:p>
          <a:p>
            <a:r>
              <a:rPr lang="en-US" i="1" dirty="0" smtClean="0"/>
              <a:t>Makes a lot of hard stuff, easier</a:t>
            </a:r>
            <a:endParaRPr lang="en-US" i="1" dirty="0"/>
          </a:p>
        </p:txBody>
      </p:sp>
    </p:spTree>
    <p:extLst>
      <p:ext uri="{BB962C8B-B14F-4D97-AF65-F5344CB8AC3E}">
        <p14:creationId xmlns:p14="http://schemas.microsoft.com/office/powerpoint/2010/main" val="1142255214"/>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Slice Illustrated</a:t>
            </a:r>
            <a:endParaRPr lang="en-US" dirty="0"/>
          </a:p>
        </p:txBody>
      </p:sp>
      <p:sp>
        <p:nvSpPr>
          <p:cNvPr id="55" name="TextBox 54"/>
          <p:cNvSpPr txBox="1"/>
          <p:nvPr/>
        </p:nvSpPr>
        <p:spPr>
          <a:xfrm>
            <a:off x="1183977" y="4952683"/>
            <a:ext cx="1007223"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err="1" smtClean="0"/>
              <a:t>nums</a:t>
            </a:r>
            <a:r>
              <a:rPr lang="en-US" dirty="0" smtClean="0"/>
              <a:t> =&gt;</a:t>
            </a:r>
            <a:endParaRPr lang="en-US" dirty="0"/>
          </a:p>
        </p:txBody>
      </p:sp>
      <p:sp>
        <p:nvSpPr>
          <p:cNvPr id="60" name="Rectangle 59"/>
          <p:cNvSpPr/>
          <p:nvPr/>
        </p:nvSpPr>
        <p:spPr>
          <a:xfrm>
            <a:off x="2867315" y="5320025"/>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1" name="Rectangle 60"/>
          <p:cNvSpPr/>
          <p:nvPr/>
        </p:nvSpPr>
        <p:spPr>
          <a:xfrm>
            <a:off x="3357515" y="5320025"/>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2" name="Rectangle 61"/>
          <p:cNvSpPr/>
          <p:nvPr/>
        </p:nvSpPr>
        <p:spPr>
          <a:xfrm>
            <a:off x="3847715" y="5320025"/>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63" name="Rectangle 62"/>
          <p:cNvSpPr/>
          <p:nvPr/>
        </p:nvSpPr>
        <p:spPr>
          <a:xfrm>
            <a:off x="4337915" y="5320025"/>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4</a:t>
            </a:r>
            <a:endParaRPr lang="en-US" sz="1200" dirty="0"/>
          </a:p>
        </p:txBody>
      </p:sp>
      <p:sp>
        <p:nvSpPr>
          <p:cNvPr id="64" name="Rectangle 63"/>
          <p:cNvSpPr/>
          <p:nvPr/>
        </p:nvSpPr>
        <p:spPr>
          <a:xfrm>
            <a:off x="4828115" y="5320025"/>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5</a:t>
            </a:r>
            <a:endParaRPr lang="en-US" sz="1200" dirty="0"/>
          </a:p>
        </p:txBody>
      </p:sp>
      <p:sp>
        <p:nvSpPr>
          <p:cNvPr id="65" name="Rectangle 64"/>
          <p:cNvSpPr/>
          <p:nvPr/>
        </p:nvSpPr>
        <p:spPr>
          <a:xfrm>
            <a:off x="5318315" y="5320025"/>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6</a:t>
            </a:r>
            <a:endParaRPr lang="en-US" sz="1200" dirty="0"/>
          </a:p>
        </p:txBody>
      </p:sp>
      <p:sp>
        <p:nvSpPr>
          <p:cNvPr id="66" name="Rectangle 65"/>
          <p:cNvSpPr/>
          <p:nvPr/>
        </p:nvSpPr>
        <p:spPr>
          <a:xfrm>
            <a:off x="5808515" y="5320025"/>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7</a:t>
            </a:r>
            <a:endParaRPr lang="en-US" sz="1200" dirty="0"/>
          </a:p>
        </p:txBody>
      </p:sp>
      <p:sp>
        <p:nvSpPr>
          <p:cNvPr id="67" name="Rectangle 66"/>
          <p:cNvSpPr/>
          <p:nvPr/>
        </p:nvSpPr>
        <p:spPr>
          <a:xfrm>
            <a:off x="6298715" y="5320025"/>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8</a:t>
            </a:r>
            <a:endParaRPr lang="en-US" sz="1200" dirty="0"/>
          </a:p>
        </p:txBody>
      </p:sp>
      <p:sp>
        <p:nvSpPr>
          <p:cNvPr id="68" name="Rectangle 67"/>
          <p:cNvSpPr/>
          <p:nvPr/>
        </p:nvSpPr>
        <p:spPr>
          <a:xfrm>
            <a:off x="6788916" y="5320025"/>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9</a:t>
            </a:r>
            <a:endParaRPr lang="en-US" sz="1200" dirty="0"/>
          </a:p>
        </p:txBody>
      </p:sp>
      <p:sp>
        <p:nvSpPr>
          <p:cNvPr id="69" name="Rectangle 68"/>
          <p:cNvSpPr/>
          <p:nvPr/>
        </p:nvSpPr>
        <p:spPr>
          <a:xfrm>
            <a:off x="2377115" y="5320025"/>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19" name="Group 18"/>
          <p:cNvGrpSpPr/>
          <p:nvPr/>
        </p:nvGrpSpPr>
        <p:grpSpPr>
          <a:xfrm>
            <a:off x="4299838" y="3333532"/>
            <a:ext cx="1018477" cy="1032646"/>
            <a:chOff x="3271914" y="3486470"/>
            <a:chExt cx="1018477" cy="1032646"/>
          </a:xfrm>
        </p:grpSpPr>
        <p:sp>
          <p:nvSpPr>
            <p:cNvPr id="18" name="Rectangle 17"/>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38" name="Rectangle 37"/>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s3 </a:t>
              </a:r>
              <a:endParaRPr lang="en-US" sz="1100" b="1" dirty="0"/>
            </a:p>
          </p:txBody>
        </p:sp>
        <p:sp>
          <p:nvSpPr>
            <p:cNvPr id="42" name="Rectangle 41"/>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3</a:t>
              </a:r>
            </a:p>
            <a:p>
              <a:r>
                <a:rPr lang="en-US" sz="1100" b="1" dirty="0" smtClean="0"/>
                <a:t>Length: 4</a:t>
              </a:r>
            </a:p>
            <a:p>
              <a:r>
                <a:rPr lang="en-US" sz="1100" b="1" dirty="0" smtClean="0"/>
                <a:t>Capacity: 7</a:t>
              </a:r>
            </a:p>
            <a:p>
              <a:endParaRPr lang="en-US" sz="1100" b="1" dirty="0"/>
            </a:p>
          </p:txBody>
        </p:sp>
      </p:grpSp>
      <p:sp>
        <p:nvSpPr>
          <p:cNvPr id="44" name="Left Brace 43"/>
          <p:cNvSpPr/>
          <p:nvPr/>
        </p:nvSpPr>
        <p:spPr>
          <a:xfrm rot="5400000">
            <a:off x="4696871" y="3792522"/>
            <a:ext cx="215662" cy="1900650"/>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31" name="Group 30"/>
          <p:cNvGrpSpPr/>
          <p:nvPr/>
        </p:nvGrpSpPr>
        <p:grpSpPr>
          <a:xfrm>
            <a:off x="2377114" y="4945620"/>
            <a:ext cx="4848515" cy="295289"/>
            <a:chOff x="1368307" y="2695026"/>
            <a:chExt cx="6532100" cy="295289"/>
          </a:xfrm>
        </p:grpSpPr>
        <p:sp>
          <p:nvSpPr>
            <p:cNvPr id="32" name="Rectangle 31"/>
            <p:cNvSpPr/>
            <p:nvPr/>
          </p:nvSpPr>
          <p:spPr>
            <a:xfrm>
              <a:off x="136830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33" name="Rectangle 32"/>
            <p:cNvSpPr/>
            <p:nvPr/>
          </p:nvSpPr>
          <p:spPr>
            <a:xfrm>
              <a:off x="2031716"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53</a:t>
              </a:r>
              <a:endParaRPr lang="en-US" dirty="0"/>
            </a:p>
          </p:txBody>
        </p:sp>
        <p:sp>
          <p:nvSpPr>
            <p:cNvPr id="34" name="Rectangle 33"/>
            <p:cNvSpPr/>
            <p:nvPr/>
          </p:nvSpPr>
          <p:spPr>
            <a:xfrm>
              <a:off x="269512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86</a:t>
              </a:r>
              <a:endParaRPr lang="en-US" dirty="0"/>
            </a:p>
          </p:txBody>
        </p:sp>
        <p:sp>
          <p:nvSpPr>
            <p:cNvPr id="35" name="Rectangle 34"/>
            <p:cNvSpPr/>
            <p:nvPr/>
          </p:nvSpPr>
          <p:spPr>
            <a:xfrm>
              <a:off x="335853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94</a:t>
              </a:r>
              <a:endParaRPr lang="en-US" dirty="0"/>
            </a:p>
          </p:txBody>
        </p:sp>
        <p:sp>
          <p:nvSpPr>
            <p:cNvPr id="36" name="Rectangle 35"/>
            <p:cNvSpPr/>
            <p:nvPr/>
          </p:nvSpPr>
          <p:spPr>
            <a:xfrm>
              <a:off x="402193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75</a:t>
              </a:r>
              <a:endParaRPr lang="en-US" dirty="0"/>
            </a:p>
          </p:txBody>
        </p:sp>
        <p:sp>
          <p:nvSpPr>
            <p:cNvPr id="37" name="Rectangle 36"/>
            <p:cNvSpPr/>
            <p:nvPr/>
          </p:nvSpPr>
          <p:spPr>
            <a:xfrm>
              <a:off x="468534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39" name="Rectangle 38"/>
            <p:cNvSpPr/>
            <p:nvPr/>
          </p:nvSpPr>
          <p:spPr>
            <a:xfrm>
              <a:off x="5348754"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40" name="Rectangle 39"/>
            <p:cNvSpPr/>
            <p:nvPr/>
          </p:nvSpPr>
          <p:spPr>
            <a:xfrm>
              <a:off x="601216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41" name="Rectangle 40"/>
            <p:cNvSpPr/>
            <p:nvPr/>
          </p:nvSpPr>
          <p:spPr>
            <a:xfrm>
              <a:off x="667557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37</a:t>
              </a:r>
              <a:endParaRPr lang="en-US" dirty="0"/>
            </a:p>
          </p:txBody>
        </p:sp>
        <p:sp>
          <p:nvSpPr>
            <p:cNvPr id="43" name="Rectangle 42"/>
            <p:cNvSpPr/>
            <p:nvPr/>
          </p:nvSpPr>
          <p:spPr>
            <a:xfrm>
              <a:off x="733897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40</a:t>
              </a:r>
              <a:endParaRPr lang="en-US" dirty="0"/>
            </a:p>
          </p:txBody>
        </p:sp>
      </p:grpSp>
      <p:pic>
        <p:nvPicPr>
          <p:cNvPr id="3" name="Picture 2"/>
          <p:cNvPicPr>
            <a:picLocks noChangeAspect="1"/>
          </p:cNvPicPr>
          <p:nvPr/>
        </p:nvPicPr>
        <p:blipFill>
          <a:blip r:embed="rId2"/>
          <a:stretch>
            <a:fillRect/>
          </a:stretch>
        </p:blipFill>
        <p:spPr>
          <a:xfrm>
            <a:off x="892866" y="1802535"/>
            <a:ext cx="7378700" cy="1447800"/>
          </a:xfrm>
          <a:prstGeom prst="rect">
            <a:avLst/>
          </a:prstGeom>
        </p:spPr>
      </p:pic>
      <p:sp>
        <p:nvSpPr>
          <p:cNvPr id="15" name="Rectangle 14"/>
          <p:cNvSpPr/>
          <p:nvPr/>
        </p:nvSpPr>
        <p:spPr>
          <a:xfrm>
            <a:off x="3854377" y="5200211"/>
            <a:ext cx="1900652" cy="115956"/>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45" name="Left Brace 44"/>
          <p:cNvSpPr/>
          <p:nvPr/>
        </p:nvSpPr>
        <p:spPr>
          <a:xfrm rot="16200000">
            <a:off x="5432172" y="4079442"/>
            <a:ext cx="215662" cy="3371252"/>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6" name="TextBox 45"/>
          <p:cNvSpPr txBox="1"/>
          <p:nvPr/>
        </p:nvSpPr>
        <p:spPr>
          <a:xfrm>
            <a:off x="5061074" y="5927741"/>
            <a:ext cx="957075" cy="369332"/>
          </a:xfrm>
          <a:prstGeom prst="rect">
            <a:avLst/>
          </a:prstGeom>
          <a:noFill/>
        </p:spPr>
        <p:txBody>
          <a:bodyPr wrap="none" rtlCol="0">
            <a:spAutoFit/>
          </a:bodyPr>
          <a:lstStyle/>
          <a:p>
            <a:r>
              <a:rPr lang="en-US" dirty="0" smtClean="0"/>
              <a:t>capacity</a:t>
            </a:r>
            <a:endParaRPr lang="en-US" dirty="0"/>
          </a:p>
        </p:txBody>
      </p:sp>
      <p:sp>
        <p:nvSpPr>
          <p:cNvPr id="47" name="Rectangle 46"/>
          <p:cNvSpPr/>
          <p:nvPr/>
        </p:nvSpPr>
        <p:spPr>
          <a:xfrm>
            <a:off x="3854377" y="5200211"/>
            <a:ext cx="3377914" cy="115956"/>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36076910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6" grpId="0"/>
      <p:bldP spid="47" grpId="0" animBg="1"/>
    </p:bld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Slice Illustrated</a:t>
            </a:r>
            <a:endParaRPr lang="en-US" dirty="0"/>
          </a:p>
        </p:txBody>
      </p:sp>
      <p:sp>
        <p:nvSpPr>
          <p:cNvPr id="55" name="TextBox 54"/>
          <p:cNvSpPr txBox="1"/>
          <p:nvPr/>
        </p:nvSpPr>
        <p:spPr>
          <a:xfrm>
            <a:off x="815845" y="4286062"/>
            <a:ext cx="1007223"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err="1" smtClean="0"/>
              <a:t>nums</a:t>
            </a:r>
            <a:r>
              <a:rPr lang="en-US" dirty="0" smtClean="0"/>
              <a:t> =&gt;</a:t>
            </a:r>
            <a:endParaRPr lang="en-US" dirty="0"/>
          </a:p>
        </p:txBody>
      </p:sp>
      <p:sp>
        <p:nvSpPr>
          <p:cNvPr id="60" name="Rectangle 59"/>
          <p:cNvSpPr/>
          <p:nvPr/>
        </p:nvSpPr>
        <p:spPr>
          <a:xfrm>
            <a:off x="24991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1" name="Rectangle 60"/>
          <p:cNvSpPr/>
          <p:nvPr/>
        </p:nvSpPr>
        <p:spPr>
          <a:xfrm>
            <a:off x="29893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2" name="Rectangle 61"/>
          <p:cNvSpPr/>
          <p:nvPr/>
        </p:nvSpPr>
        <p:spPr>
          <a:xfrm>
            <a:off x="34795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63" name="Rectangle 62"/>
          <p:cNvSpPr/>
          <p:nvPr/>
        </p:nvSpPr>
        <p:spPr>
          <a:xfrm>
            <a:off x="39697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4</a:t>
            </a:r>
            <a:endParaRPr lang="en-US" sz="1200" dirty="0"/>
          </a:p>
        </p:txBody>
      </p:sp>
      <p:sp>
        <p:nvSpPr>
          <p:cNvPr id="64" name="Rectangle 63"/>
          <p:cNvSpPr/>
          <p:nvPr/>
        </p:nvSpPr>
        <p:spPr>
          <a:xfrm>
            <a:off x="44599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5</a:t>
            </a:r>
            <a:endParaRPr lang="en-US" sz="1200" dirty="0"/>
          </a:p>
        </p:txBody>
      </p:sp>
      <p:sp>
        <p:nvSpPr>
          <p:cNvPr id="65" name="Rectangle 64"/>
          <p:cNvSpPr/>
          <p:nvPr/>
        </p:nvSpPr>
        <p:spPr>
          <a:xfrm>
            <a:off x="49501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6</a:t>
            </a:r>
            <a:endParaRPr lang="en-US" sz="1200" dirty="0"/>
          </a:p>
        </p:txBody>
      </p:sp>
      <p:sp>
        <p:nvSpPr>
          <p:cNvPr id="66" name="Rectangle 65"/>
          <p:cNvSpPr/>
          <p:nvPr/>
        </p:nvSpPr>
        <p:spPr>
          <a:xfrm>
            <a:off x="54403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7</a:t>
            </a:r>
            <a:endParaRPr lang="en-US" sz="1200" dirty="0"/>
          </a:p>
        </p:txBody>
      </p:sp>
      <p:sp>
        <p:nvSpPr>
          <p:cNvPr id="67" name="Rectangle 66"/>
          <p:cNvSpPr/>
          <p:nvPr/>
        </p:nvSpPr>
        <p:spPr>
          <a:xfrm>
            <a:off x="59305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8</a:t>
            </a:r>
            <a:endParaRPr lang="en-US" sz="1200" dirty="0"/>
          </a:p>
        </p:txBody>
      </p:sp>
      <p:sp>
        <p:nvSpPr>
          <p:cNvPr id="68" name="Rectangle 67"/>
          <p:cNvSpPr/>
          <p:nvPr/>
        </p:nvSpPr>
        <p:spPr>
          <a:xfrm>
            <a:off x="6420784"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9</a:t>
            </a:r>
            <a:endParaRPr lang="en-US" sz="1200" dirty="0"/>
          </a:p>
        </p:txBody>
      </p:sp>
      <p:sp>
        <p:nvSpPr>
          <p:cNvPr id="69" name="Rectangle 68"/>
          <p:cNvSpPr/>
          <p:nvPr/>
        </p:nvSpPr>
        <p:spPr>
          <a:xfrm>
            <a:off x="20089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41" name="Group 40"/>
          <p:cNvGrpSpPr/>
          <p:nvPr/>
        </p:nvGrpSpPr>
        <p:grpSpPr>
          <a:xfrm>
            <a:off x="2008982" y="4286062"/>
            <a:ext cx="4848515" cy="295289"/>
            <a:chOff x="1368307" y="2695026"/>
            <a:chExt cx="6532100" cy="295289"/>
          </a:xfrm>
        </p:grpSpPr>
        <p:sp>
          <p:nvSpPr>
            <p:cNvPr id="43" name="Rectangle 42"/>
            <p:cNvSpPr/>
            <p:nvPr/>
          </p:nvSpPr>
          <p:spPr>
            <a:xfrm>
              <a:off x="136830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54" name="Rectangle 53"/>
            <p:cNvSpPr/>
            <p:nvPr/>
          </p:nvSpPr>
          <p:spPr>
            <a:xfrm>
              <a:off x="2031716"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53</a:t>
              </a:r>
              <a:endParaRPr lang="en-US" dirty="0"/>
            </a:p>
          </p:txBody>
        </p:sp>
        <p:sp>
          <p:nvSpPr>
            <p:cNvPr id="57" name="Rectangle 56"/>
            <p:cNvSpPr/>
            <p:nvPr/>
          </p:nvSpPr>
          <p:spPr>
            <a:xfrm>
              <a:off x="269512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86</a:t>
              </a:r>
              <a:endParaRPr lang="en-US" dirty="0"/>
            </a:p>
          </p:txBody>
        </p:sp>
        <p:sp>
          <p:nvSpPr>
            <p:cNvPr id="58" name="Rectangle 57"/>
            <p:cNvSpPr/>
            <p:nvPr/>
          </p:nvSpPr>
          <p:spPr>
            <a:xfrm>
              <a:off x="335853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94</a:t>
              </a:r>
              <a:endParaRPr lang="en-US" dirty="0"/>
            </a:p>
          </p:txBody>
        </p:sp>
        <p:sp>
          <p:nvSpPr>
            <p:cNvPr id="59" name="Rectangle 58"/>
            <p:cNvSpPr/>
            <p:nvPr/>
          </p:nvSpPr>
          <p:spPr>
            <a:xfrm>
              <a:off x="402193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75</a:t>
              </a:r>
              <a:endParaRPr lang="en-US" dirty="0"/>
            </a:p>
          </p:txBody>
        </p:sp>
        <p:sp>
          <p:nvSpPr>
            <p:cNvPr id="70" name="Rectangle 69"/>
            <p:cNvSpPr/>
            <p:nvPr/>
          </p:nvSpPr>
          <p:spPr>
            <a:xfrm>
              <a:off x="468534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71" name="Rectangle 70"/>
            <p:cNvSpPr/>
            <p:nvPr/>
          </p:nvSpPr>
          <p:spPr>
            <a:xfrm>
              <a:off x="5348754"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72" name="Rectangle 71"/>
            <p:cNvSpPr/>
            <p:nvPr/>
          </p:nvSpPr>
          <p:spPr>
            <a:xfrm>
              <a:off x="601216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73" name="Rectangle 72"/>
            <p:cNvSpPr/>
            <p:nvPr/>
          </p:nvSpPr>
          <p:spPr>
            <a:xfrm>
              <a:off x="667557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37</a:t>
              </a:r>
              <a:endParaRPr lang="en-US" dirty="0"/>
            </a:p>
          </p:txBody>
        </p:sp>
        <p:sp>
          <p:nvSpPr>
            <p:cNvPr id="74" name="Rectangle 73"/>
            <p:cNvSpPr/>
            <p:nvPr/>
          </p:nvSpPr>
          <p:spPr>
            <a:xfrm>
              <a:off x="733897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40</a:t>
              </a:r>
              <a:endParaRPr lang="en-US" dirty="0"/>
            </a:p>
          </p:txBody>
        </p:sp>
      </p:grpSp>
      <p:pic>
        <p:nvPicPr>
          <p:cNvPr id="3" name="Picture 2"/>
          <p:cNvPicPr>
            <a:picLocks noChangeAspect="1"/>
          </p:cNvPicPr>
          <p:nvPr/>
        </p:nvPicPr>
        <p:blipFill>
          <a:blip r:embed="rId2"/>
          <a:stretch>
            <a:fillRect/>
          </a:stretch>
        </p:blipFill>
        <p:spPr>
          <a:xfrm>
            <a:off x="0" y="1232638"/>
            <a:ext cx="9144000" cy="1637731"/>
          </a:xfrm>
          <a:prstGeom prst="rect">
            <a:avLst/>
          </a:prstGeom>
        </p:spPr>
      </p:pic>
      <p:grpSp>
        <p:nvGrpSpPr>
          <p:cNvPr id="7" name="Group 6"/>
          <p:cNvGrpSpPr/>
          <p:nvPr/>
        </p:nvGrpSpPr>
        <p:grpSpPr>
          <a:xfrm>
            <a:off x="2008982" y="2870369"/>
            <a:ext cx="4848515" cy="1415693"/>
            <a:chOff x="2008982" y="2870369"/>
            <a:chExt cx="4848515" cy="1415693"/>
          </a:xfrm>
        </p:grpSpPr>
        <p:grpSp>
          <p:nvGrpSpPr>
            <p:cNvPr id="19" name="Group 18"/>
            <p:cNvGrpSpPr/>
            <p:nvPr/>
          </p:nvGrpSpPr>
          <p:grpSpPr>
            <a:xfrm>
              <a:off x="3881917" y="2870369"/>
              <a:ext cx="1018477" cy="1032646"/>
              <a:chOff x="3271914" y="3486470"/>
              <a:chExt cx="1018477" cy="1032646"/>
            </a:xfrm>
          </p:grpSpPr>
          <p:sp>
            <p:nvSpPr>
              <p:cNvPr id="18" name="Rectangle 17"/>
              <p:cNvSpPr/>
              <p:nvPr/>
            </p:nvSpPr>
            <p:spPr>
              <a:xfrm>
                <a:off x="3271914" y="3781759"/>
                <a:ext cx="1018477" cy="72950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Rectangle 37"/>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s0 </a:t>
                </a:r>
                <a:endParaRPr lang="en-US" sz="1100" b="1" dirty="0"/>
              </a:p>
            </p:txBody>
          </p:sp>
          <p:sp>
            <p:nvSpPr>
              <p:cNvPr id="42" name="Rectangle 41"/>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0</a:t>
                </a:r>
              </a:p>
              <a:p>
                <a:r>
                  <a:rPr lang="en-US" sz="1100" b="1" dirty="0" smtClean="0"/>
                  <a:t>Length: 10</a:t>
                </a:r>
              </a:p>
              <a:p>
                <a:r>
                  <a:rPr lang="en-US" sz="1100" b="1" dirty="0" smtClean="0"/>
                  <a:t>Capacity: 10</a:t>
                </a:r>
              </a:p>
              <a:p>
                <a:endParaRPr lang="en-US" sz="1100" b="1" dirty="0"/>
              </a:p>
            </p:txBody>
          </p:sp>
        </p:grpSp>
        <p:sp>
          <p:nvSpPr>
            <p:cNvPr id="44" name="Left Brace 43"/>
            <p:cNvSpPr/>
            <p:nvPr/>
          </p:nvSpPr>
          <p:spPr>
            <a:xfrm rot="5400000">
              <a:off x="4325409" y="1654543"/>
              <a:ext cx="215662" cy="4848514"/>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5" name="Rectangle 74"/>
            <p:cNvSpPr/>
            <p:nvPr/>
          </p:nvSpPr>
          <p:spPr>
            <a:xfrm>
              <a:off x="2008982" y="4151848"/>
              <a:ext cx="4848513" cy="13421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9" name="Group 8"/>
          <p:cNvGrpSpPr/>
          <p:nvPr/>
        </p:nvGrpSpPr>
        <p:grpSpPr>
          <a:xfrm>
            <a:off x="2008982" y="4954162"/>
            <a:ext cx="4848513" cy="1283403"/>
            <a:chOff x="2008982" y="4954162"/>
            <a:chExt cx="4848513" cy="1283403"/>
          </a:xfrm>
        </p:grpSpPr>
        <p:grpSp>
          <p:nvGrpSpPr>
            <p:cNvPr id="45" name="Group 44"/>
            <p:cNvGrpSpPr/>
            <p:nvPr/>
          </p:nvGrpSpPr>
          <p:grpSpPr>
            <a:xfrm>
              <a:off x="2702706" y="5212773"/>
              <a:ext cx="1021877" cy="1024792"/>
              <a:chOff x="3268514" y="3486470"/>
              <a:chExt cx="1021877" cy="1024792"/>
            </a:xfrm>
          </p:grpSpPr>
          <p:sp>
            <p:nvSpPr>
              <p:cNvPr id="46" name="Rectangle 45"/>
              <p:cNvSpPr/>
              <p:nvPr/>
            </p:nvSpPr>
            <p:spPr>
              <a:xfrm>
                <a:off x="3271914" y="3781759"/>
                <a:ext cx="1018477" cy="729502"/>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47" name="Rectangle 46"/>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s1 </a:t>
                </a:r>
                <a:endParaRPr lang="en-US" sz="1100" b="1" dirty="0"/>
              </a:p>
            </p:txBody>
          </p:sp>
          <p:sp>
            <p:nvSpPr>
              <p:cNvPr id="48" name="Rectangle 47"/>
              <p:cNvSpPr/>
              <p:nvPr/>
            </p:nvSpPr>
            <p:spPr>
              <a:xfrm>
                <a:off x="3268514" y="3859696"/>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0</a:t>
                </a:r>
              </a:p>
              <a:p>
                <a:r>
                  <a:rPr lang="en-US" sz="1100" b="1" dirty="0" smtClean="0"/>
                  <a:t>Length: 5</a:t>
                </a:r>
              </a:p>
              <a:p>
                <a:r>
                  <a:rPr lang="en-US" sz="1100" b="1" dirty="0" smtClean="0"/>
                  <a:t>Capacity: 10</a:t>
                </a:r>
              </a:p>
              <a:p>
                <a:endParaRPr lang="en-US" sz="1100" b="1" dirty="0"/>
              </a:p>
            </p:txBody>
          </p:sp>
        </p:grpSp>
        <p:sp>
          <p:nvSpPr>
            <p:cNvPr id="49" name="Left Brace 48"/>
            <p:cNvSpPr/>
            <p:nvPr/>
          </p:nvSpPr>
          <p:spPr>
            <a:xfrm rot="16200000">
              <a:off x="3099909" y="4014016"/>
              <a:ext cx="215662" cy="2397513"/>
            </a:xfrm>
            <a:prstGeom prst="leftBrace">
              <a:avLst/>
            </a:prstGeom>
            <a:ln w="38100" cmpd="sng">
              <a:solidFill>
                <a:schemeClr val="accent4">
                  <a:lumMod val="60000"/>
                  <a:lumOff val="40000"/>
                </a:schemeClr>
              </a:solidFill>
            </a:ln>
          </p:spPr>
          <p:style>
            <a:lnRef idx="1">
              <a:schemeClr val="accent4"/>
            </a:lnRef>
            <a:fillRef idx="0">
              <a:schemeClr val="accent4"/>
            </a:fillRef>
            <a:effectRef idx="0">
              <a:schemeClr val="accent4"/>
            </a:effectRef>
            <a:fontRef idx="minor">
              <a:schemeClr val="tx1"/>
            </a:fontRef>
          </p:style>
          <p:txBody>
            <a:bodyPr rtlCol="0" anchor="ctr"/>
            <a:lstStyle/>
            <a:p>
              <a:pPr algn="ctr"/>
              <a:endParaRPr lang="en-US"/>
            </a:p>
          </p:txBody>
        </p:sp>
        <p:sp>
          <p:nvSpPr>
            <p:cNvPr id="76" name="Rectangle 75"/>
            <p:cNvSpPr/>
            <p:nvPr/>
          </p:nvSpPr>
          <p:spPr>
            <a:xfrm>
              <a:off x="2008982" y="4954162"/>
              <a:ext cx="4848513" cy="110486"/>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grpSp>
      <p:grpSp>
        <p:nvGrpSpPr>
          <p:cNvPr id="8" name="Group 7"/>
          <p:cNvGrpSpPr/>
          <p:nvPr/>
        </p:nvGrpSpPr>
        <p:grpSpPr>
          <a:xfrm>
            <a:off x="4447374" y="4954162"/>
            <a:ext cx="2410123" cy="1327576"/>
            <a:chOff x="4447374" y="4954162"/>
            <a:chExt cx="2410123" cy="1327576"/>
          </a:xfrm>
        </p:grpSpPr>
        <p:grpSp>
          <p:nvGrpSpPr>
            <p:cNvPr id="50" name="Group 49"/>
            <p:cNvGrpSpPr/>
            <p:nvPr/>
          </p:nvGrpSpPr>
          <p:grpSpPr>
            <a:xfrm>
              <a:off x="5158678" y="5247904"/>
              <a:ext cx="1018477" cy="1033834"/>
              <a:chOff x="3271914" y="3486470"/>
              <a:chExt cx="1018477" cy="1033834"/>
            </a:xfrm>
          </p:grpSpPr>
          <p:sp>
            <p:nvSpPr>
              <p:cNvPr id="51" name="Rectangle 50"/>
              <p:cNvSpPr/>
              <p:nvPr/>
            </p:nvSpPr>
            <p:spPr>
              <a:xfrm>
                <a:off x="3271914" y="3781759"/>
                <a:ext cx="1018477" cy="729502"/>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52" name="Rectangle 51"/>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s2 </a:t>
                </a:r>
                <a:endParaRPr lang="en-US" sz="1100" b="1" dirty="0"/>
              </a:p>
            </p:txBody>
          </p:sp>
          <p:sp>
            <p:nvSpPr>
              <p:cNvPr id="53" name="Rectangle 52"/>
              <p:cNvSpPr/>
              <p:nvPr/>
            </p:nvSpPr>
            <p:spPr>
              <a:xfrm>
                <a:off x="3271914" y="3868738"/>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5</a:t>
                </a:r>
              </a:p>
              <a:p>
                <a:r>
                  <a:rPr lang="en-US" sz="1100" b="1" dirty="0" smtClean="0"/>
                  <a:t>Length: 5</a:t>
                </a:r>
              </a:p>
              <a:p>
                <a:r>
                  <a:rPr lang="en-US" sz="1100" b="1" dirty="0" smtClean="0"/>
                  <a:t>Capacity: 5</a:t>
                </a:r>
              </a:p>
              <a:p>
                <a:endParaRPr lang="en-US" sz="1100" b="1" dirty="0"/>
              </a:p>
            </p:txBody>
          </p:sp>
        </p:grpSp>
        <p:sp>
          <p:nvSpPr>
            <p:cNvPr id="56" name="Left Brace 55"/>
            <p:cNvSpPr/>
            <p:nvPr/>
          </p:nvSpPr>
          <p:spPr>
            <a:xfrm rot="16200000">
              <a:off x="5550909" y="4014016"/>
              <a:ext cx="215662" cy="2397514"/>
            </a:xfrm>
            <a:prstGeom prst="leftBrace">
              <a:avLst/>
            </a:prstGeom>
            <a:ln>
              <a:solidFill>
                <a:schemeClr val="accent3">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7" name="Rectangle 76"/>
            <p:cNvSpPr/>
            <p:nvPr/>
          </p:nvSpPr>
          <p:spPr>
            <a:xfrm>
              <a:off x="4447374" y="4954162"/>
              <a:ext cx="2410121" cy="115956"/>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grpSp>
    </p:spTree>
    <p:extLst>
      <p:ext uri="{BB962C8B-B14F-4D97-AF65-F5344CB8AC3E}">
        <p14:creationId xmlns:p14="http://schemas.microsoft.com/office/powerpoint/2010/main" val="370476581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xit" presetSubtype="0" fill="hold" nodeType="clickEffect">
                                  <p:stCondLst>
                                    <p:cond delay="0"/>
                                  </p:stCondLst>
                                  <p:childTnLst>
                                    <p:animEffect transition="out" filter="fade">
                                      <p:cBhvr>
                                        <p:cTn id="10" dur="500"/>
                                        <p:tgtEl>
                                          <p:spTgt spid="7"/>
                                        </p:tgtEl>
                                      </p:cBhvr>
                                    </p:animEffect>
                                    <p:set>
                                      <p:cBhvr>
                                        <p:cTn id="11" dur="1" fill="hold">
                                          <p:stCondLst>
                                            <p:cond delay="499"/>
                                          </p:stCondLst>
                                        </p:cTn>
                                        <p:tgtEl>
                                          <p:spTgt spid="7"/>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9"/>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nodeType="clickEffect">
                                  <p:stCondLst>
                                    <p:cond delay="0"/>
                                  </p:stCondLst>
                                  <p:childTnLst>
                                    <p:animEffect transition="out" filter="fade">
                                      <p:cBhvr>
                                        <p:cTn id="19" dur="500"/>
                                        <p:tgtEl>
                                          <p:spTgt spid="9"/>
                                        </p:tgtEl>
                                      </p:cBhvr>
                                    </p:animEffect>
                                    <p:set>
                                      <p:cBhvr>
                                        <p:cTn id="20" dur="1" fill="hold">
                                          <p:stCondLst>
                                            <p:cond delay="499"/>
                                          </p:stCondLst>
                                        </p:cTn>
                                        <p:tgtEl>
                                          <p:spTgt spid="9"/>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0" presetClass="exit" presetSubtype="0" fill="hold" nodeType="clickEffect">
                                  <p:stCondLst>
                                    <p:cond delay="0"/>
                                  </p:stCondLst>
                                  <p:childTnLst>
                                    <p:animEffect transition="out" filter="fade">
                                      <p:cBhvr>
                                        <p:cTn id="28" dur="500"/>
                                        <p:tgtEl>
                                          <p:spTgt spid="8"/>
                                        </p:tgtEl>
                                      </p:cBhvr>
                                    </p:animEffect>
                                    <p:set>
                                      <p:cBhvr>
                                        <p:cTn id="29"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Slice Illustrated</a:t>
            </a:r>
            <a:endParaRPr lang="en-US" dirty="0"/>
          </a:p>
        </p:txBody>
      </p:sp>
      <p:sp>
        <p:nvSpPr>
          <p:cNvPr id="55" name="TextBox 54"/>
          <p:cNvSpPr txBox="1"/>
          <p:nvPr/>
        </p:nvSpPr>
        <p:spPr>
          <a:xfrm>
            <a:off x="1183977" y="4521988"/>
            <a:ext cx="1007223"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err="1" smtClean="0"/>
              <a:t>nums</a:t>
            </a:r>
            <a:r>
              <a:rPr lang="en-US" dirty="0" smtClean="0"/>
              <a:t> =&gt;</a:t>
            </a:r>
            <a:endParaRPr lang="en-US" dirty="0"/>
          </a:p>
        </p:txBody>
      </p:sp>
      <p:sp>
        <p:nvSpPr>
          <p:cNvPr id="60" name="Rectangle 59"/>
          <p:cNvSpPr/>
          <p:nvPr/>
        </p:nvSpPr>
        <p:spPr>
          <a:xfrm>
            <a:off x="2867315" y="4889330"/>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1" name="Rectangle 60"/>
          <p:cNvSpPr/>
          <p:nvPr/>
        </p:nvSpPr>
        <p:spPr>
          <a:xfrm>
            <a:off x="3357515" y="4889330"/>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2" name="Rectangle 61"/>
          <p:cNvSpPr/>
          <p:nvPr/>
        </p:nvSpPr>
        <p:spPr>
          <a:xfrm>
            <a:off x="3847715" y="4889330"/>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63" name="Rectangle 62"/>
          <p:cNvSpPr/>
          <p:nvPr/>
        </p:nvSpPr>
        <p:spPr>
          <a:xfrm>
            <a:off x="4337915" y="4889330"/>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4</a:t>
            </a:r>
            <a:endParaRPr lang="en-US" sz="1200" dirty="0"/>
          </a:p>
        </p:txBody>
      </p:sp>
      <p:sp>
        <p:nvSpPr>
          <p:cNvPr id="64" name="Rectangle 63"/>
          <p:cNvSpPr/>
          <p:nvPr/>
        </p:nvSpPr>
        <p:spPr>
          <a:xfrm>
            <a:off x="4828115" y="4889330"/>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5</a:t>
            </a:r>
            <a:endParaRPr lang="en-US" sz="1200" dirty="0"/>
          </a:p>
        </p:txBody>
      </p:sp>
      <p:sp>
        <p:nvSpPr>
          <p:cNvPr id="65" name="Rectangle 64"/>
          <p:cNvSpPr/>
          <p:nvPr/>
        </p:nvSpPr>
        <p:spPr>
          <a:xfrm>
            <a:off x="5318315" y="4889330"/>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6</a:t>
            </a:r>
            <a:endParaRPr lang="en-US" sz="1200" dirty="0"/>
          </a:p>
        </p:txBody>
      </p:sp>
      <p:sp>
        <p:nvSpPr>
          <p:cNvPr id="66" name="Rectangle 65"/>
          <p:cNvSpPr/>
          <p:nvPr/>
        </p:nvSpPr>
        <p:spPr>
          <a:xfrm>
            <a:off x="5808515" y="4889330"/>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7</a:t>
            </a:r>
            <a:endParaRPr lang="en-US" sz="1200" dirty="0"/>
          </a:p>
        </p:txBody>
      </p:sp>
      <p:sp>
        <p:nvSpPr>
          <p:cNvPr id="67" name="Rectangle 66"/>
          <p:cNvSpPr/>
          <p:nvPr/>
        </p:nvSpPr>
        <p:spPr>
          <a:xfrm>
            <a:off x="6298715" y="4889330"/>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8</a:t>
            </a:r>
            <a:endParaRPr lang="en-US" sz="1200" dirty="0"/>
          </a:p>
        </p:txBody>
      </p:sp>
      <p:sp>
        <p:nvSpPr>
          <p:cNvPr id="68" name="Rectangle 67"/>
          <p:cNvSpPr/>
          <p:nvPr/>
        </p:nvSpPr>
        <p:spPr>
          <a:xfrm>
            <a:off x="6788916" y="4889330"/>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9</a:t>
            </a:r>
            <a:endParaRPr lang="en-US" sz="1200" dirty="0"/>
          </a:p>
        </p:txBody>
      </p:sp>
      <p:sp>
        <p:nvSpPr>
          <p:cNvPr id="69" name="Rectangle 68"/>
          <p:cNvSpPr/>
          <p:nvPr/>
        </p:nvSpPr>
        <p:spPr>
          <a:xfrm>
            <a:off x="2377115" y="4889330"/>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19" name="Group 18"/>
          <p:cNvGrpSpPr/>
          <p:nvPr/>
        </p:nvGrpSpPr>
        <p:grpSpPr>
          <a:xfrm>
            <a:off x="5028709" y="5565933"/>
            <a:ext cx="1018477" cy="1032646"/>
            <a:chOff x="3271914" y="3486470"/>
            <a:chExt cx="1018477" cy="1032646"/>
          </a:xfrm>
        </p:grpSpPr>
        <p:sp>
          <p:nvSpPr>
            <p:cNvPr id="18" name="Rectangle 17"/>
            <p:cNvSpPr/>
            <p:nvPr/>
          </p:nvSpPr>
          <p:spPr>
            <a:xfrm>
              <a:off x="3271914" y="3781759"/>
              <a:ext cx="1018477" cy="72950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38" name="Rectangle 37"/>
            <p:cNvSpPr/>
            <p:nvPr/>
          </p:nvSpPr>
          <p:spPr>
            <a:xfrm>
              <a:off x="3271914" y="3486470"/>
              <a:ext cx="397365" cy="295289"/>
            </a:xfrm>
            <a:prstGeom prst="rect">
              <a:avLst/>
            </a:prstGeom>
            <a:noFill/>
            <a:ln>
              <a:noFill/>
            </a:ln>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s4 </a:t>
              </a:r>
              <a:endParaRPr lang="en-US" sz="1100" b="1" dirty="0"/>
            </a:p>
          </p:txBody>
        </p:sp>
        <p:sp>
          <p:nvSpPr>
            <p:cNvPr id="42" name="Rectangle 41"/>
            <p:cNvSpPr/>
            <p:nvPr/>
          </p:nvSpPr>
          <p:spPr>
            <a:xfrm>
              <a:off x="3271914" y="3867550"/>
              <a:ext cx="1004589" cy="651566"/>
            </a:xfrm>
            <a:prstGeom prst="rect">
              <a:avLst/>
            </a:prstGeom>
            <a:ln>
              <a:noFill/>
            </a:ln>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3</a:t>
              </a:r>
            </a:p>
            <a:p>
              <a:r>
                <a:rPr lang="en-US" sz="1100" b="1" dirty="0" smtClean="0"/>
                <a:t>Length: 7</a:t>
              </a:r>
            </a:p>
            <a:p>
              <a:r>
                <a:rPr lang="en-US" sz="1100" b="1" dirty="0" smtClean="0"/>
                <a:t>Capacity: 7</a:t>
              </a:r>
            </a:p>
            <a:p>
              <a:endParaRPr lang="en-US" sz="1100" b="1" dirty="0"/>
            </a:p>
          </p:txBody>
        </p:sp>
      </p:grpSp>
      <p:sp>
        <p:nvSpPr>
          <p:cNvPr id="44" name="Left Brace 43"/>
          <p:cNvSpPr/>
          <p:nvPr/>
        </p:nvSpPr>
        <p:spPr>
          <a:xfrm rot="16200000">
            <a:off x="5425511" y="3772476"/>
            <a:ext cx="215662" cy="3371252"/>
          </a:xfrm>
          <a:prstGeom prst="leftBrace">
            <a:avLst/>
          </a:prstGeom>
          <a:noFill/>
          <a:ln w="28575" cmpd="sng">
            <a:solidFill>
              <a:schemeClr val="accent2">
                <a:lumMod val="60000"/>
                <a:lumOff val="40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grpSp>
        <p:nvGrpSpPr>
          <p:cNvPr id="31" name="Group 30"/>
          <p:cNvGrpSpPr/>
          <p:nvPr/>
        </p:nvGrpSpPr>
        <p:grpSpPr>
          <a:xfrm>
            <a:off x="2377114" y="4514925"/>
            <a:ext cx="4848515" cy="295289"/>
            <a:chOff x="1368307" y="2695026"/>
            <a:chExt cx="6532100" cy="295289"/>
          </a:xfrm>
        </p:grpSpPr>
        <p:sp>
          <p:nvSpPr>
            <p:cNvPr id="32" name="Rectangle 31"/>
            <p:cNvSpPr/>
            <p:nvPr/>
          </p:nvSpPr>
          <p:spPr>
            <a:xfrm>
              <a:off x="136830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33" name="Rectangle 32"/>
            <p:cNvSpPr/>
            <p:nvPr/>
          </p:nvSpPr>
          <p:spPr>
            <a:xfrm>
              <a:off x="2031716"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53</a:t>
              </a:r>
              <a:endParaRPr lang="en-US" dirty="0"/>
            </a:p>
          </p:txBody>
        </p:sp>
        <p:sp>
          <p:nvSpPr>
            <p:cNvPr id="34" name="Rectangle 33"/>
            <p:cNvSpPr/>
            <p:nvPr/>
          </p:nvSpPr>
          <p:spPr>
            <a:xfrm>
              <a:off x="269512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86</a:t>
              </a:r>
              <a:endParaRPr lang="en-US" dirty="0"/>
            </a:p>
          </p:txBody>
        </p:sp>
        <p:sp>
          <p:nvSpPr>
            <p:cNvPr id="35" name="Rectangle 34"/>
            <p:cNvSpPr/>
            <p:nvPr/>
          </p:nvSpPr>
          <p:spPr>
            <a:xfrm>
              <a:off x="335853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94</a:t>
              </a:r>
              <a:endParaRPr lang="en-US" dirty="0"/>
            </a:p>
          </p:txBody>
        </p:sp>
        <p:sp>
          <p:nvSpPr>
            <p:cNvPr id="36" name="Rectangle 35"/>
            <p:cNvSpPr/>
            <p:nvPr/>
          </p:nvSpPr>
          <p:spPr>
            <a:xfrm>
              <a:off x="402193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75</a:t>
              </a:r>
              <a:endParaRPr lang="en-US" dirty="0"/>
            </a:p>
          </p:txBody>
        </p:sp>
        <p:sp>
          <p:nvSpPr>
            <p:cNvPr id="37" name="Rectangle 36"/>
            <p:cNvSpPr/>
            <p:nvPr/>
          </p:nvSpPr>
          <p:spPr>
            <a:xfrm>
              <a:off x="468534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39" name="Rectangle 38"/>
            <p:cNvSpPr/>
            <p:nvPr/>
          </p:nvSpPr>
          <p:spPr>
            <a:xfrm>
              <a:off x="5348754"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40" name="Rectangle 39"/>
            <p:cNvSpPr/>
            <p:nvPr/>
          </p:nvSpPr>
          <p:spPr>
            <a:xfrm>
              <a:off x="601216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41" name="Rectangle 40"/>
            <p:cNvSpPr/>
            <p:nvPr/>
          </p:nvSpPr>
          <p:spPr>
            <a:xfrm>
              <a:off x="667557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37</a:t>
              </a:r>
              <a:endParaRPr lang="en-US" dirty="0"/>
            </a:p>
          </p:txBody>
        </p:sp>
        <p:sp>
          <p:nvSpPr>
            <p:cNvPr id="43" name="Rectangle 42"/>
            <p:cNvSpPr/>
            <p:nvPr/>
          </p:nvSpPr>
          <p:spPr>
            <a:xfrm>
              <a:off x="733897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40</a:t>
              </a:r>
              <a:endParaRPr lang="en-US" dirty="0"/>
            </a:p>
          </p:txBody>
        </p:sp>
      </p:grpSp>
      <p:sp>
        <p:nvSpPr>
          <p:cNvPr id="15" name="Rectangle 14"/>
          <p:cNvSpPr/>
          <p:nvPr/>
        </p:nvSpPr>
        <p:spPr>
          <a:xfrm>
            <a:off x="3847715" y="5184619"/>
            <a:ext cx="3371253" cy="11595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pic>
        <p:nvPicPr>
          <p:cNvPr id="4" name="Picture 3"/>
          <p:cNvPicPr>
            <a:picLocks noChangeAspect="1"/>
          </p:cNvPicPr>
          <p:nvPr/>
        </p:nvPicPr>
        <p:blipFill>
          <a:blip r:embed="rId2"/>
          <a:stretch>
            <a:fillRect/>
          </a:stretch>
        </p:blipFill>
        <p:spPr>
          <a:xfrm>
            <a:off x="0" y="1418190"/>
            <a:ext cx="9144000" cy="1327355"/>
          </a:xfrm>
          <a:prstGeom prst="rect">
            <a:avLst/>
          </a:prstGeom>
        </p:spPr>
      </p:pic>
      <p:grpSp>
        <p:nvGrpSpPr>
          <p:cNvPr id="47" name="Group 46"/>
          <p:cNvGrpSpPr/>
          <p:nvPr/>
        </p:nvGrpSpPr>
        <p:grpSpPr>
          <a:xfrm>
            <a:off x="4299838" y="2918777"/>
            <a:ext cx="1018477" cy="1032646"/>
            <a:chOff x="3271914" y="3486470"/>
            <a:chExt cx="1018477" cy="1032646"/>
          </a:xfrm>
        </p:grpSpPr>
        <p:sp>
          <p:nvSpPr>
            <p:cNvPr id="48" name="Rectangle 47"/>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49" name="Rectangle 48"/>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s3 </a:t>
              </a:r>
              <a:endParaRPr lang="en-US" sz="1100" b="1" dirty="0"/>
            </a:p>
          </p:txBody>
        </p:sp>
        <p:sp>
          <p:nvSpPr>
            <p:cNvPr id="50" name="Rectangle 49"/>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3</a:t>
              </a:r>
            </a:p>
            <a:p>
              <a:r>
                <a:rPr lang="en-US" sz="1100" b="1" dirty="0" smtClean="0"/>
                <a:t>Length: 4</a:t>
              </a:r>
            </a:p>
            <a:p>
              <a:r>
                <a:rPr lang="en-US" sz="1100" b="1" dirty="0" smtClean="0"/>
                <a:t>Capacity: 7</a:t>
              </a:r>
            </a:p>
            <a:p>
              <a:endParaRPr lang="en-US" sz="1100" b="1" dirty="0"/>
            </a:p>
          </p:txBody>
        </p:sp>
      </p:grpSp>
      <p:sp>
        <p:nvSpPr>
          <p:cNvPr id="51" name="Left Brace 50"/>
          <p:cNvSpPr/>
          <p:nvPr/>
        </p:nvSpPr>
        <p:spPr>
          <a:xfrm rot="5400000">
            <a:off x="4690209" y="3269936"/>
            <a:ext cx="215662" cy="1900650"/>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2" name="Rectangle 51"/>
          <p:cNvSpPr/>
          <p:nvPr/>
        </p:nvSpPr>
        <p:spPr>
          <a:xfrm>
            <a:off x="3847716" y="4398969"/>
            <a:ext cx="3371252" cy="115956"/>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253835962"/>
      </p:ext>
    </p:extLst>
  </p:cSld>
  <p:clrMapOvr>
    <a:masterClrMapping/>
  </p:clrMapOvr>
  <p:timing>
    <p:tnLst>
      <p:par>
        <p:cTn xmlns:p14="http://schemas.microsoft.com/office/powerpoint/2010/mai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normAutofit/>
          </a:bodyPr>
          <a:lstStyle/>
          <a:p>
            <a:r>
              <a:rPr lang="en-US" dirty="0" smtClean="0"/>
              <a:t>A </a:t>
            </a:r>
            <a:r>
              <a:rPr lang="en-US" b="1" i="1" dirty="0" smtClean="0">
                <a:solidFill>
                  <a:srgbClr val="FF0000"/>
                </a:solidFill>
              </a:rPr>
              <a:t>Slice’s</a:t>
            </a:r>
            <a:r>
              <a:rPr lang="en-US" dirty="0" smtClean="0"/>
              <a:t> </a:t>
            </a:r>
            <a:r>
              <a:rPr lang="en-US" i="1" dirty="0" smtClean="0"/>
              <a:t>capacity</a:t>
            </a:r>
            <a:r>
              <a:rPr lang="en-US" dirty="0" smtClean="0"/>
              <a:t> tell you how much more of the underlying </a:t>
            </a:r>
            <a:r>
              <a:rPr lang="en-US" b="1" i="1" dirty="0" smtClean="0">
                <a:solidFill>
                  <a:srgbClr val="008000"/>
                </a:solidFill>
              </a:rPr>
              <a:t>Array</a:t>
            </a:r>
            <a:r>
              <a:rPr lang="en-US" dirty="0" smtClean="0"/>
              <a:t> is </a:t>
            </a:r>
            <a:r>
              <a:rPr lang="en-US" i="1" dirty="0" smtClean="0"/>
              <a:t>reserved</a:t>
            </a:r>
            <a:r>
              <a:rPr lang="en-US" dirty="0" smtClean="0"/>
              <a:t>.</a:t>
            </a:r>
            <a:endParaRPr lang="en-US" b="1" i="1" dirty="0" smtClean="0">
              <a:solidFill>
                <a:srgbClr val="FF0000"/>
              </a:solidFill>
            </a:endParaRPr>
          </a:p>
        </p:txBody>
      </p:sp>
    </p:spTree>
    <p:extLst>
      <p:ext uri="{BB962C8B-B14F-4D97-AF65-F5344CB8AC3E}">
        <p14:creationId xmlns:p14="http://schemas.microsoft.com/office/powerpoint/2010/main" val="2182291957"/>
      </p:ext>
    </p:extLst>
  </p:cSld>
  <p:clrMapOvr>
    <a:masterClrMapping/>
  </p:clrMapOvr>
  <p:timing>
    <p:tnLst>
      <p:par>
        <p:cTn xmlns:p14="http://schemas.microsoft.com/office/powerpoint/2010/mai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4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Creating Slices with make()</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Ch.4 : Slices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2986180467"/>
      </p:ext>
    </p:extLst>
  </p:cSld>
  <p:clrMapOvr>
    <a:masterClrMapping/>
  </p:clrMapOvr>
  <p:timing>
    <p:tnLst>
      <p:par>
        <p:cTn xmlns:p14="http://schemas.microsoft.com/office/powerpoint/2010/mai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Creating </a:t>
            </a:r>
            <a:r>
              <a:rPr lang="en-US" dirty="0"/>
              <a:t>S</a:t>
            </a:r>
            <a:r>
              <a:rPr lang="en-US" dirty="0" smtClean="0"/>
              <a:t>lices at runtime</a:t>
            </a:r>
          </a:p>
          <a:p>
            <a:pPr lvl="1"/>
            <a:r>
              <a:rPr lang="en-US" dirty="0" smtClean="0"/>
              <a:t>Using the ‘make’ built-in function</a:t>
            </a:r>
          </a:p>
        </p:txBody>
      </p:sp>
      <p:sp>
        <p:nvSpPr>
          <p:cNvPr id="4" name="TextBox 3"/>
          <p:cNvSpPr txBox="1"/>
          <p:nvPr/>
        </p:nvSpPr>
        <p:spPr>
          <a:xfrm>
            <a:off x="-7033" y="6249581"/>
            <a:ext cx="8018786" cy="369332"/>
          </a:xfrm>
          <a:prstGeom prst="rect">
            <a:avLst/>
          </a:prstGeom>
          <a:noFill/>
        </p:spPr>
        <p:txBody>
          <a:bodyPr wrap="square" rtlCol="0">
            <a:spAutoFit/>
          </a:bodyPr>
          <a:lstStyle/>
          <a:p>
            <a:r>
              <a:rPr lang="en-US" dirty="0" smtClean="0"/>
              <a:t>Go Slices: Usage and Internals</a:t>
            </a:r>
            <a:r>
              <a:rPr lang="en-US" dirty="0"/>
              <a:t>: </a:t>
            </a:r>
            <a:r>
              <a:rPr lang="en-US" dirty="0">
                <a:hlinkClick r:id="rId2"/>
              </a:rPr>
              <a:t>https://</a:t>
            </a:r>
            <a:r>
              <a:rPr lang="en-US" dirty="0" err="1">
                <a:hlinkClick r:id="rId2"/>
              </a:rPr>
              <a:t>blog.golang.org</a:t>
            </a:r>
            <a:r>
              <a:rPr lang="en-US" dirty="0">
                <a:hlinkClick r:id="rId2"/>
              </a:rPr>
              <a:t>/go-slices-usage-and-internals</a:t>
            </a:r>
            <a:endParaRPr lang="en-US" dirty="0"/>
          </a:p>
        </p:txBody>
      </p:sp>
      <p:sp>
        <p:nvSpPr>
          <p:cNvPr id="5" name="TextBox 4"/>
          <p:cNvSpPr txBox="1"/>
          <p:nvPr/>
        </p:nvSpPr>
        <p:spPr>
          <a:xfrm>
            <a:off x="0" y="5946761"/>
            <a:ext cx="5751453" cy="369332"/>
          </a:xfrm>
          <a:prstGeom prst="rect">
            <a:avLst/>
          </a:prstGeom>
          <a:noFill/>
        </p:spPr>
        <p:txBody>
          <a:bodyPr wrap="square" rtlCol="0">
            <a:spAutoFit/>
          </a:bodyPr>
          <a:lstStyle/>
          <a:p>
            <a:r>
              <a:rPr lang="en-US" dirty="0" smtClean="0"/>
              <a:t>Lang Specification: </a:t>
            </a:r>
            <a:r>
              <a:rPr lang="en-US" dirty="0">
                <a:hlinkClick r:id="rId3"/>
              </a:rPr>
              <a:t>https://</a:t>
            </a:r>
            <a:r>
              <a:rPr lang="en-US" dirty="0" err="1">
                <a:hlinkClick r:id="rId3"/>
              </a:rPr>
              <a:t>golang.org</a:t>
            </a:r>
            <a:r>
              <a:rPr lang="en-US" dirty="0">
                <a:hlinkClick r:id="rId3"/>
              </a:rPr>
              <a:t>/ref/</a:t>
            </a:r>
            <a:r>
              <a:rPr lang="en-US" dirty="0" err="1">
                <a:hlinkClick r:id="rId3"/>
              </a:rPr>
              <a:t>spec#Slice_types</a:t>
            </a:r>
            <a:endParaRPr lang="en-US" dirty="0"/>
          </a:p>
        </p:txBody>
      </p:sp>
    </p:spTree>
    <p:extLst>
      <p:ext uri="{BB962C8B-B14F-4D97-AF65-F5344CB8AC3E}">
        <p14:creationId xmlns:p14="http://schemas.microsoft.com/office/powerpoint/2010/main" val="1771651724"/>
      </p:ext>
    </p:extLst>
  </p:cSld>
  <p:clrMapOvr>
    <a:masterClrMapping/>
  </p:clrMapOvr>
  <p:timing>
    <p:tnLst>
      <p:par>
        <p:cTn xmlns:p14="http://schemas.microsoft.com/office/powerpoint/2010/mai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1754327"/>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5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Growing Slices with append()</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Ch.4 : Slices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1293329678"/>
      </p:ext>
    </p:extLst>
  </p:cSld>
  <p:clrMapOvr>
    <a:masterClrMapping/>
  </p:clrMapOvr>
  <p:timing>
    <p:tnLst>
      <p:par>
        <p:cTn xmlns:p14="http://schemas.microsoft.com/office/powerpoint/2010/mai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Understanding and using ‘append()’ built-in function</a:t>
            </a:r>
          </a:p>
          <a:p>
            <a:pPr lvl="1"/>
            <a:r>
              <a:rPr lang="en-US" dirty="0" smtClean="0"/>
              <a:t>Using the ‘append’ built-in function to grow Slices</a:t>
            </a:r>
          </a:p>
        </p:txBody>
      </p:sp>
      <p:sp>
        <p:nvSpPr>
          <p:cNvPr id="4" name="TextBox 3"/>
          <p:cNvSpPr txBox="1"/>
          <p:nvPr/>
        </p:nvSpPr>
        <p:spPr>
          <a:xfrm>
            <a:off x="-7033" y="6249581"/>
            <a:ext cx="8018786" cy="369332"/>
          </a:xfrm>
          <a:prstGeom prst="rect">
            <a:avLst/>
          </a:prstGeom>
          <a:noFill/>
        </p:spPr>
        <p:txBody>
          <a:bodyPr wrap="square" rtlCol="0">
            <a:spAutoFit/>
          </a:bodyPr>
          <a:lstStyle/>
          <a:p>
            <a:r>
              <a:rPr lang="en-US" dirty="0" smtClean="0"/>
              <a:t>Go Slices: Usage and Internals</a:t>
            </a:r>
            <a:r>
              <a:rPr lang="en-US" dirty="0"/>
              <a:t>: </a:t>
            </a:r>
            <a:r>
              <a:rPr lang="en-US" dirty="0">
                <a:hlinkClick r:id="rId2"/>
              </a:rPr>
              <a:t>https://</a:t>
            </a:r>
            <a:r>
              <a:rPr lang="en-US" dirty="0" err="1">
                <a:hlinkClick r:id="rId2"/>
              </a:rPr>
              <a:t>blog.golang.org</a:t>
            </a:r>
            <a:r>
              <a:rPr lang="en-US" dirty="0">
                <a:hlinkClick r:id="rId2"/>
              </a:rPr>
              <a:t>/go-slices-usage-and-internals</a:t>
            </a:r>
            <a:endParaRPr lang="en-US" dirty="0"/>
          </a:p>
        </p:txBody>
      </p:sp>
      <p:sp>
        <p:nvSpPr>
          <p:cNvPr id="5" name="TextBox 4"/>
          <p:cNvSpPr txBox="1"/>
          <p:nvPr/>
        </p:nvSpPr>
        <p:spPr>
          <a:xfrm>
            <a:off x="0" y="5946761"/>
            <a:ext cx="5751453" cy="369332"/>
          </a:xfrm>
          <a:prstGeom prst="rect">
            <a:avLst/>
          </a:prstGeom>
          <a:noFill/>
        </p:spPr>
        <p:txBody>
          <a:bodyPr wrap="square" rtlCol="0">
            <a:spAutoFit/>
          </a:bodyPr>
          <a:lstStyle/>
          <a:p>
            <a:r>
              <a:rPr lang="en-US" dirty="0" smtClean="0"/>
              <a:t>Lang Specification: </a:t>
            </a:r>
            <a:r>
              <a:rPr lang="en-US" dirty="0">
                <a:hlinkClick r:id="rId3"/>
              </a:rPr>
              <a:t>https://</a:t>
            </a:r>
            <a:r>
              <a:rPr lang="en-US" dirty="0" err="1">
                <a:hlinkClick r:id="rId3"/>
              </a:rPr>
              <a:t>golang.org</a:t>
            </a:r>
            <a:r>
              <a:rPr lang="en-US" dirty="0">
                <a:hlinkClick r:id="rId3"/>
              </a:rPr>
              <a:t>/ref/</a:t>
            </a:r>
            <a:r>
              <a:rPr lang="en-US" dirty="0" err="1">
                <a:hlinkClick r:id="rId3"/>
              </a:rPr>
              <a:t>spec#Slice_types</a:t>
            </a:r>
            <a:endParaRPr lang="en-US" dirty="0"/>
          </a:p>
        </p:txBody>
      </p:sp>
    </p:spTree>
    <p:extLst>
      <p:ext uri="{BB962C8B-B14F-4D97-AF65-F5344CB8AC3E}">
        <p14:creationId xmlns:p14="http://schemas.microsoft.com/office/powerpoint/2010/main" val="3212917526"/>
      </p:ext>
    </p:extLst>
  </p:cSld>
  <p:clrMapOvr>
    <a:masterClrMapping/>
  </p:clrMapOvr>
  <p:timing>
    <p:tnLst>
      <p:par>
        <p:cTn xmlns:p14="http://schemas.microsoft.com/office/powerpoint/2010/mai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Slice Created with make()</a:t>
            </a:r>
            <a:endParaRPr lang="en-US" dirty="0"/>
          </a:p>
        </p:txBody>
      </p:sp>
      <p:sp>
        <p:nvSpPr>
          <p:cNvPr id="60" name="Rectangle 59"/>
          <p:cNvSpPr/>
          <p:nvPr/>
        </p:nvSpPr>
        <p:spPr>
          <a:xfrm>
            <a:off x="4648786" y="5312170"/>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1" name="Rectangle 60"/>
          <p:cNvSpPr/>
          <p:nvPr/>
        </p:nvSpPr>
        <p:spPr>
          <a:xfrm>
            <a:off x="5138986" y="5312170"/>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9" name="Rectangle 68"/>
          <p:cNvSpPr/>
          <p:nvPr/>
        </p:nvSpPr>
        <p:spPr>
          <a:xfrm>
            <a:off x="4158586" y="5312170"/>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19" name="Group 18"/>
          <p:cNvGrpSpPr/>
          <p:nvPr/>
        </p:nvGrpSpPr>
        <p:grpSpPr>
          <a:xfrm>
            <a:off x="4104962" y="3419172"/>
            <a:ext cx="1455191" cy="1032646"/>
            <a:chOff x="3271914" y="3486470"/>
            <a:chExt cx="1018477" cy="1032646"/>
          </a:xfrm>
        </p:grpSpPr>
        <p:sp>
          <p:nvSpPr>
            <p:cNvPr id="18" name="Rectangle 17"/>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38" name="Rectangle 37"/>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s0 </a:t>
              </a:r>
              <a:endParaRPr lang="en-US" sz="1100" b="1" dirty="0"/>
            </a:p>
          </p:txBody>
        </p:sp>
        <p:sp>
          <p:nvSpPr>
            <p:cNvPr id="42" name="Rectangle 41"/>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&lt;anonymous&gt;</a:t>
              </a:r>
            </a:p>
            <a:p>
              <a:r>
                <a:rPr lang="en-US" sz="1100" b="1" dirty="0" smtClean="0"/>
                <a:t>Offset: 0</a:t>
              </a:r>
            </a:p>
            <a:p>
              <a:r>
                <a:rPr lang="en-US" sz="1100" b="1" dirty="0" smtClean="0"/>
                <a:t>Length: 2</a:t>
              </a:r>
            </a:p>
            <a:p>
              <a:r>
                <a:rPr lang="en-US" sz="1100" b="1" dirty="0" smtClean="0"/>
                <a:t>Capacity: 3</a:t>
              </a:r>
            </a:p>
            <a:p>
              <a:endParaRPr lang="en-US" sz="1100" b="1" dirty="0"/>
            </a:p>
          </p:txBody>
        </p:sp>
      </p:grpSp>
      <p:sp>
        <p:nvSpPr>
          <p:cNvPr id="44" name="Left Brace 43"/>
          <p:cNvSpPr/>
          <p:nvPr/>
        </p:nvSpPr>
        <p:spPr>
          <a:xfrm rot="5400000">
            <a:off x="4507550" y="4319715"/>
            <a:ext cx="215662" cy="940237"/>
          </a:xfrm>
          <a:prstGeom prst="leftBrace">
            <a:avLst>
              <a:gd name="adj1" fmla="val 13453"/>
              <a:gd name="adj2" fmla="val 50000"/>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2" name="Rectangle 31"/>
          <p:cNvSpPr/>
          <p:nvPr/>
        </p:nvSpPr>
        <p:spPr>
          <a:xfrm>
            <a:off x="4158585" y="4937765"/>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33" name="Rectangle 32"/>
          <p:cNvSpPr/>
          <p:nvPr/>
        </p:nvSpPr>
        <p:spPr>
          <a:xfrm>
            <a:off x="4651007" y="4937765"/>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34" name="Rectangle 33"/>
          <p:cNvSpPr/>
          <p:nvPr/>
        </p:nvSpPr>
        <p:spPr>
          <a:xfrm>
            <a:off x="5143427" y="4937765"/>
            <a:ext cx="416726" cy="295289"/>
          </a:xfrm>
          <a:prstGeom prst="rect">
            <a:avLst/>
          </a:prstGeom>
          <a:ln w="19050" cmpd="sng">
            <a:solidFill>
              <a:srgbClr val="FF0000"/>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15" name="Rectangle 14"/>
          <p:cNvSpPr/>
          <p:nvPr/>
        </p:nvSpPr>
        <p:spPr>
          <a:xfrm>
            <a:off x="4151922" y="5233054"/>
            <a:ext cx="933578" cy="11848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45" name="Left Brace 44"/>
          <p:cNvSpPr/>
          <p:nvPr/>
        </p:nvSpPr>
        <p:spPr>
          <a:xfrm rot="16200000">
            <a:off x="4762643" y="5106829"/>
            <a:ext cx="215662" cy="1410451"/>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6" name="TextBox 45"/>
          <p:cNvSpPr txBox="1"/>
          <p:nvPr/>
        </p:nvSpPr>
        <p:spPr>
          <a:xfrm>
            <a:off x="4427731" y="5933220"/>
            <a:ext cx="957075" cy="369332"/>
          </a:xfrm>
          <a:prstGeom prst="rect">
            <a:avLst/>
          </a:prstGeom>
          <a:noFill/>
        </p:spPr>
        <p:txBody>
          <a:bodyPr wrap="none" rtlCol="0">
            <a:spAutoFit/>
          </a:bodyPr>
          <a:lstStyle/>
          <a:p>
            <a:r>
              <a:rPr lang="en-US" dirty="0" smtClean="0"/>
              <a:t>capacity</a:t>
            </a:r>
            <a:endParaRPr lang="en-US" dirty="0"/>
          </a:p>
        </p:txBody>
      </p:sp>
      <p:pic>
        <p:nvPicPr>
          <p:cNvPr id="4" name="Picture 3"/>
          <p:cNvPicPr>
            <a:picLocks noChangeAspect="1"/>
          </p:cNvPicPr>
          <p:nvPr/>
        </p:nvPicPr>
        <p:blipFill>
          <a:blip r:embed="rId2"/>
          <a:stretch>
            <a:fillRect/>
          </a:stretch>
        </p:blipFill>
        <p:spPr>
          <a:xfrm>
            <a:off x="1104900" y="1659283"/>
            <a:ext cx="6921500" cy="635000"/>
          </a:xfrm>
          <a:prstGeom prst="rect">
            <a:avLst/>
          </a:prstGeom>
        </p:spPr>
      </p:pic>
    </p:spTree>
    <p:extLst>
      <p:ext uri="{BB962C8B-B14F-4D97-AF65-F5344CB8AC3E}">
        <p14:creationId xmlns:p14="http://schemas.microsoft.com/office/powerpoint/2010/main" val="143174411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6" grpId="0"/>
    </p:bld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Appending Element(s) to Slice’s Capacity</a:t>
            </a:r>
            <a:endParaRPr lang="en-US" dirty="0"/>
          </a:p>
        </p:txBody>
      </p:sp>
      <p:sp>
        <p:nvSpPr>
          <p:cNvPr id="60" name="Rectangle 59"/>
          <p:cNvSpPr/>
          <p:nvPr/>
        </p:nvSpPr>
        <p:spPr>
          <a:xfrm>
            <a:off x="2876308" y="5108293"/>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1" name="Rectangle 60"/>
          <p:cNvSpPr/>
          <p:nvPr/>
        </p:nvSpPr>
        <p:spPr>
          <a:xfrm>
            <a:off x="3366508" y="5108293"/>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9" name="Rectangle 68"/>
          <p:cNvSpPr/>
          <p:nvPr/>
        </p:nvSpPr>
        <p:spPr>
          <a:xfrm>
            <a:off x="2386108" y="5108293"/>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19" name="Group 18"/>
          <p:cNvGrpSpPr/>
          <p:nvPr/>
        </p:nvGrpSpPr>
        <p:grpSpPr>
          <a:xfrm>
            <a:off x="2332484" y="3215295"/>
            <a:ext cx="1455191" cy="1032646"/>
            <a:chOff x="3271914" y="3486470"/>
            <a:chExt cx="1018477" cy="1032646"/>
          </a:xfrm>
        </p:grpSpPr>
        <p:sp>
          <p:nvSpPr>
            <p:cNvPr id="18" name="Rectangle 17"/>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38" name="Rectangle 37"/>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s0 </a:t>
              </a:r>
              <a:endParaRPr lang="en-US" sz="1100" b="1" dirty="0"/>
            </a:p>
          </p:txBody>
        </p:sp>
        <p:sp>
          <p:nvSpPr>
            <p:cNvPr id="42" name="Rectangle 41"/>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&lt;anonymous&gt;</a:t>
              </a:r>
            </a:p>
            <a:p>
              <a:r>
                <a:rPr lang="en-US" sz="1100" b="1" dirty="0" smtClean="0"/>
                <a:t>Offset: 0</a:t>
              </a:r>
            </a:p>
            <a:p>
              <a:r>
                <a:rPr lang="en-US" sz="1100" b="1" dirty="0" smtClean="0"/>
                <a:t>Length: 2</a:t>
              </a:r>
            </a:p>
            <a:p>
              <a:r>
                <a:rPr lang="en-US" sz="1100" b="1" dirty="0" smtClean="0"/>
                <a:t>Capacity: 3</a:t>
              </a:r>
            </a:p>
            <a:p>
              <a:endParaRPr lang="en-US" sz="1100" b="1" dirty="0"/>
            </a:p>
          </p:txBody>
        </p:sp>
      </p:grpSp>
      <p:sp>
        <p:nvSpPr>
          <p:cNvPr id="44" name="Left Brace 43"/>
          <p:cNvSpPr/>
          <p:nvPr/>
        </p:nvSpPr>
        <p:spPr>
          <a:xfrm rot="5400000">
            <a:off x="2735072" y="4115838"/>
            <a:ext cx="215662" cy="940237"/>
          </a:xfrm>
          <a:prstGeom prst="leftBrace">
            <a:avLst>
              <a:gd name="adj1" fmla="val 13453"/>
              <a:gd name="adj2" fmla="val 50000"/>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2" name="Rectangle 31"/>
          <p:cNvSpPr/>
          <p:nvPr/>
        </p:nvSpPr>
        <p:spPr>
          <a:xfrm>
            <a:off x="2386107" y="4733888"/>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17</a:t>
            </a:r>
            <a:endParaRPr lang="en-US" dirty="0"/>
          </a:p>
        </p:txBody>
      </p:sp>
      <p:sp>
        <p:nvSpPr>
          <p:cNvPr id="33" name="Rectangle 32"/>
          <p:cNvSpPr/>
          <p:nvPr/>
        </p:nvSpPr>
        <p:spPr>
          <a:xfrm>
            <a:off x="2878529" y="4733888"/>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34" name="Rectangle 33"/>
          <p:cNvSpPr/>
          <p:nvPr/>
        </p:nvSpPr>
        <p:spPr>
          <a:xfrm>
            <a:off x="3370949" y="4733888"/>
            <a:ext cx="416726" cy="295289"/>
          </a:xfrm>
          <a:prstGeom prst="rect">
            <a:avLst/>
          </a:prstGeom>
          <a:ln w="19050" cmpd="sng">
            <a:solidFill>
              <a:srgbClr val="FF0000"/>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15" name="Rectangle 14"/>
          <p:cNvSpPr/>
          <p:nvPr/>
        </p:nvSpPr>
        <p:spPr>
          <a:xfrm>
            <a:off x="2379444" y="5029177"/>
            <a:ext cx="915811" cy="11848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45" name="Left Brace 44"/>
          <p:cNvSpPr/>
          <p:nvPr/>
        </p:nvSpPr>
        <p:spPr>
          <a:xfrm rot="16200000">
            <a:off x="2990165" y="4902952"/>
            <a:ext cx="215662" cy="1410451"/>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6" name="TextBox 45"/>
          <p:cNvSpPr txBox="1"/>
          <p:nvPr/>
        </p:nvSpPr>
        <p:spPr>
          <a:xfrm>
            <a:off x="2655253" y="5729343"/>
            <a:ext cx="957075" cy="369332"/>
          </a:xfrm>
          <a:prstGeom prst="rect">
            <a:avLst/>
          </a:prstGeom>
          <a:noFill/>
        </p:spPr>
        <p:txBody>
          <a:bodyPr wrap="none" rtlCol="0">
            <a:spAutoFit/>
          </a:bodyPr>
          <a:lstStyle/>
          <a:p>
            <a:r>
              <a:rPr lang="en-US" dirty="0" smtClean="0"/>
              <a:t>capacity</a:t>
            </a:r>
            <a:endParaRPr lang="en-US" dirty="0"/>
          </a:p>
        </p:txBody>
      </p:sp>
      <p:sp>
        <p:nvSpPr>
          <p:cNvPr id="20" name="Rectangle 19"/>
          <p:cNvSpPr/>
          <p:nvPr/>
        </p:nvSpPr>
        <p:spPr>
          <a:xfrm>
            <a:off x="6084389" y="5108293"/>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21" name="Rectangle 20"/>
          <p:cNvSpPr/>
          <p:nvPr/>
        </p:nvSpPr>
        <p:spPr>
          <a:xfrm>
            <a:off x="6574589" y="5108293"/>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22" name="Rectangle 21"/>
          <p:cNvSpPr/>
          <p:nvPr/>
        </p:nvSpPr>
        <p:spPr>
          <a:xfrm>
            <a:off x="5594189" y="5108293"/>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23" name="Group 22"/>
          <p:cNvGrpSpPr/>
          <p:nvPr/>
        </p:nvGrpSpPr>
        <p:grpSpPr>
          <a:xfrm>
            <a:off x="5540565" y="3215295"/>
            <a:ext cx="1455191" cy="1032646"/>
            <a:chOff x="3271914" y="3486470"/>
            <a:chExt cx="1018477" cy="1032646"/>
          </a:xfrm>
        </p:grpSpPr>
        <p:sp>
          <p:nvSpPr>
            <p:cNvPr id="24" name="Rectangle 23"/>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25" name="Rectangle 24"/>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s0 </a:t>
              </a:r>
              <a:endParaRPr lang="en-US" sz="1100" b="1" dirty="0"/>
            </a:p>
          </p:txBody>
        </p:sp>
        <p:sp>
          <p:nvSpPr>
            <p:cNvPr id="26" name="Rectangle 25"/>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&lt;anonymous&gt;</a:t>
              </a:r>
            </a:p>
            <a:p>
              <a:r>
                <a:rPr lang="en-US" sz="1100" b="1" dirty="0" smtClean="0"/>
                <a:t>Offset: 0</a:t>
              </a:r>
            </a:p>
            <a:p>
              <a:r>
                <a:rPr lang="en-US" sz="1100" b="1" dirty="0" smtClean="0"/>
                <a:t>Length: 3</a:t>
              </a:r>
            </a:p>
            <a:p>
              <a:r>
                <a:rPr lang="en-US" sz="1100" b="1" dirty="0" smtClean="0"/>
                <a:t>Capacity: 3</a:t>
              </a:r>
            </a:p>
            <a:p>
              <a:endParaRPr lang="en-US" sz="1100" b="1" dirty="0"/>
            </a:p>
          </p:txBody>
        </p:sp>
      </p:grpSp>
      <p:sp>
        <p:nvSpPr>
          <p:cNvPr id="27" name="Left Brace 26"/>
          <p:cNvSpPr/>
          <p:nvPr/>
        </p:nvSpPr>
        <p:spPr>
          <a:xfrm rot="5400000">
            <a:off x="6170558" y="3888433"/>
            <a:ext cx="215662" cy="1395047"/>
          </a:xfrm>
          <a:prstGeom prst="leftBrace">
            <a:avLst>
              <a:gd name="adj1" fmla="val 13453"/>
              <a:gd name="adj2" fmla="val 50000"/>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8" name="Rectangle 27"/>
          <p:cNvSpPr/>
          <p:nvPr/>
        </p:nvSpPr>
        <p:spPr>
          <a:xfrm>
            <a:off x="5594188" y="4733888"/>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17</a:t>
            </a:r>
            <a:endParaRPr lang="en-US" dirty="0"/>
          </a:p>
        </p:txBody>
      </p:sp>
      <p:sp>
        <p:nvSpPr>
          <p:cNvPr id="29" name="Rectangle 28"/>
          <p:cNvSpPr/>
          <p:nvPr/>
        </p:nvSpPr>
        <p:spPr>
          <a:xfrm>
            <a:off x="6086610" y="4733888"/>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30" name="Rectangle 29"/>
          <p:cNvSpPr/>
          <p:nvPr/>
        </p:nvSpPr>
        <p:spPr>
          <a:xfrm>
            <a:off x="6579030" y="4733888"/>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45</a:t>
            </a:r>
            <a:endParaRPr lang="en-US" dirty="0"/>
          </a:p>
        </p:txBody>
      </p:sp>
      <p:sp>
        <p:nvSpPr>
          <p:cNvPr id="31" name="Rectangle 30"/>
          <p:cNvSpPr/>
          <p:nvPr/>
        </p:nvSpPr>
        <p:spPr>
          <a:xfrm>
            <a:off x="5587525" y="5029177"/>
            <a:ext cx="1408231" cy="11848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35" name="Left Brace 34"/>
          <p:cNvSpPr/>
          <p:nvPr/>
        </p:nvSpPr>
        <p:spPr>
          <a:xfrm rot="16200000">
            <a:off x="6198246" y="4902952"/>
            <a:ext cx="215662" cy="1410451"/>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6" name="TextBox 35"/>
          <p:cNvSpPr txBox="1"/>
          <p:nvPr/>
        </p:nvSpPr>
        <p:spPr>
          <a:xfrm>
            <a:off x="5863334" y="5729343"/>
            <a:ext cx="957075" cy="369332"/>
          </a:xfrm>
          <a:prstGeom prst="rect">
            <a:avLst/>
          </a:prstGeom>
          <a:noFill/>
        </p:spPr>
        <p:txBody>
          <a:bodyPr wrap="none" rtlCol="0">
            <a:spAutoFit/>
          </a:bodyPr>
          <a:lstStyle/>
          <a:p>
            <a:r>
              <a:rPr lang="en-US" dirty="0" smtClean="0"/>
              <a:t>capacity</a:t>
            </a:r>
            <a:endParaRPr lang="en-US" dirty="0"/>
          </a:p>
        </p:txBody>
      </p:sp>
      <p:pic>
        <p:nvPicPr>
          <p:cNvPr id="6" name="Picture 5"/>
          <p:cNvPicPr>
            <a:picLocks noChangeAspect="1"/>
          </p:cNvPicPr>
          <p:nvPr/>
        </p:nvPicPr>
        <p:blipFill>
          <a:blip r:embed="rId2"/>
          <a:stretch>
            <a:fillRect/>
          </a:stretch>
        </p:blipFill>
        <p:spPr>
          <a:xfrm>
            <a:off x="1619526" y="1484795"/>
            <a:ext cx="5803900" cy="1435100"/>
          </a:xfrm>
          <a:prstGeom prst="rect">
            <a:avLst/>
          </a:prstGeom>
        </p:spPr>
      </p:pic>
      <p:sp>
        <p:nvSpPr>
          <p:cNvPr id="7" name="Striped Right Arrow 6"/>
          <p:cNvSpPr/>
          <p:nvPr/>
        </p:nvSpPr>
        <p:spPr>
          <a:xfrm>
            <a:off x="4284870" y="4367696"/>
            <a:ext cx="750956" cy="408608"/>
          </a:xfrm>
          <a:prstGeom prst="stripedRightArrow">
            <a:avLst>
              <a:gd name="adj1" fmla="val 47298"/>
              <a:gd name="adj2" fmla="val 50000"/>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63117865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6" grpId="0"/>
      <p:bldP spid="35" grpId="0" animBg="1"/>
      <p:bldP spid="3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Chapter 2 – The Basics</a:t>
            </a:r>
            <a:endParaRPr lang="en-US" dirty="0"/>
          </a:p>
        </p:txBody>
      </p:sp>
      <p:sp>
        <p:nvSpPr>
          <p:cNvPr id="3" name="Subtitle 2"/>
          <p:cNvSpPr>
            <a:spLocks noGrp="1"/>
          </p:cNvSpPr>
          <p:nvPr>
            <p:ph type="subTitle" idx="1"/>
          </p:nvPr>
        </p:nvSpPr>
        <p:spPr/>
        <p:txBody>
          <a:bodyPr/>
          <a:lstStyle/>
          <a:p>
            <a:r>
              <a:rPr lang="en-US" dirty="0" smtClean="0"/>
              <a:t>Section 2</a:t>
            </a:r>
          </a:p>
          <a:p>
            <a:r>
              <a:rPr lang="en-US" dirty="0" smtClean="0"/>
              <a:t>Writing, Compiling, and Running Go Code</a:t>
            </a:r>
            <a:endParaRPr lang="en-US" dirty="0"/>
          </a:p>
        </p:txBody>
      </p:sp>
    </p:spTree>
    <p:extLst>
      <p:ext uri="{BB962C8B-B14F-4D97-AF65-F5344CB8AC3E}">
        <p14:creationId xmlns:p14="http://schemas.microsoft.com/office/powerpoint/2010/main" val="392867197"/>
      </p:ext>
    </p:extLst>
  </p:cSld>
  <p:clrMapOvr>
    <a:masterClrMapping/>
  </p:clrMapOvr>
  <p:timing>
    <p:tnLst>
      <p:par>
        <p:cTn xmlns:p14="http://schemas.microsoft.com/office/powerpoint/2010/mai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Rectangle 62"/>
          <p:cNvSpPr/>
          <p:nvPr/>
        </p:nvSpPr>
        <p:spPr>
          <a:xfrm>
            <a:off x="4392492" y="4731512"/>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dirty="0"/>
          </a:p>
        </p:txBody>
      </p:sp>
      <p:sp>
        <p:nvSpPr>
          <p:cNvPr id="64" name="Rectangle 63"/>
          <p:cNvSpPr/>
          <p:nvPr/>
        </p:nvSpPr>
        <p:spPr>
          <a:xfrm>
            <a:off x="4880767" y="4731512"/>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dirty="0"/>
          </a:p>
        </p:txBody>
      </p:sp>
      <p:sp>
        <p:nvSpPr>
          <p:cNvPr id="58" name="Rectangle 57"/>
          <p:cNvSpPr/>
          <p:nvPr/>
        </p:nvSpPr>
        <p:spPr>
          <a:xfrm>
            <a:off x="4882692" y="511067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4</a:t>
            </a:r>
            <a:endParaRPr lang="en-US" sz="1200" dirty="0"/>
          </a:p>
        </p:txBody>
      </p:sp>
      <p:sp>
        <p:nvSpPr>
          <p:cNvPr id="62" name="Rectangle 61"/>
          <p:cNvSpPr/>
          <p:nvPr/>
        </p:nvSpPr>
        <p:spPr>
          <a:xfrm>
            <a:off x="4392492" y="511067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2" name="Title 1"/>
          <p:cNvSpPr>
            <a:spLocks noGrp="1"/>
          </p:cNvSpPr>
          <p:nvPr>
            <p:ph type="title"/>
          </p:nvPr>
        </p:nvSpPr>
        <p:spPr/>
        <p:txBody>
          <a:bodyPr>
            <a:normAutofit fontScale="90000"/>
          </a:bodyPr>
          <a:lstStyle/>
          <a:p>
            <a:r>
              <a:rPr lang="en-US" dirty="0" smtClean="0"/>
              <a:t>Appending Element(s) beyond Slice’s Capacity</a:t>
            </a:r>
            <a:endParaRPr lang="en-US" dirty="0"/>
          </a:p>
        </p:txBody>
      </p:sp>
      <p:sp>
        <p:nvSpPr>
          <p:cNvPr id="60" name="Rectangle 59"/>
          <p:cNvSpPr/>
          <p:nvPr/>
        </p:nvSpPr>
        <p:spPr>
          <a:xfrm>
            <a:off x="1317585" y="5092583"/>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1" name="Rectangle 60"/>
          <p:cNvSpPr/>
          <p:nvPr/>
        </p:nvSpPr>
        <p:spPr>
          <a:xfrm>
            <a:off x="1807785" y="5092583"/>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9" name="Rectangle 68"/>
          <p:cNvSpPr/>
          <p:nvPr/>
        </p:nvSpPr>
        <p:spPr>
          <a:xfrm>
            <a:off x="827385" y="5092583"/>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19" name="Group 18"/>
          <p:cNvGrpSpPr/>
          <p:nvPr/>
        </p:nvGrpSpPr>
        <p:grpSpPr>
          <a:xfrm>
            <a:off x="789308" y="3199585"/>
            <a:ext cx="1455191" cy="1032646"/>
            <a:chOff x="3271914" y="3486470"/>
            <a:chExt cx="1018477" cy="1032646"/>
          </a:xfrm>
        </p:grpSpPr>
        <p:sp>
          <p:nvSpPr>
            <p:cNvPr id="18" name="Rectangle 17"/>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38" name="Rectangle 37"/>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s0 </a:t>
              </a:r>
              <a:endParaRPr lang="en-US" sz="1100" b="1" dirty="0"/>
            </a:p>
          </p:txBody>
        </p:sp>
        <p:sp>
          <p:nvSpPr>
            <p:cNvPr id="42" name="Rectangle 41"/>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&lt;anonymous&gt;</a:t>
              </a:r>
            </a:p>
            <a:p>
              <a:r>
                <a:rPr lang="en-US" sz="1100" b="1" dirty="0" smtClean="0"/>
                <a:t>Offset: 0</a:t>
              </a:r>
            </a:p>
            <a:p>
              <a:r>
                <a:rPr lang="en-US" sz="1100" b="1" dirty="0" smtClean="0"/>
                <a:t>Length: 2</a:t>
              </a:r>
            </a:p>
            <a:p>
              <a:r>
                <a:rPr lang="en-US" sz="1100" b="1" dirty="0" smtClean="0"/>
                <a:t>Capacity: 3</a:t>
              </a:r>
            </a:p>
            <a:p>
              <a:endParaRPr lang="en-US" sz="1100" b="1" dirty="0"/>
            </a:p>
          </p:txBody>
        </p:sp>
      </p:grpSp>
      <p:sp>
        <p:nvSpPr>
          <p:cNvPr id="44" name="Left Brace 43"/>
          <p:cNvSpPr/>
          <p:nvPr/>
        </p:nvSpPr>
        <p:spPr>
          <a:xfrm rot="5400000">
            <a:off x="1167466" y="4109012"/>
            <a:ext cx="215662" cy="922470"/>
          </a:xfrm>
          <a:prstGeom prst="leftBrace">
            <a:avLst>
              <a:gd name="adj1" fmla="val 13452"/>
              <a:gd name="adj2" fmla="val 50000"/>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2" name="Rectangle 31"/>
          <p:cNvSpPr/>
          <p:nvPr/>
        </p:nvSpPr>
        <p:spPr>
          <a:xfrm>
            <a:off x="827384" y="4718178"/>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17</a:t>
            </a:r>
            <a:endParaRPr lang="en-US" dirty="0"/>
          </a:p>
        </p:txBody>
      </p:sp>
      <p:sp>
        <p:nvSpPr>
          <p:cNvPr id="33" name="Rectangle 32"/>
          <p:cNvSpPr/>
          <p:nvPr/>
        </p:nvSpPr>
        <p:spPr>
          <a:xfrm>
            <a:off x="1319806" y="4718178"/>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34" name="Rectangle 33"/>
          <p:cNvSpPr/>
          <p:nvPr/>
        </p:nvSpPr>
        <p:spPr>
          <a:xfrm>
            <a:off x="1812226" y="4718178"/>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dirty="0"/>
          </a:p>
        </p:txBody>
      </p:sp>
      <p:sp>
        <p:nvSpPr>
          <p:cNvPr id="15" name="Rectangle 14"/>
          <p:cNvSpPr/>
          <p:nvPr/>
        </p:nvSpPr>
        <p:spPr>
          <a:xfrm>
            <a:off x="820721" y="5013467"/>
            <a:ext cx="1408231" cy="11848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45" name="Left Brace 44"/>
          <p:cNvSpPr/>
          <p:nvPr/>
        </p:nvSpPr>
        <p:spPr>
          <a:xfrm rot="16200000">
            <a:off x="1431442" y="4887242"/>
            <a:ext cx="215662" cy="1410451"/>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6" name="TextBox 45"/>
          <p:cNvSpPr txBox="1"/>
          <p:nvPr/>
        </p:nvSpPr>
        <p:spPr>
          <a:xfrm>
            <a:off x="1096530" y="5713633"/>
            <a:ext cx="957075" cy="369332"/>
          </a:xfrm>
          <a:prstGeom prst="rect">
            <a:avLst/>
          </a:prstGeom>
          <a:noFill/>
        </p:spPr>
        <p:txBody>
          <a:bodyPr wrap="none" rtlCol="0">
            <a:spAutoFit/>
          </a:bodyPr>
          <a:lstStyle/>
          <a:p>
            <a:r>
              <a:rPr lang="en-US" dirty="0" smtClean="0"/>
              <a:t>capacity</a:t>
            </a:r>
            <a:endParaRPr lang="en-US" dirty="0"/>
          </a:p>
        </p:txBody>
      </p:sp>
      <p:sp>
        <p:nvSpPr>
          <p:cNvPr id="20" name="Rectangle 19"/>
          <p:cNvSpPr/>
          <p:nvPr/>
        </p:nvSpPr>
        <p:spPr>
          <a:xfrm>
            <a:off x="3409576" y="510591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21" name="Rectangle 20"/>
          <p:cNvSpPr/>
          <p:nvPr/>
        </p:nvSpPr>
        <p:spPr>
          <a:xfrm>
            <a:off x="3899776" y="510591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22" name="Rectangle 21"/>
          <p:cNvSpPr/>
          <p:nvPr/>
        </p:nvSpPr>
        <p:spPr>
          <a:xfrm>
            <a:off x="2919376" y="510591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23" name="Group 22"/>
          <p:cNvGrpSpPr/>
          <p:nvPr/>
        </p:nvGrpSpPr>
        <p:grpSpPr>
          <a:xfrm>
            <a:off x="3397201" y="3212919"/>
            <a:ext cx="1455191" cy="1032646"/>
            <a:chOff x="3271914" y="3486470"/>
            <a:chExt cx="1018477" cy="1032646"/>
          </a:xfrm>
        </p:grpSpPr>
        <p:sp>
          <p:nvSpPr>
            <p:cNvPr id="24" name="Rectangle 23"/>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25" name="Rectangle 24"/>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t</a:t>
              </a:r>
              <a:endParaRPr lang="en-US" sz="1100" b="1" dirty="0"/>
            </a:p>
          </p:txBody>
        </p:sp>
        <p:sp>
          <p:nvSpPr>
            <p:cNvPr id="26" name="Rectangle 25"/>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&lt;anonymous&gt;</a:t>
              </a:r>
            </a:p>
            <a:p>
              <a:r>
                <a:rPr lang="en-US" sz="1100" b="1" dirty="0" smtClean="0"/>
                <a:t>Offset: 0</a:t>
              </a:r>
            </a:p>
            <a:p>
              <a:r>
                <a:rPr lang="en-US" sz="1100" b="1" dirty="0" smtClean="0"/>
                <a:t>Length: 2 + 3</a:t>
              </a:r>
            </a:p>
            <a:p>
              <a:r>
                <a:rPr lang="en-US" sz="1100" b="1" dirty="0" smtClean="0"/>
                <a:t>Capacity: 2+3</a:t>
              </a:r>
            </a:p>
            <a:p>
              <a:endParaRPr lang="en-US" sz="1100" b="1" dirty="0"/>
            </a:p>
          </p:txBody>
        </p:sp>
      </p:grpSp>
      <p:sp>
        <p:nvSpPr>
          <p:cNvPr id="27" name="Left Brace 26"/>
          <p:cNvSpPr/>
          <p:nvPr/>
        </p:nvSpPr>
        <p:spPr>
          <a:xfrm rot="5400000">
            <a:off x="4004898" y="3376905"/>
            <a:ext cx="215662" cy="2413352"/>
          </a:xfrm>
          <a:prstGeom prst="leftBrace">
            <a:avLst>
              <a:gd name="adj1" fmla="val 13453"/>
              <a:gd name="adj2" fmla="val 50000"/>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8" name="Rectangle 27"/>
          <p:cNvSpPr/>
          <p:nvPr/>
        </p:nvSpPr>
        <p:spPr>
          <a:xfrm>
            <a:off x="2919375" y="4731512"/>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dirty="0"/>
          </a:p>
        </p:txBody>
      </p:sp>
      <p:sp>
        <p:nvSpPr>
          <p:cNvPr id="29" name="Rectangle 28"/>
          <p:cNvSpPr/>
          <p:nvPr/>
        </p:nvSpPr>
        <p:spPr>
          <a:xfrm>
            <a:off x="3411797" y="4731512"/>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dirty="0"/>
          </a:p>
        </p:txBody>
      </p:sp>
      <p:sp>
        <p:nvSpPr>
          <p:cNvPr id="30" name="Rectangle 29"/>
          <p:cNvSpPr/>
          <p:nvPr/>
        </p:nvSpPr>
        <p:spPr>
          <a:xfrm>
            <a:off x="3904217" y="4731512"/>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dirty="0"/>
          </a:p>
        </p:txBody>
      </p:sp>
      <p:sp>
        <p:nvSpPr>
          <p:cNvPr id="31" name="Rectangle 30"/>
          <p:cNvSpPr/>
          <p:nvPr/>
        </p:nvSpPr>
        <p:spPr>
          <a:xfrm>
            <a:off x="2912712" y="5026801"/>
            <a:ext cx="2406693" cy="11848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35" name="Left Brace 34"/>
          <p:cNvSpPr/>
          <p:nvPr/>
        </p:nvSpPr>
        <p:spPr>
          <a:xfrm rot="16200000">
            <a:off x="4014894" y="4409118"/>
            <a:ext cx="215662" cy="2393368"/>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6" name="TextBox 35"/>
          <p:cNvSpPr txBox="1"/>
          <p:nvPr/>
        </p:nvSpPr>
        <p:spPr>
          <a:xfrm>
            <a:off x="3667058" y="5726967"/>
            <a:ext cx="957075" cy="369332"/>
          </a:xfrm>
          <a:prstGeom prst="rect">
            <a:avLst/>
          </a:prstGeom>
          <a:noFill/>
        </p:spPr>
        <p:txBody>
          <a:bodyPr wrap="none" rtlCol="0">
            <a:spAutoFit/>
          </a:bodyPr>
          <a:lstStyle/>
          <a:p>
            <a:r>
              <a:rPr lang="en-US" dirty="0" smtClean="0"/>
              <a:t>capacity</a:t>
            </a:r>
            <a:endParaRPr lang="en-US" dirty="0"/>
          </a:p>
        </p:txBody>
      </p:sp>
      <p:sp>
        <p:nvSpPr>
          <p:cNvPr id="7" name="Striped Right Arrow 6"/>
          <p:cNvSpPr/>
          <p:nvPr/>
        </p:nvSpPr>
        <p:spPr>
          <a:xfrm>
            <a:off x="2344161" y="4318872"/>
            <a:ext cx="465419" cy="301082"/>
          </a:xfrm>
          <a:prstGeom prst="stripedRightArrow">
            <a:avLst>
              <a:gd name="adj1" fmla="val 47298"/>
              <a:gd name="adj2" fmla="val 50000"/>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57" name="Striped Right Arrow 56"/>
          <p:cNvSpPr/>
          <p:nvPr/>
        </p:nvSpPr>
        <p:spPr>
          <a:xfrm>
            <a:off x="5449895" y="4311875"/>
            <a:ext cx="465419" cy="301082"/>
          </a:xfrm>
          <a:prstGeom prst="stripedRightArrow">
            <a:avLst>
              <a:gd name="adj1" fmla="val 47298"/>
              <a:gd name="adj2" fmla="val 50000"/>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65" name="Rectangle 64"/>
          <p:cNvSpPr/>
          <p:nvPr/>
        </p:nvSpPr>
        <p:spPr>
          <a:xfrm>
            <a:off x="7520169" y="4718178"/>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82</a:t>
            </a:r>
            <a:endParaRPr lang="en-US" dirty="0"/>
          </a:p>
        </p:txBody>
      </p:sp>
      <p:sp>
        <p:nvSpPr>
          <p:cNvPr id="66" name="Rectangle 65"/>
          <p:cNvSpPr/>
          <p:nvPr/>
        </p:nvSpPr>
        <p:spPr>
          <a:xfrm>
            <a:off x="8008444" y="4718178"/>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42</a:t>
            </a:r>
            <a:endParaRPr lang="en-US" dirty="0"/>
          </a:p>
        </p:txBody>
      </p:sp>
      <p:sp>
        <p:nvSpPr>
          <p:cNvPr id="67" name="Rectangle 66"/>
          <p:cNvSpPr/>
          <p:nvPr/>
        </p:nvSpPr>
        <p:spPr>
          <a:xfrm>
            <a:off x="8010369" y="5097338"/>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4</a:t>
            </a:r>
            <a:endParaRPr lang="en-US" sz="1200" dirty="0"/>
          </a:p>
        </p:txBody>
      </p:sp>
      <p:sp>
        <p:nvSpPr>
          <p:cNvPr id="68" name="Rectangle 67"/>
          <p:cNvSpPr/>
          <p:nvPr/>
        </p:nvSpPr>
        <p:spPr>
          <a:xfrm>
            <a:off x="7520169" y="5097338"/>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70" name="Rectangle 69"/>
          <p:cNvSpPr/>
          <p:nvPr/>
        </p:nvSpPr>
        <p:spPr>
          <a:xfrm>
            <a:off x="6537253" y="5092583"/>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71" name="Rectangle 70"/>
          <p:cNvSpPr/>
          <p:nvPr/>
        </p:nvSpPr>
        <p:spPr>
          <a:xfrm>
            <a:off x="7027453" y="5092583"/>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72" name="Rectangle 71"/>
          <p:cNvSpPr/>
          <p:nvPr/>
        </p:nvSpPr>
        <p:spPr>
          <a:xfrm>
            <a:off x="6047053" y="5092583"/>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73" name="Group 72"/>
          <p:cNvGrpSpPr/>
          <p:nvPr/>
        </p:nvGrpSpPr>
        <p:grpSpPr>
          <a:xfrm>
            <a:off x="6524875" y="3199585"/>
            <a:ext cx="1455192" cy="1032646"/>
            <a:chOff x="3271913" y="3486470"/>
            <a:chExt cx="1018478" cy="1032646"/>
          </a:xfrm>
        </p:grpSpPr>
        <p:sp>
          <p:nvSpPr>
            <p:cNvPr id="74" name="Rectangle 73"/>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75" name="Rectangle 74"/>
            <p:cNvSpPr/>
            <p:nvPr/>
          </p:nvSpPr>
          <p:spPr>
            <a:xfrm>
              <a:off x="3271913" y="3486470"/>
              <a:ext cx="511402"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s0 = t</a:t>
              </a:r>
              <a:endParaRPr lang="en-US" sz="1100" b="1" dirty="0"/>
            </a:p>
          </p:txBody>
        </p:sp>
        <p:sp>
          <p:nvSpPr>
            <p:cNvPr id="76" name="Rectangle 75"/>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&lt;anonymous&gt;</a:t>
              </a:r>
            </a:p>
            <a:p>
              <a:r>
                <a:rPr lang="en-US" sz="1100" b="1" dirty="0" smtClean="0"/>
                <a:t>Offset: 0</a:t>
              </a:r>
            </a:p>
            <a:p>
              <a:r>
                <a:rPr lang="en-US" sz="1100" b="1" dirty="0" smtClean="0"/>
                <a:t>Length: 5</a:t>
              </a:r>
            </a:p>
            <a:p>
              <a:r>
                <a:rPr lang="en-US" sz="1100" b="1" dirty="0" smtClean="0"/>
                <a:t>Capacity: 5</a:t>
              </a:r>
            </a:p>
            <a:p>
              <a:endParaRPr lang="en-US" sz="1100" b="1" dirty="0"/>
            </a:p>
          </p:txBody>
        </p:sp>
      </p:grpSp>
      <p:sp>
        <p:nvSpPr>
          <p:cNvPr id="77" name="Left Brace 76"/>
          <p:cNvSpPr/>
          <p:nvPr/>
        </p:nvSpPr>
        <p:spPr>
          <a:xfrm rot="5400000">
            <a:off x="7132575" y="3363571"/>
            <a:ext cx="215662" cy="2413352"/>
          </a:xfrm>
          <a:prstGeom prst="leftBrace">
            <a:avLst>
              <a:gd name="adj1" fmla="val 13453"/>
              <a:gd name="adj2" fmla="val 50000"/>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8" name="Rectangle 77"/>
          <p:cNvSpPr/>
          <p:nvPr/>
        </p:nvSpPr>
        <p:spPr>
          <a:xfrm>
            <a:off x="6047052" y="4718178"/>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17</a:t>
            </a:r>
            <a:endParaRPr lang="en-US" dirty="0"/>
          </a:p>
        </p:txBody>
      </p:sp>
      <p:sp>
        <p:nvSpPr>
          <p:cNvPr id="79" name="Rectangle 78"/>
          <p:cNvSpPr/>
          <p:nvPr/>
        </p:nvSpPr>
        <p:spPr>
          <a:xfrm>
            <a:off x="6539474" y="4718178"/>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80" name="Rectangle 79"/>
          <p:cNvSpPr/>
          <p:nvPr/>
        </p:nvSpPr>
        <p:spPr>
          <a:xfrm>
            <a:off x="7031894" y="4718178"/>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51</a:t>
            </a:r>
            <a:endParaRPr lang="en-US" dirty="0"/>
          </a:p>
        </p:txBody>
      </p:sp>
      <p:sp>
        <p:nvSpPr>
          <p:cNvPr id="81" name="Rectangle 80"/>
          <p:cNvSpPr/>
          <p:nvPr/>
        </p:nvSpPr>
        <p:spPr>
          <a:xfrm>
            <a:off x="6040389" y="5013467"/>
            <a:ext cx="2406693" cy="11848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82" name="Left Brace 81"/>
          <p:cNvSpPr/>
          <p:nvPr/>
        </p:nvSpPr>
        <p:spPr>
          <a:xfrm rot="16200000">
            <a:off x="7142571" y="4395784"/>
            <a:ext cx="215662" cy="2393368"/>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3" name="TextBox 82"/>
          <p:cNvSpPr txBox="1"/>
          <p:nvPr/>
        </p:nvSpPr>
        <p:spPr>
          <a:xfrm>
            <a:off x="6794735" y="5713633"/>
            <a:ext cx="957075" cy="369332"/>
          </a:xfrm>
          <a:prstGeom prst="rect">
            <a:avLst/>
          </a:prstGeom>
          <a:noFill/>
        </p:spPr>
        <p:txBody>
          <a:bodyPr wrap="none" rtlCol="0">
            <a:spAutoFit/>
          </a:bodyPr>
          <a:lstStyle/>
          <a:p>
            <a:r>
              <a:rPr lang="en-US" dirty="0" smtClean="0"/>
              <a:t>capacity</a:t>
            </a:r>
            <a:endParaRPr lang="en-US" dirty="0"/>
          </a:p>
        </p:txBody>
      </p:sp>
    </p:spTree>
    <p:extLst>
      <p:ext uri="{BB962C8B-B14F-4D97-AF65-F5344CB8AC3E}">
        <p14:creationId xmlns:p14="http://schemas.microsoft.com/office/powerpoint/2010/main" val="261435488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6" grpId="0"/>
      <p:bldP spid="35" grpId="0" animBg="1"/>
      <p:bldP spid="36" grpId="0"/>
      <p:bldP spid="82" grpId="0" animBg="1"/>
      <p:bldP spid="83" grpId="0"/>
    </p:bld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Responsibility for the ‘append()’ function</a:t>
            </a:r>
            <a:endParaRPr lang="en-US" dirty="0"/>
          </a:p>
        </p:txBody>
      </p:sp>
      <p:sp>
        <p:nvSpPr>
          <p:cNvPr id="3" name="Content Placeholder 2"/>
          <p:cNvSpPr>
            <a:spLocks noGrp="1"/>
          </p:cNvSpPr>
          <p:nvPr>
            <p:ph idx="1"/>
          </p:nvPr>
        </p:nvSpPr>
        <p:spPr/>
        <p:txBody>
          <a:bodyPr>
            <a:normAutofit fontScale="92500" lnSpcReduction="20000"/>
          </a:bodyPr>
          <a:lstStyle/>
          <a:p>
            <a:pPr marL="514350" indent="-514350">
              <a:buFont typeface="+mj-lt"/>
              <a:buAutoNum type="arabicPeriod"/>
            </a:pPr>
            <a:r>
              <a:rPr lang="en-US" dirty="0" smtClean="0"/>
              <a:t>Determine how many elements are being added to slice</a:t>
            </a:r>
          </a:p>
          <a:p>
            <a:pPr marL="514350" indent="-514350">
              <a:buFont typeface="+mj-lt"/>
              <a:buAutoNum type="arabicPeriod"/>
            </a:pPr>
            <a:r>
              <a:rPr lang="en-US" dirty="0" smtClean="0"/>
              <a:t>Does underlying array has place for new elements?</a:t>
            </a:r>
          </a:p>
          <a:p>
            <a:pPr marL="857250" lvl="1" indent="-457200"/>
            <a:r>
              <a:rPr lang="en-US" dirty="0" smtClean="0"/>
              <a:t>In other words, is the ‘cap() </a:t>
            </a:r>
            <a:r>
              <a:rPr lang="mr-IN" dirty="0" smtClean="0"/>
              <a:t>–</a:t>
            </a:r>
            <a:r>
              <a:rPr lang="en-US" dirty="0" smtClean="0"/>
              <a:t> </a:t>
            </a:r>
            <a:r>
              <a:rPr lang="en-US" dirty="0" err="1" smtClean="0"/>
              <a:t>len</a:t>
            </a:r>
            <a:r>
              <a:rPr lang="en-US" dirty="0" smtClean="0"/>
              <a:t>()’ greater than or equal to number of new elements</a:t>
            </a:r>
          </a:p>
          <a:p>
            <a:pPr marL="514350" indent="-514350">
              <a:buFont typeface="+mj-lt"/>
              <a:buAutoNum type="arabicPeriod"/>
            </a:pPr>
            <a:r>
              <a:rPr lang="en-US" dirty="0" smtClean="0"/>
              <a:t>If the array is not big enough, allocate a new slice with ‘sufficient length and capacity’</a:t>
            </a:r>
          </a:p>
          <a:p>
            <a:pPr marL="857250" lvl="1" indent="-457200">
              <a:buFont typeface="Arial"/>
              <a:buChar char="•"/>
            </a:pPr>
            <a:r>
              <a:rPr lang="en-US" dirty="0" smtClean="0"/>
              <a:t>copy existing slice to new slice</a:t>
            </a:r>
          </a:p>
          <a:p>
            <a:pPr marL="514350" indent="-514350">
              <a:buFont typeface="+mj-lt"/>
              <a:buAutoNum type="arabicPeriod"/>
            </a:pPr>
            <a:r>
              <a:rPr lang="en-US" dirty="0" smtClean="0"/>
              <a:t>Copy new elements to new slice</a:t>
            </a:r>
          </a:p>
          <a:p>
            <a:pPr marL="514350" indent="-514350">
              <a:buFont typeface="+mj-lt"/>
              <a:buAutoNum type="arabicPeriod"/>
            </a:pPr>
            <a:r>
              <a:rPr lang="en-US" dirty="0" smtClean="0"/>
              <a:t>Return ‘updated’ slice</a:t>
            </a:r>
            <a:endParaRPr lang="en-US" dirty="0"/>
          </a:p>
        </p:txBody>
      </p:sp>
    </p:spTree>
    <p:extLst>
      <p:ext uri="{BB962C8B-B14F-4D97-AF65-F5344CB8AC3E}">
        <p14:creationId xmlns:p14="http://schemas.microsoft.com/office/powerpoint/2010/main" val="3690306949"/>
      </p:ext>
    </p:extLst>
  </p:cSld>
  <p:clrMapOvr>
    <a:masterClrMapping/>
  </p:clrMapOvr>
  <p:timing>
    <p:tnLst>
      <p:par>
        <p:cTn xmlns:p14="http://schemas.microsoft.com/office/powerpoint/2010/mai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6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Slice Spread Operator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Ch.4 : Slices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2813447415"/>
      </p:ext>
    </p:extLst>
  </p:cSld>
  <p:clrMapOvr>
    <a:masterClrMapping/>
  </p:clrMapOvr>
  <p:timing>
    <p:tnLst>
      <p:par>
        <p:cTn xmlns:p14="http://schemas.microsoft.com/office/powerpoint/2010/mai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Understanding how to use the ‘spread operator’, </a:t>
            </a:r>
            <a:r>
              <a:rPr lang="mr-IN" dirty="0" smtClean="0"/>
              <a:t>…</a:t>
            </a:r>
            <a:endParaRPr lang="en-US" dirty="0" smtClean="0"/>
          </a:p>
          <a:p>
            <a:pPr lvl="1"/>
            <a:r>
              <a:rPr lang="en-US" dirty="0" smtClean="0"/>
              <a:t>Call </a:t>
            </a:r>
            <a:r>
              <a:rPr lang="en-US" dirty="0" err="1"/>
              <a:t>v</a:t>
            </a:r>
            <a:r>
              <a:rPr lang="en-US" dirty="0" err="1" smtClean="0"/>
              <a:t>ariadic</a:t>
            </a:r>
            <a:r>
              <a:rPr lang="en-US" dirty="0" smtClean="0"/>
              <a:t> functions using the elements of a Slice</a:t>
            </a:r>
          </a:p>
        </p:txBody>
      </p:sp>
      <p:sp>
        <p:nvSpPr>
          <p:cNvPr id="4" name="TextBox 3"/>
          <p:cNvSpPr txBox="1"/>
          <p:nvPr/>
        </p:nvSpPr>
        <p:spPr>
          <a:xfrm>
            <a:off x="-7033" y="6249581"/>
            <a:ext cx="8018786" cy="369332"/>
          </a:xfrm>
          <a:prstGeom prst="rect">
            <a:avLst/>
          </a:prstGeom>
          <a:noFill/>
        </p:spPr>
        <p:txBody>
          <a:bodyPr wrap="square" rtlCol="0">
            <a:spAutoFit/>
          </a:bodyPr>
          <a:lstStyle/>
          <a:p>
            <a:r>
              <a:rPr lang="en-US" dirty="0" smtClean="0"/>
              <a:t>Go Slices: Usage and Internals</a:t>
            </a:r>
            <a:r>
              <a:rPr lang="en-US" dirty="0"/>
              <a:t>: </a:t>
            </a:r>
            <a:r>
              <a:rPr lang="en-US" dirty="0">
                <a:hlinkClick r:id="rId2"/>
              </a:rPr>
              <a:t>https://</a:t>
            </a:r>
            <a:r>
              <a:rPr lang="en-US" dirty="0" err="1">
                <a:hlinkClick r:id="rId2"/>
              </a:rPr>
              <a:t>blog.golang.org</a:t>
            </a:r>
            <a:r>
              <a:rPr lang="en-US" dirty="0">
                <a:hlinkClick r:id="rId2"/>
              </a:rPr>
              <a:t>/go-slices-usage-and-internals</a:t>
            </a:r>
            <a:endParaRPr lang="en-US" dirty="0"/>
          </a:p>
        </p:txBody>
      </p:sp>
      <p:sp>
        <p:nvSpPr>
          <p:cNvPr id="5" name="TextBox 4"/>
          <p:cNvSpPr txBox="1"/>
          <p:nvPr/>
        </p:nvSpPr>
        <p:spPr>
          <a:xfrm>
            <a:off x="0" y="5946761"/>
            <a:ext cx="5751453" cy="369332"/>
          </a:xfrm>
          <a:prstGeom prst="rect">
            <a:avLst/>
          </a:prstGeom>
          <a:noFill/>
        </p:spPr>
        <p:txBody>
          <a:bodyPr wrap="square" rtlCol="0">
            <a:spAutoFit/>
          </a:bodyPr>
          <a:lstStyle/>
          <a:p>
            <a:r>
              <a:rPr lang="en-US" dirty="0" smtClean="0"/>
              <a:t>Lang Specification: </a:t>
            </a:r>
            <a:r>
              <a:rPr lang="en-US" dirty="0">
                <a:hlinkClick r:id="rId3"/>
              </a:rPr>
              <a:t>https://</a:t>
            </a:r>
            <a:r>
              <a:rPr lang="en-US" dirty="0" err="1">
                <a:hlinkClick r:id="rId3"/>
              </a:rPr>
              <a:t>golang.org</a:t>
            </a:r>
            <a:r>
              <a:rPr lang="en-US" dirty="0">
                <a:hlinkClick r:id="rId3"/>
              </a:rPr>
              <a:t>/ref/</a:t>
            </a:r>
            <a:r>
              <a:rPr lang="en-US" dirty="0" err="1">
                <a:hlinkClick r:id="rId3"/>
              </a:rPr>
              <a:t>spec#Slice_types</a:t>
            </a:r>
            <a:endParaRPr lang="en-US" dirty="0"/>
          </a:p>
        </p:txBody>
      </p:sp>
    </p:spTree>
    <p:extLst>
      <p:ext uri="{BB962C8B-B14F-4D97-AF65-F5344CB8AC3E}">
        <p14:creationId xmlns:p14="http://schemas.microsoft.com/office/powerpoint/2010/main" val="1461723095"/>
      </p:ext>
    </p:extLst>
  </p:cSld>
  <p:clrMapOvr>
    <a:masterClrMapping/>
  </p:clrMapOvr>
  <p:timing>
    <p:tnLst>
      <p:par>
        <p:cTn xmlns:p14="http://schemas.microsoft.com/office/powerpoint/2010/mai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7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Copying Slices with copy()</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Ch.4 : Slices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3357970478"/>
      </p:ext>
    </p:extLst>
  </p:cSld>
  <p:clrMapOvr>
    <a:masterClrMapping/>
  </p:clrMapOvr>
  <p:timing>
    <p:tnLst>
      <p:par>
        <p:cTn xmlns:p14="http://schemas.microsoft.com/office/powerpoint/2010/mai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Using the built-in copy() function for copying Slices</a:t>
            </a:r>
          </a:p>
          <a:p>
            <a:r>
              <a:rPr lang="en-US" dirty="0" smtClean="0"/>
              <a:t>Advantages of built-in copy() function</a:t>
            </a:r>
          </a:p>
        </p:txBody>
      </p:sp>
      <p:sp>
        <p:nvSpPr>
          <p:cNvPr id="4" name="TextBox 3"/>
          <p:cNvSpPr txBox="1"/>
          <p:nvPr/>
        </p:nvSpPr>
        <p:spPr>
          <a:xfrm>
            <a:off x="-7033" y="6249581"/>
            <a:ext cx="8018786" cy="369332"/>
          </a:xfrm>
          <a:prstGeom prst="rect">
            <a:avLst/>
          </a:prstGeom>
          <a:noFill/>
        </p:spPr>
        <p:txBody>
          <a:bodyPr wrap="square" rtlCol="0">
            <a:spAutoFit/>
          </a:bodyPr>
          <a:lstStyle/>
          <a:p>
            <a:r>
              <a:rPr lang="en-US" dirty="0" smtClean="0"/>
              <a:t>Go Slices: Usage and Internals</a:t>
            </a:r>
            <a:r>
              <a:rPr lang="en-US" dirty="0"/>
              <a:t>: </a:t>
            </a:r>
            <a:r>
              <a:rPr lang="en-US" dirty="0">
                <a:hlinkClick r:id="rId2"/>
              </a:rPr>
              <a:t>https://</a:t>
            </a:r>
            <a:r>
              <a:rPr lang="en-US" dirty="0" err="1">
                <a:hlinkClick r:id="rId2"/>
              </a:rPr>
              <a:t>blog.golang.org</a:t>
            </a:r>
            <a:r>
              <a:rPr lang="en-US" dirty="0">
                <a:hlinkClick r:id="rId2"/>
              </a:rPr>
              <a:t>/go-slices-usage-and-internals</a:t>
            </a:r>
            <a:endParaRPr lang="en-US" dirty="0"/>
          </a:p>
        </p:txBody>
      </p:sp>
      <p:sp>
        <p:nvSpPr>
          <p:cNvPr id="5" name="TextBox 4"/>
          <p:cNvSpPr txBox="1"/>
          <p:nvPr/>
        </p:nvSpPr>
        <p:spPr>
          <a:xfrm>
            <a:off x="0" y="5946761"/>
            <a:ext cx="5751453" cy="369332"/>
          </a:xfrm>
          <a:prstGeom prst="rect">
            <a:avLst/>
          </a:prstGeom>
          <a:noFill/>
        </p:spPr>
        <p:txBody>
          <a:bodyPr wrap="square" rtlCol="0">
            <a:spAutoFit/>
          </a:bodyPr>
          <a:lstStyle/>
          <a:p>
            <a:r>
              <a:rPr lang="en-US" dirty="0" smtClean="0"/>
              <a:t>Lang Specification: </a:t>
            </a:r>
            <a:r>
              <a:rPr lang="en-US" dirty="0">
                <a:hlinkClick r:id="rId3"/>
              </a:rPr>
              <a:t>https://</a:t>
            </a:r>
            <a:r>
              <a:rPr lang="en-US" dirty="0" err="1">
                <a:hlinkClick r:id="rId3"/>
              </a:rPr>
              <a:t>golang.org</a:t>
            </a:r>
            <a:r>
              <a:rPr lang="en-US" dirty="0">
                <a:hlinkClick r:id="rId3"/>
              </a:rPr>
              <a:t>/ref/</a:t>
            </a:r>
            <a:r>
              <a:rPr lang="en-US" dirty="0" err="1">
                <a:hlinkClick r:id="rId3"/>
              </a:rPr>
              <a:t>spec#Slice_types</a:t>
            </a:r>
            <a:endParaRPr lang="en-US" dirty="0"/>
          </a:p>
        </p:txBody>
      </p:sp>
    </p:spTree>
    <p:extLst>
      <p:ext uri="{BB962C8B-B14F-4D97-AF65-F5344CB8AC3E}">
        <p14:creationId xmlns:p14="http://schemas.microsoft.com/office/powerpoint/2010/main" val="869544079"/>
      </p:ext>
    </p:extLst>
  </p:cSld>
  <p:clrMapOvr>
    <a:masterClrMapping/>
  </p:clrMapOvr>
  <p:timing>
    <p:tnLst>
      <p:par>
        <p:cTn xmlns:p14="http://schemas.microsoft.com/office/powerpoint/2010/mai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Things to Consider When Copying Collections</a:t>
            </a:r>
            <a:endParaRPr lang="en-US" dirty="0"/>
          </a:p>
        </p:txBody>
      </p:sp>
      <p:sp>
        <p:nvSpPr>
          <p:cNvPr id="3" name="Content Placeholder 2"/>
          <p:cNvSpPr>
            <a:spLocks noGrp="1"/>
          </p:cNvSpPr>
          <p:nvPr>
            <p:ph idx="1"/>
          </p:nvPr>
        </p:nvSpPr>
        <p:spPr/>
        <p:txBody>
          <a:bodyPr/>
          <a:lstStyle/>
          <a:p>
            <a:pPr marL="514350" indent="-514350">
              <a:buFont typeface="+mj-lt"/>
              <a:buAutoNum type="arabicPeriod"/>
            </a:pPr>
            <a:r>
              <a:rPr lang="en-US" dirty="0" smtClean="0"/>
              <a:t>The size of the source and destination collections</a:t>
            </a:r>
          </a:p>
          <a:p>
            <a:pPr marL="914400" lvl="1" indent="-514350"/>
            <a:r>
              <a:rPr lang="en-US" dirty="0" smtClean="0"/>
              <a:t>Source has more objects/elements than destination</a:t>
            </a:r>
            <a:endParaRPr lang="en-US" dirty="0"/>
          </a:p>
          <a:p>
            <a:pPr marL="514350" indent="-514350">
              <a:buFont typeface="+mj-lt"/>
              <a:buAutoNum type="arabicPeriod"/>
            </a:pPr>
            <a:r>
              <a:rPr lang="en-US" dirty="0" smtClean="0"/>
              <a:t>Overlapping collections</a:t>
            </a:r>
          </a:p>
          <a:p>
            <a:pPr marL="914400" lvl="1" indent="-514350"/>
            <a:r>
              <a:rPr lang="en-US" dirty="0" smtClean="0"/>
              <a:t>When source and destination are the same</a:t>
            </a:r>
          </a:p>
          <a:p>
            <a:pPr marL="514350" indent="-514350"/>
            <a:endParaRPr lang="en-US" dirty="0" smtClean="0"/>
          </a:p>
        </p:txBody>
      </p:sp>
    </p:spTree>
    <p:extLst>
      <p:ext uri="{BB962C8B-B14F-4D97-AF65-F5344CB8AC3E}">
        <p14:creationId xmlns:p14="http://schemas.microsoft.com/office/powerpoint/2010/main" val="1431123597"/>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Overlapping Slices Copy Illustration</a:t>
            </a:r>
            <a:endParaRPr lang="en-US" dirty="0"/>
          </a:p>
        </p:txBody>
      </p:sp>
      <p:sp>
        <p:nvSpPr>
          <p:cNvPr id="4" name="Rectangle 3"/>
          <p:cNvSpPr/>
          <p:nvPr/>
        </p:nvSpPr>
        <p:spPr>
          <a:xfrm>
            <a:off x="2899254" y="2600687"/>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59</a:t>
            </a:r>
            <a:endParaRPr lang="en-US" dirty="0"/>
          </a:p>
        </p:txBody>
      </p:sp>
      <p:sp>
        <p:nvSpPr>
          <p:cNvPr id="5" name="Rectangle 4"/>
          <p:cNvSpPr/>
          <p:nvPr/>
        </p:nvSpPr>
        <p:spPr>
          <a:xfrm>
            <a:off x="3387529" y="2600687"/>
            <a:ext cx="416726" cy="295289"/>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72</a:t>
            </a:r>
            <a:endParaRPr lang="en-US" dirty="0"/>
          </a:p>
        </p:txBody>
      </p:sp>
      <p:sp>
        <p:nvSpPr>
          <p:cNvPr id="6" name="Rectangle 5"/>
          <p:cNvSpPr/>
          <p:nvPr/>
        </p:nvSpPr>
        <p:spPr>
          <a:xfrm>
            <a:off x="3389454" y="297984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7" name="Rectangle 6"/>
          <p:cNvSpPr/>
          <p:nvPr/>
        </p:nvSpPr>
        <p:spPr>
          <a:xfrm>
            <a:off x="2899254" y="297984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8" name="Rectangle 7"/>
          <p:cNvSpPr/>
          <p:nvPr/>
        </p:nvSpPr>
        <p:spPr>
          <a:xfrm>
            <a:off x="1916338" y="297509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sp>
        <p:nvSpPr>
          <p:cNvPr id="9" name="Rectangle 8"/>
          <p:cNvSpPr/>
          <p:nvPr/>
        </p:nvSpPr>
        <p:spPr>
          <a:xfrm>
            <a:off x="2406538" y="297509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10" name="Rectangle 9"/>
          <p:cNvSpPr/>
          <p:nvPr/>
        </p:nvSpPr>
        <p:spPr>
          <a:xfrm>
            <a:off x="1426138" y="297509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grpSp>
        <p:nvGrpSpPr>
          <p:cNvPr id="11" name="Group 10"/>
          <p:cNvGrpSpPr/>
          <p:nvPr/>
        </p:nvGrpSpPr>
        <p:grpSpPr>
          <a:xfrm>
            <a:off x="1906257" y="1377384"/>
            <a:ext cx="1455191" cy="864951"/>
            <a:chOff x="3271914" y="3486470"/>
            <a:chExt cx="1018477" cy="1024791"/>
          </a:xfrm>
        </p:grpSpPr>
        <p:sp>
          <p:nvSpPr>
            <p:cNvPr id="12" name="Rectangle 11"/>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13" name="Rectangle 12"/>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d1</a:t>
              </a:r>
              <a:endParaRPr lang="en-US" sz="1100" b="1" dirty="0"/>
            </a:p>
          </p:txBody>
        </p:sp>
        <p:sp>
          <p:nvSpPr>
            <p:cNvPr id="14" name="Rectangle 13"/>
            <p:cNvSpPr/>
            <p:nvPr/>
          </p:nvSpPr>
          <p:spPr>
            <a:xfrm>
              <a:off x="3271914" y="3867550"/>
              <a:ext cx="1004589" cy="536525"/>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&lt;anonymous&gt;</a:t>
              </a:r>
            </a:p>
            <a:p>
              <a:r>
                <a:rPr lang="en-US" sz="1100" b="1" dirty="0" smtClean="0"/>
                <a:t>Offset: 1</a:t>
              </a:r>
            </a:p>
            <a:p>
              <a:r>
                <a:rPr lang="en-US" sz="1100" b="1" dirty="0" smtClean="0"/>
                <a:t>Length: 3</a:t>
              </a:r>
            </a:p>
          </p:txBody>
        </p:sp>
      </p:grpSp>
      <p:sp>
        <p:nvSpPr>
          <p:cNvPr id="15" name="Left Brace 14"/>
          <p:cNvSpPr/>
          <p:nvPr/>
        </p:nvSpPr>
        <p:spPr>
          <a:xfrm rot="5400000">
            <a:off x="2508328" y="1752935"/>
            <a:ext cx="215662" cy="1399642"/>
          </a:xfrm>
          <a:prstGeom prst="leftBrace">
            <a:avLst>
              <a:gd name="adj1" fmla="val 13453"/>
              <a:gd name="adj2" fmla="val 50000"/>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 name="Rectangle 15"/>
          <p:cNvSpPr/>
          <p:nvPr/>
        </p:nvSpPr>
        <p:spPr>
          <a:xfrm>
            <a:off x="1426137" y="2600687"/>
            <a:ext cx="416726" cy="295289"/>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17" name="Rectangle 16"/>
          <p:cNvSpPr/>
          <p:nvPr/>
        </p:nvSpPr>
        <p:spPr>
          <a:xfrm>
            <a:off x="1918559" y="2600687"/>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18" name="Rectangle 17"/>
          <p:cNvSpPr/>
          <p:nvPr/>
        </p:nvSpPr>
        <p:spPr>
          <a:xfrm>
            <a:off x="2410979" y="2600687"/>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22" name="Striped Right Arrow 21"/>
          <p:cNvSpPr/>
          <p:nvPr/>
        </p:nvSpPr>
        <p:spPr>
          <a:xfrm rot="5400000">
            <a:off x="2438088" y="3611060"/>
            <a:ext cx="465419" cy="301082"/>
          </a:xfrm>
          <a:prstGeom prst="stripedRightArrow">
            <a:avLst>
              <a:gd name="adj1" fmla="val 47298"/>
              <a:gd name="adj2" fmla="val 50000"/>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41" name="Rectangle 40"/>
          <p:cNvSpPr/>
          <p:nvPr/>
        </p:nvSpPr>
        <p:spPr>
          <a:xfrm>
            <a:off x="7049639" y="2600687"/>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59</a:t>
            </a:r>
            <a:endParaRPr lang="en-US" dirty="0"/>
          </a:p>
        </p:txBody>
      </p:sp>
      <p:sp>
        <p:nvSpPr>
          <p:cNvPr id="42" name="Rectangle 41"/>
          <p:cNvSpPr/>
          <p:nvPr/>
        </p:nvSpPr>
        <p:spPr>
          <a:xfrm>
            <a:off x="7537914" y="2600687"/>
            <a:ext cx="416726" cy="295289"/>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72</a:t>
            </a:r>
            <a:endParaRPr lang="en-US" dirty="0"/>
          </a:p>
        </p:txBody>
      </p:sp>
      <p:sp>
        <p:nvSpPr>
          <p:cNvPr id="43" name="Rectangle 42"/>
          <p:cNvSpPr/>
          <p:nvPr/>
        </p:nvSpPr>
        <p:spPr>
          <a:xfrm>
            <a:off x="7539839" y="297984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44" name="Rectangle 43"/>
          <p:cNvSpPr/>
          <p:nvPr/>
        </p:nvSpPr>
        <p:spPr>
          <a:xfrm>
            <a:off x="7049639" y="297984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45" name="Rectangle 44"/>
          <p:cNvSpPr/>
          <p:nvPr/>
        </p:nvSpPr>
        <p:spPr>
          <a:xfrm>
            <a:off x="6066723" y="297509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46" name="Rectangle 45"/>
          <p:cNvSpPr/>
          <p:nvPr/>
        </p:nvSpPr>
        <p:spPr>
          <a:xfrm>
            <a:off x="6556923" y="297509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47" name="Rectangle 46"/>
          <p:cNvSpPr/>
          <p:nvPr/>
        </p:nvSpPr>
        <p:spPr>
          <a:xfrm>
            <a:off x="5576523" y="297509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48" name="Group 47"/>
          <p:cNvGrpSpPr/>
          <p:nvPr/>
        </p:nvGrpSpPr>
        <p:grpSpPr>
          <a:xfrm>
            <a:off x="6056642" y="1377384"/>
            <a:ext cx="1455191" cy="864951"/>
            <a:chOff x="3271914" y="3486470"/>
            <a:chExt cx="1018477" cy="1024791"/>
          </a:xfrm>
        </p:grpSpPr>
        <p:sp>
          <p:nvSpPr>
            <p:cNvPr id="49" name="Rectangle 48"/>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50" name="Rectangle 49"/>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s1</a:t>
              </a:r>
              <a:endParaRPr lang="en-US" sz="1100" b="1" dirty="0"/>
            </a:p>
          </p:txBody>
        </p:sp>
        <p:sp>
          <p:nvSpPr>
            <p:cNvPr id="51" name="Rectangle 50"/>
            <p:cNvSpPr/>
            <p:nvPr/>
          </p:nvSpPr>
          <p:spPr>
            <a:xfrm>
              <a:off x="3271914" y="3867550"/>
              <a:ext cx="1004589" cy="536525"/>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&lt;anonymous&gt;</a:t>
              </a:r>
            </a:p>
            <a:p>
              <a:r>
                <a:rPr lang="en-US" sz="1100" b="1" dirty="0" smtClean="0"/>
                <a:t>Offset: 0</a:t>
              </a:r>
            </a:p>
            <a:p>
              <a:r>
                <a:rPr lang="en-US" sz="1100" b="1" dirty="0" smtClean="0"/>
                <a:t>Length: 4</a:t>
              </a:r>
            </a:p>
          </p:txBody>
        </p:sp>
      </p:grpSp>
      <p:sp>
        <p:nvSpPr>
          <p:cNvPr id="52" name="Left Brace 51"/>
          <p:cNvSpPr/>
          <p:nvPr/>
        </p:nvSpPr>
        <p:spPr>
          <a:xfrm rot="5400000">
            <a:off x="6413613" y="1507835"/>
            <a:ext cx="215662" cy="1889842"/>
          </a:xfrm>
          <a:prstGeom prst="leftBrace">
            <a:avLst>
              <a:gd name="adj1" fmla="val 13453"/>
              <a:gd name="adj2" fmla="val 50000"/>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3" name="Rectangle 52"/>
          <p:cNvSpPr/>
          <p:nvPr/>
        </p:nvSpPr>
        <p:spPr>
          <a:xfrm>
            <a:off x="5576522" y="2600687"/>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54" name="Rectangle 53"/>
          <p:cNvSpPr/>
          <p:nvPr/>
        </p:nvSpPr>
        <p:spPr>
          <a:xfrm>
            <a:off x="6068944" y="2600687"/>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55" name="Rectangle 54"/>
          <p:cNvSpPr/>
          <p:nvPr/>
        </p:nvSpPr>
        <p:spPr>
          <a:xfrm>
            <a:off x="6561364" y="2600687"/>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57" name="Rectangle 56"/>
          <p:cNvSpPr/>
          <p:nvPr/>
        </p:nvSpPr>
        <p:spPr>
          <a:xfrm>
            <a:off x="2877342" y="4502556"/>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58" name="Rectangle 57"/>
          <p:cNvSpPr/>
          <p:nvPr/>
        </p:nvSpPr>
        <p:spPr>
          <a:xfrm>
            <a:off x="3365617" y="4502556"/>
            <a:ext cx="416726" cy="295289"/>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72</a:t>
            </a:r>
            <a:endParaRPr lang="en-US" dirty="0"/>
          </a:p>
        </p:txBody>
      </p:sp>
      <p:sp>
        <p:nvSpPr>
          <p:cNvPr id="59" name="Rectangle 58"/>
          <p:cNvSpPr/>
          <p:nvPr/>
        </p:nvSpPr>
        <p:spPr>
          <a:xfrm>
            <a:off x="3367542" y="488171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60" name="Rectangle 59"/>
          <p:cNvSpPr/>
          <p:nvPr/>
        </p:nvSpPr>
        <p:spPr>
          <a:xfrm>
            <a:off x="2877342" y="488171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1" name="Rectangle 60"/>
          <p:cNvSpPr/>
          <p:nvPr/>
        </p:nvSpPr>
        <p:spPr>
          <a:xfrm>
            <a:off x="1894426" y="4876961"/>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sp>
        <p:nvSpPr>
          <p:cNvPr id="62" name="Rectangle 61"/>
          <p:cNvSpPr/>
          <p:nvPr/>
        </p:nvSpPr>
        <p:spPr>
          <a:xfrm>
            <a:off x="2384626" y="4876961"/>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3" name="Rectangle 62"/>
          <p:cNvSpPr/>
          <p:nvPr/>
        </p:nvSpPr>
        <p:spPr>
          <a:xfrm>
            <a:off x="1404226" y="4876961"/>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64" name="Rectangle 63"/>
          <p:cNvSpPr/>
          <p:nvPr/>
        </p:nvSpPr>
        <p:spPr>
          <a:xfrm>
            <a:off x="1404225" y="4502556"/>
            <a:ext cx="416726" cy="295289"/>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65" name="Rectangle 64"/>
          <p:cNvSpPr/>
          <p:nvPr/>
        </p:nvSpPr>
        <p:spPr>
          <a:xfrm>
            <a:off x="1896647" y="4502556"/>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66" name="Rectangle 65"/>
          <p:cNvSpPr/>
          <p:nvPr/>
        </p:nvSpPr>
        <p:spPr>
          <a:xfrm>
            <a:off x="2389067" y="4502556"/>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cxnSp>
        <p:nvCxnSpPr>
          <p:cNvPr id="100" name="Straight Arrow Connector 99"/>
          <p:cNvCxnSpPr>
            <a:stCxn id="53" idx="2"/>
            <a:endCxn id="65" idx="0"/>
          </p:cNvCxnSpPr>
          <p:nvPr/>
        </p:nvCxnSpPr>
        <p:spPr>
          <a:xfrm flipH="1">
            <a:off x="2105010" y="2895976"/>
            <a:ext cx="3679875" cy="160658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1" name="Straight Arrow Connector 100"/>
          <p:cNvCxnSpPr>
            <a:stCxn id="54" idx="2"/>
            <a:endCxn id="66" idx="0"/>
          </p:cNvCxnSpPr>
          <p:nvPr/>
        </p:nvCxnSpPr>
        <p:spPr>
          <a:xfrm flipH="1">
            <a:off x="2597430" y="2895976"/>
            <a:ext cx="3679877" cy="160658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4" name="Straight Arrow Connector 103"/>
          <p:cNvCxnSpPr/>
          <p:nvPr/>
        </p:nvCxnSpPr>
        <p:spPr>
          <a:xfrm flipH="1">
            <a:off x="3089850" y="2895976"/>
            <a:ext cx="3679877" cy="160658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08405419"/>
      </p:ext>
    </p:extLst>
  </p:cSld>
  <p:clrMapOvr>
    <a:masterClrMapping/>
  </p:clrMapOvr>
  <p:timing>
    <p:tnLst>
      <p:par>
        <p:cTn xmlns:p14="http://schemas.microsoft.com/office/powerpoint/2010/mai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Overlapping Slices Copy Illustration</a:t>
            </a:r>
            <a:endParaRPr lang="en-US" dirty="0"/>
          </a:p>
        </p:txBody>
      </p:sp>
      <p:sp>
        <p:nvSpPr>
          <p:cNvPr id="4" name="Rectangle 3"/>
          <p:cNvSpPr/>
          <p:nvPr/>
        </p:nvSpPr>
        <p:spPr>
          <a:xfrm>
            <a:off x="2899254" y="2600687"/>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59</a:t>
            </a:r>
            <a:endParaRPr lang="en-US" dirty="0"/>
          </a:p>
        </p:txBody>
      </p:sp>
      <p:sp>
        <p:nvSpPr>
          <p:cNvPr id="5" name="Rectangle 4"/>
          <p:cNvSpPr/>
          <p:nvPr/>
        </p:nvSpPr>
        <p:spPr>
          <a:xfrm>
            <a:off x="3387529" y="2600687"/>
            <a:ext cx="416726" cy="295289"/>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72</a:t>
            </a:r>
            <a:endParaRPr lang="en-US" dirty="0"/>
          </a:p>
        </p:txBody>
      </p:sp>
      <p:sp>
        <p:nvSpPr>
          <p:cNvPr id="6" name="Rectangle 5"/>
          <p:cNvSpPr/>
          <p:nvPr/>
        </p:nvSpPr>
        <p:spPr>
          <a:xfrm>
            <a:off x="3389454" y="297984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7" name="Rectangle 6"/>
          <p:cNvSpPr/>
          <p:nvPr/>
        </p:nvSpPr>
        <p:spPr>
          <a:xfrm>
            <a:off x="2899254" y="297984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8" name="Rectangle 7"/>
          <p:cNvSpPr/>
          <p:nvPr/>
        </p:nvSpPr>
        <p:spPr>
          <a:xfrm>
            <a:off x="1916338" y="297509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sp>
        <p:nvSpPr>
          <p:cNvPr id="9" name="Rectangle 8"/>
          <p:cNvSpPr/>
          <p:nvPr/>
        </p:nvSpPr>
        <p:spPr>
          <a:xfrm>
            <a:off x="2406538" y="297509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10" name="Rectangle 9"/>
          <p:cNvSpPr/>
          <p:nvPr/>
        </p:nvSpPr>
        <p:spPr>
          <a:xfrm>
            <a:off x="1426138" y="297509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grpSp>
        <p:nvGrpSpPr>
          <p:cNvPr id="11" name="Group 10"/>
          <p:cNvGrpSpPr/>
          <p:nvPr/>
        </p:nvGrpSpPr>
        <p:grpSpPr>
          <a:xfrm>
            <a:off x="1906257" y="1377384"/>
            <a:ext cx="1455191" cy="864951"/>
            <a:chOff x="3271914" y="3486470"/>
            <a:chExt cx="1018477" cy="1024791"/>
          </a:xfrm>
        </p:grpSpPr>
        <p:sp>
          <p:nvSpPr>
            <p:cNvPr id="12" name="Rectangle 11"/>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13" name="Rectangle 12"/>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d1</a:t>
              </a:r>
              <a:endParaRPr lang="en-US" sz="1100" b="1" dirty="0"/>
            </a:p>
          </p:txBody>
        </p:sp>
        <p:sp>
          <p:nvSpPr>
            <p:cNvPr id="14" name="Rectangle 13"/>
            <p:cNvSpPr/>
            <p:nvPr/>
          </p:nvSpPr>
          <p:spPr>
            <a:xfrm>
              <a:off x="3271914" y="3867550"/>
              <a:ext cx="1004589" cy="536525"/>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&lt;anonymous&gt;</a:t>
              </a:r>
            </a:p>
            <a:p>
              <a:r>
                <a:rPr lang="en-US" sz="1100" b="1" dirty="0" smtClean="0"/>
                <a:t>Offset: 1</a:t>
              </a:r>
            </a:p>
            <a:p>
              <a:r>
                <a:rPr lang="en-US" sz="1100" b="1" dirty="0" smtClean="0"/>
                <a:t>Length: 3</a:t>
              </a:r>
            </a:p>
          </p:txBody>
        </p:sp>
      </p:grpSp>
      <p:sp>
        <p:nvSpPr>
          <p:cNvPr id="15" name="Left Brace 14"/>
          <p:cNvSpPr/>
          <p:nvPr/>
        </p:nvSpPr>
        <p:spPr>
          <a:xfrm rot="5400000">
            <a:off x="2508328" y="1752935"/>
            <a:ext cx="215662" cy="1399642"/>
          </a:xfrm>
          <a:prstGeom prst="leftBrace">
            <a:avLst>
              <a:gd name="adj1" fmla="val 13453"/>
              <a:gd name="adj2" fmla="val 50000"/>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 name="Rectangle 15"/>
          <p:cNvSpPr/>
          <p:nvPr/>
        </p:nvSpPr>
        <p:spPr>
          <a:xfrm>
            <a:off x="1426137" y="2600687"/>
            <a:ext cx="416726" cy="295289"/>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17" name="Rectangle 16"/>
          <p:cNvSpPr/>
          <p:nvPr/>
        </p:nvSpPr>
        <p:spPr>
          <a:xfrm>
            <a:off x="1918559" y="2600687"/>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18" name="Rectangle 17"/>
          <p:cNvSpPr/>
          <p:nvPr/>
        </p:nvSpPr>
        <p:spPr>
          <a:xfrm>
            <a:off x="2410979" y="2600687"/>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22" name="Striped Right Arrow 21"/>
          <p:cNvSpPr/>
          <p:nvPr/>
        </p:nvSpPr>
        <p:spPr>
          <a:xfrm rot="5400000">
            <a:off x="2438088" y="3611060"/>
            <a:ext cx="465419" cy="301082"/>
          </a:xfrm>
          <a:prstGeom prst="stripedRightArrow">
            <a:avLst>
              <a:gd name="adj1" fmla="val 47298"/>
              <a:gd name="adj2" fmla="val 50000"/>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41" name="Rectangle 40"/>
          <p:cNvSpPr/>
          <p:nvPr/>
        </p:nvSpPr>
        <p:spPr>
          <a:xfrm>
            <a:off x="7049639" y="2600687"/>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59</a:t>
            </a:r>
            <a:endParaRPr lang="en-US" dirty="0"/>
          </a:p>
        </p:txBody>
      </p:sp>
      <p:sp>
        <p:nvSpPr>
          <p:cNvPr id="42" name="Rectangle 41"/>
          <p:cNvSpPr/>
          <p:nvPr/>
        </p:nvSpPr>
        <p:spPr>
          <a:xfrm>
            <a:off x="7537914" y="2600687"/>
            <a:ext cx="416726" cy="295289"/>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72</a:t>
            </a:r>
            <a:endParaRPr lang="en-US" dirty="0"/>
          </a:p>
        </p:txBody>
      </p:sp>
      <p:sp>
        <p:nvSpPr>
          <p:cNvPr id="43" name="Rectangle 42"/>
          <p:cNvSpPr/>
          <p:nvPr/>
        </p:nvSpPr>
        <p:spPr>
          <a:xfrm>
            <a:off x="7539839" y="297984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44" name="Rectangle 43"/>
          <p:cNvSpPr/>
          <p:nvPr/>
        </p:nvSpPr>
        <p:spPr>
          <a:xfrm>
            <a:off x="7049639" y="297984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45" name="Rectangle 44"/>
          <p:cNvSpPr/>
          <p:nvPr/>
        </p:nvSpPr>
        <p:spPr>
          <a:xfrm>
            <a:off x="6066723" y="297509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46" name="Rectangle 45"/>
          <p:cNvSpPr/>
          <p:nvPr/>
        </p:nvSpPr>
        <p:spPr>
          <a:xfrm>
            <a:off x="6556923" y="297509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47" name="Rectangle 46"/>
          <p:cNvSpPr/>
          <p:nvPr/>
        </p:nvSpPr>
        <p:spPr>
          <a:xfrm>
            <a:off x="5576523" y="297509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48" name="Group 47"/>
          <p:cNvGrpSpPr/>
          <p:nvPr/>
        </p:nvGrpSpPr>
        <p:grpSpPr>
          <a:xfrm>
            <a:off x="6056642" y="1377384"/>
            <a:ext cx="1455191" cy="864951"/>
            <a:chOff x="3271914" y="3486470"/>
            <a:chExt cx="1018477" cy="1024791"/>
          </a:xfrm>
        </p:grpSpPr>
        <p:sp>
          <p:nvSpPr>
            <p:cNvPr id="49" name="Rectangle 48"/>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50" name="Rectangle 49"/>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s1</a:t>
              </a:r>
              <a:endParaRPr lang="en-US" sz="1100" b="1" dirty="0"/>
            </a:p>
          </p:txBody>
        </p:sp>
        <p:sp>
          <p:nvSpPr>
            <p:cNvPr id="51" name="Rectangle 50"/>
            <p:cNvSpPr/>
            <p:nvPr/>
          </p:nvSpPr>
          <p:spPr>
            <a:xfrm>
              <a:off x="3271914" y="3867550"/>
              <a:ext cx="1004589" cy="536525"/>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&lt;anonymous&gt;</a:t>
              </a:r>
            </a:p>
            <a:p>
              <a:r>
                <a:rPr lang="en-US" sz="1100" b="1" dirty="0" smtClean="0"/>
                <a:t>Offset: 0</a:t>
              </a:r>
            </a:p>
            <a:p>
              <a:r>
                <a:rPr lang="en-US" sz="1100" b="1" dirty="0" smtClean="0"/>
                <a:t>Length: 4</a:t>
              </a:r>
            </a:p>
          </p:txBody>
        </p:sp>
      </p:grpSp>
      <p:sp>
        <p:nvSpPr>
          <p:cNvPr id="52" name="Left Brace 51"/>
          <p:cNvSpPr/>
          <p:nvPr/>
        </p:nvSpPr>
        <p:spPr>
          <a:xfrm rot="5400000">
            <a:off x="6413613" y="1507835"/>
            <a:ext cx="215662" cy="1889842"/>
          </a:xfrm>
          <a:prstGeom prst="leftBrace">
            <a:avLst>
              <a:gd name="adj1" fmla="val 13453"/>
              <a:gd name="adj2" fmla="val 50000"/>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3" name="Rectangle 52"/>
          <p:cNvSpPr/>
          <p:nvPr/>
        </p:nvSpPr>
        <p:spPr>
          <a:xfrm>
            <a:off x="5576522" y="2600687"/>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54" name="Rectangle 53"/>
          <p:cNvSpPr/>
          <p:nvPr/>
        </p:nvSpPr>
        <p:spPr>
          <a:xfrm>
            <a:off x="6068944" y="2600687"/>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55" name="Rectangle 54"/>
          <p:cNvSpPr/>
          <p:nvPr/>
        </p:nvSpPr>
        <p:spPr>
          <a:xfrm>
            <a:off x="6561364" y="2600687"/>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57" name="Rectangle 56"/>
          <p:cNvSpPr/>
          <p:nvPr/>
        </p:nvSpPr>
        <p:spPr>
          <a:xfrm>
            <a:off x="2877343" y="4216442"/>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58" name="Rectangle 57"/>
          <p:cNvSpPr/>
          <p:nvPr/>
        </p:nvSpPr>
        <p:spPr>
          <a:xfrm>
            <a:off x="3365618" y="4216442"/>
            <a:ext cx="416726" cy="295289"/>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72</a:t>
            </a:r>
            <a:endParaRPr lang="en-US" dirty="0"/>
          </a:p>
        </p:txBody>
      </p:sp>
      <p:sp>
        <p:nvSpPr>
          <p:cNvPr id="59" name="Rectangle 58"/>
          <p:cNvSpPr/>
          <p:nvPr/>
        </p:nvSpPr>
        <p:spPr>
          <a:xfrm>
            <a:off x="3367543" y="459560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60" name="Rectangle 59"/>
          <p:cNvSpPr/>
          <p:nvPr/>
        </p:nvSpPr>
        <p:spPr>
          <a:xfrm>
            <a:off x="2877343" y="459560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1" name="Rectangle 60"/>
          <p:cNvSpPr/>
          <p:nvPr/>
        </p:nvSpPr>
        <p:spPr>
          <a:xfrm>
            <a:off x="1894427" y="459084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sp>
        <p:nvSpPr>
          <p:cNvPr id="62" name="Rectangle 61"/>
          <p:cNvSpPr/>
          <p:nvPr/>
        </p:nvSpPr>
        <p:spPr>
          <a:xfrm>
            <a:off x="2384627" y="459084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3" name="Rectangle 62"/>
          <p:cNvSpPr/>
          <p:nvPr/>
        </p:nvSpPr>
        <p:spPr>
          <a:xfrm>
            <a:off x="1404227" y="459084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64" name="Rectangle 63"/>
          <p:cNvSpPr/>
          <p:nvPr/>
        </p:nvSpPr>
        <p:spPr>
          <a:xfrm>
            <a:off x="1404226" y="4216442"/>
            <a:ext cx="416726" cy="295289"/>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65" name="Rectangle 64"/>
          <p:cNvSpPr/>
          <p:nvPr/>
        </p:nvSpPr>
        <p:spPr>
          <a:xfrm>
            <a:off x="1896648" y="4216442"/>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66" name="Rectangle 65"/>
          <p:cNvSpPr/>
          <p:nvPr/>
        </p:nvSpPr>
        <p:spPr>
          <a:xfrm>
            <a:off x="2389068" y="4216442"/>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56" name="Rectangle 55"/>
          <p:cNvSpPr/>
          <p:nvPr/>
        </p:nvSpPr>
        <p:spPr>
          <a:xfrm>
            <a:off x="2877344" y="5142937"/>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67" name="Rectangle 66"/>
          <p:cNvSpPr/>
          <p:nvPr/>
        </p:nvSpPr>
        <p:spPr>
          <a:xfrm>
            <a:off x="3365619" y="5142937"/>
            <a:ext cx="416726" cy="295289"/>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72</a:t>
            </a:r>
            <a:endParaRPr lang="en-US" dirty="0"/>
          </a:p>
        </p:txBody>
      </p:sp>
      <p:sp>
        <p:nvSpPr>
          <p:cNvPr id="68" name="Rectangle 67"/>
          <p:cNvSpPr/>
          <p:nvPr/>
        </p:nvSpPr>
        <p:spPr>
          <a:xfrm>
            <a:off x="3367544" y="552209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69" name="Rectangle 68"/>
          <p:cNvSpPr/>
          <p:nvPr/>
        </p:nvSpPr>
        <p:spPr>
          <a:xfrm>
            <a:off x="2877344" y="552209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70" name="Rectangle 69"/>
          <p:cNvSpPr/>
          <p:nvPr/>
        </p:nvSpPr>
        <p:spPr>
          <a:xfrm>
            <a:off x="1894428" y="551734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sp>
        <p:nvSpPr>
          <p:cNvPr id="71" name="Rectangle 70"/>
          <p:cNvSpPr/>
          <p:nvPr/>
        </p:nvSpPr>
        <p:spPr>
          <a:xfrm>
            <a:off x="2384628" y="551734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72" name="Rectangle 71"/>
          <p:cNvSpPr/>
          <p:nvPr/>
        </p:nvSpPr>
        <p:spPr>
          <a:xfrm>
            <a:off x="1404228" y="551734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73" name="Rectangle 72"/>
          <p:cNvSpPr/>
          <p:nvPr/>
        </p:nvSpPr>
        <p:spPr>
          <a:xfrm>
            <a:off x="1404227" y="5142937"/>
            <a:ext cx="416726" cy="295289"/>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74" name="Rectangle 73"/>
          <p:cNvSpPr/>
          <p:nvPr/>
        </p:nvSpPr>
        <p:spPr>
          <a:xfrm>
            <a:off x="1896649" y="5142937"/>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75" name="Rectangle 74"/>
          <p:cNvSpPr/>
          <p:nvPr/>
        </p:nvSpPr>
        <p:spPr>
          <a:xfrm>
            <a:off x="2389069" y="5142937"/>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76" name="Rectangle 75"/>
          <p:cNvSpPr/>
          <p:nvPr/>
        </p:nvSpPr>
        <p:spPr>
          <a:xfrm>
            <a:off x="2850107" y="6015004"/>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77" name="Rectangle 76"/>
          <p:cNvSpPr/>
          <p:nvPr/>
        </p:nvSpPr>
        <p:spPr>
          <a:xfrm>
            <a:off x="3338382" y="6015004"/>
            <a:ext cx="416726" cy="295289"/>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72</a:t>
            </a:r>
            <a:endParaRPr lang="en-US" dirty="0"/>
          </a:p>
        </p:txBody>
      </p:sp>
      <p:sp>
        <p:nvSpPr>
          <p:cNvPr id="78" name="Rectangle 77"/>
          <p:cNvSpPr/>
          <p:nvPr/>
        </p:nvSpPr>
        <p:spPr>
          <a:xfrm>
            <a:off x="3340307" y="639416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79" name="Rectangle 78"/>
          <p:cNvSpPr/>
          <p:nvPr/>
        </p:nvSpPr>
        <p:spPr>
          <a:xfrm>
            <a:off x="2850107" y="639416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80" name="Rectangle 79"/>
          <p:cNvSpPr/>
          <p:nvPr/>
        </p:nvSpPr>
        <p:spPr>
          <a:xfrm>
            <a:off x="1867191" y="6389409"/>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sp>
        <p:nvSpPr>
          <p:cNvPr id="81" name="Rectangle 80"/>
          <p:cNvSpPr/>
          <p:nvPr/>
        </p:nvSpPr>
        <p:spPr>
          <a:xfrm>
            <a:off x="2357391" y="6389409"/>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82" name="Rectangle 81"/>
          <p:cNvSpPr/>
          <p:nvPr/>
        </p:nvSpPr>
        <p:spPr>
          <a:xfrm>
            <a:off x="1376991" y="6389409"/>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83" name="Rectangle 82"/>
          <p:cNvSpPr/>
          <p:nvPr/>
        </p:nvSpPr>
        <p:spPr>
          <a:xfrm>
            <a:off x="1376990" y="6015004"/>
            <a:ext cx="416726" cy="295289"/>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84" name="Rectangle 83"/>
          <p:cNvSpPr/>
          <p:nvPr/>
        </p:nvSpPr>
        <p:spPr>
          <a:xfrm>
            <a:off x="1869412" y="6015004"/>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85" name="Rectangle 84"/>
          <p:cNvSpPr/>
          <p:nvPr/>
        </p:nvSpPr>
        <p:spPr>
          <a:xfrm>
            <a:off x="2361832" y="6015004"/>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27" name="Curved Down Arrow 26"/>
          <p:cNvSpPr/>
          <p:nvPr/>
        </p:nvSpPr>
        <p:spPr>
          <a:xfrm>
            <a:off x="2618619" y="3943048"/>
            <a:ext cx="532191" cy="273394"/>
          </a:xfrm>
          <a:prstGeom prst="curved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86" name="Curved Down Arrow 85"/>
          <p:cNvSpPr/>
          <p:nvPr/>
        </p:nvSpPr>
        <p:spPr>
          <a:xfrm>
            <a:off x="2118531" y="4869543"/>
            <a:ext cx="532191" cy="273394"/>
          </a:xfrm>
          <a:prstGeom prst="curved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87" name="Curved Down Arrow 86"/>
          <p:cNvSpPr/>
          <p:nvPr/>
        </p:nvSpPr>
        <p:spPr>
          <a:xfrm>
            <a:off x="1628331" y="5796038"/>
            <a:ext cx="532191" cy="273394"/>
          </a:xfrm>
          <a:prstGeom prst="curved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431175039"/>
      </p:ext>
    </p:extLst>
  </p:cSld>
  <p:clrMapOvr>
    <a:masterClrMapping/>
  </p:clrMapOvr>
  <p:timing>
    <p:tnLst>
      <p:par>
        <p:cTn xmlns:p14="http://schemas.microsoft.com/office/powerpoint/2010/mai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8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Review</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Ch.4 : Slices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2122259954"/>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General Structure of a Go Program</a:t>
            </a:r>
          </a:p>
          <a:p>
            <a:pPr lvl="1"/>
            <a:r>
              <a:rPr lang="en-US" dirty="0" smtClean="0"/>
              <a:t>Package</a:t>
            </a:r>
          </a:p>
          <a:p>
            <a:pPr lvl="2"/>
            <a:r>
              <a:rPr lang="en-US" dirty="0" smtClean="0"/>
              <a:t>Importance of the “main” package</a:t>
            </a:r>
          </a:p>
          <a:p>
            <a:pPr lvl="1"/>
            <a:r>
              <a:rPr lang="en-US" dirty="0" smtClean="0"/>
              <a:t>imports</a:t>
            </a:r>
          </a:p>
          <a:p>
            <a:pPr lvl="1"/>
            <a:r>
              <a:rPr lang="en-US" dirty="0" smtClean="0"/>
              <a:t>Program entry point</a:t>
            </a:r>
          </a:p>
          <a:p>
            <a:pPr lvl="2"/>
            <a:r>
              <a:rPr lang="en-US" dirty="0" smtClean="0"/>
              <a:t>The “main” function</a:t>
            </a:r>
          </a:p>
          <a:p>
            <a:r>
              <a:rPr lang="en-US" dirty="0" smtClean="0"/>
              <a:t>Using the ‘go’ tool chain</a:t>
            </a:r>
          </a:p>
          <a:p>
            <a:pPr lvl="1"/>
            <a:r>
              <a:rPr lang="en-US" dirty="0" smtClean="0"/>
              <a:t>Compiling your program</a:t>
            </a:r>
          </a:p>
          <a:p>
            <a:pPr lvl="2"/>
            <a:r>
              <a:rPr lang="en-US" dirty="0" smtClean="0"/>
              <a:t>Building an executable</a:t>
            </a:r>
          </a:p>
          <a:p>
            <a:pPr lvl="2"/>
            <a:r>
              <a:rPr lang="en-US" dirty="0" smtClean="0"/>
              <a:t>Installing an executable</a:t>
            </a:r>
          </a:p>
          <a:p>
            <a:pPr lvl="1"/>
            <a:r>
              <a:rPr lang="en-US" dirty="0" smtClean="0"/>
              <a:t>Running your programming</a:t>
            </a:r>
          </a:p>
        </p:txBody>
      </p:sp>
    </p:spTree>
    <p:extLst>
      <p:ext uri="{BB962C8B-B14F-4D97-AF65-F5344CB8AC3E}">
        <p14:creationId xmlns:p14="http://schemas.microsoft.com/office/powerpoint/2010/main" val="4166209195"/>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Chapter Review</a:t>
            </a:r>
          </a:p>
          <a:p>
            <a:pPr lvl="1"/>
            <a:r>
              <a:rPr lang="en-US" dirty="0" smtClean="0"/>
              <a:t>Display numbers visually with a chart</a:t>
            </a:r>
          </a:p>
          <a:p>
            <a:pPr lvl="2"/>
            <a:r>
              <a:rPr lang="en-US" dirty="0" smtClean="0"/>
              <a:t>Simple histogram chart</a:t>
            </a:r>
          </a:p>
        </p:txBody>
      </p:sp>
      <p:sp>
        <p:nvSpPr>
          <p:cNvPr id="4" name="TextBox 3"/>
          <p:cNvSpPr txBox="1"/>
          <p:nvPr/>
        </p:nvSpPr>
        <p:spPr>
          <a:xfrm>
            <a:off x="-7033" y="6249581"/>
            <a:ext cx="8018786" cy="369332"/>
          </a:xfrm>
          <a:prstGeom prst="rect">
            <a:avLst/>
          </a:prstGeom>
          <a:noFill/>
        </p:spPr>
        <p:txBody>
          <a:bodyPr wrap="square" rtlCol="0">
            <a:spAutoFit/>
          </a:bodyPr>
          <a:lstStyle/>
          <a:p>
            <a:r>
              <a:rPr lang="en-US" dirty="0" smtClean="0"/>
              <a:t>Go Slices: Usage and Internals</a:t>
            </a:r>
            <a:r>
              <a:rPr lang="en-US" dirty="0"/>
              <a:t>: </a:t>
            </a:r>
            <a:r>
              <a:rPr lang="en-US" dirty="0">
                <a:hlinkClick r:id="rId2"/>
              </a:rPr>
              <a:t>https://</a:t>
            </a:r>
            <a:r>
              <a:rPr lang="en-US" dirty="0" err="1">
                <a:hlinkClick r:id="rId2"/>
              </a:rPr>
              <a:t>blog.golang.org</a:t>
            </a:r>
            <a:r>
              <a:rPr lang="en-US" dirty="0">
                <a:hlinkClick r:id="rId2"/>
              </a:rPr>
              <a:t>/go-slices-usage-and-internals</a:t>
            </a:r>
            <a:endParaRPr lang="en-US" dirty="0"/>
          </a:p>
        </p:txBody>
      </p:sp>
      <p:sp>
        <p:nvSpPr>
          <p:cNvPr id="5" name="TextBox 4"/>
          <p:cNvSpPr txBox="1"/>
          <p:nvPr/>
        </p:nvSpPr>
        <p:spPr>
          <a:xfrm>
            <a:off x="0" y="5946761"/>
            <a:ext cx="5751453" cy="369332"/>
          </a:xfrm>
          <a:prstGeom prst="rect">
            <a:avLst/>
          </a:prstGeom>
          <a:noFill/>
        </p:spPr>
        <p:txBody>
          <a:bodyPr wrap="square" rtlCol="0">
            <a:spAutoFit/>
          </a:bodyPr>
          <a:lstStyle/>
          <a:p>
            <a:r>
              <a:rPr lang="en-US" dirty="0" smtClean="0"/>
              <a:t>Lang Specification: </a:t>
            </a:r>
            <a:r>
              <a:rPr lang="en-US" dirty="0">
                <a:hlinkClick r:id="rId3"/>
              </a:rPr>
              <a:t>https://</a:t>
            </a:r>
            <a:r>
              <a:rPr lang="en-US" dirty="0" err="1">
                <a:hlinkClick r:id="rId3"/>
              </a:rPr>
              <a:t>golang.org</a:t>
            </a:r>
            <a:r>
              <a:rPr lang="en-US" dirty="0">
                <a:hlinkClick r:id="rId3"/>
              </a:rPr>
              <a:t>/ref/</a:t>
            </a:r>
            <a:r>
              <a:rPr lang="en-US" dirty="0" err="1">
                <a:hlinkClick r:id="rId3"/>
              </a:rPr>
              <a:t>spec#Slice_types</a:t>
            </a:r>
            <a:endParaRPr lang="en-US" dirty="0"/>
          </a:p>
        </p:txBody>
      </p:sp>
    </p:spTree>
    <p:extLst>
      <p:ext uri="{BB962C8B-B14F-4D97-AF65-F5344CB8AC3E}">
        <p14:creationId xmlns:p14="http://schemas.microsoft.com/office/powerpoint/2010/main" val="2408384222"/>
      </p:ext>
    </p:extLst>
  </p:cSld>
  <p:clrMapOvr>
    <a:masterClrMapping/>
  </p:clrMapOvr>
  <p:timing>
    <p:tnLst>
      <p:par>
        <p:cTn xmlns:p14="http://schemas.microsoft.com/office/powerpoint/2010/mai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Histogram</a:t>
            </a:r>
            <a:endParaRPr lang="en-US" dirty="0"/>
          </a:p>
        </p:txBody>
      </p:sp>
      <p:pic>
        <p:nvPicPr>
          <p:cNvPr id="4" name="Content Placeholder 3" descr="numpy-random-random_integers-1.png"/>
          <p:cNvPicPr>
            <a:picLocks noGrp="1" noChangeAspect="1"/>
          </p:cNvPicPr>
          <p:nvPr>
            <p:ph idx="1"/>
          </p:nvPr>
        </p:nvPicPr>
        <p:blipFill>
          <a:blip r:embed="rId2">
            <a:extLst>
              <a:ext uri="{28A0092B-C50C-407E-A947-70E740481C1C}">
                <a14:useLocalDpi xmlns:a14="http://schemas.microsoft.com/office/drawing/2010/main" val="0"/>
              </a:ext>
            </a:extLst>
          </a:blip>
          <a:srcRect t="5545" b="5545"/>
          <a:stretch>
            <a:fillRect/>
          </a:stretch>
        </p:blipFill>
        <p:spPr/>
      </p:pic>
    </p:spTree>
    <p:extLst>
      <p:ext uri="{BB962C8B-B14F-4D97-AF65-F5344CB8AC3E}">
        <p14:creationId xmlns:p14="http://schemas.microsoft.com/office/powerpoint/2010/main" val="3926589960"/>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Histogram (horizontal)</a:t>
            </a:r>
            <a:endParaRPr lang="en-US" dirty="0"/>
          </a:p>
        </p:txBody>
      </p:sp>
      <p:pic>
        <p:nvPicPr>
          <p:cNvPr id="4" name="Content Placeholder 3" descr="horizbargraph.gif"/>
          <p:cNvPicPr>
            <a:picLocks noGrp="1" noChangeAspect="1"/>
          </p:cNvPicPr>
          <p:nvPr>
            <p:ph idx="1"/>
          </p:nvPr>
        </p:nvPicPr>
        <p:blipFill>
          <a:blip r:embed="rId2">
            <a:extLst>
              <a:ext uri="{28A0092B-C50C-407E-A947-70E740481C1C}">
                <a14:useLocalDpi xmlns:a14="http://schemas.microsoft.com/office/drawing/2010/main" val="0"/>
              </a:ext>
            </a:extLst>
          </a:blip>
          <a:srcRect t="7703" b="7703"/>
          <a:stretch>
            <a:fillRect/>
          </a:stretch>
        </p:blipFill>
        <p:spPr/>
      </p:pic>
    </p:spTree>
    <p:extLst>
      <p:ext uri="{BB962C8B-B14F-4D97-AF65-F5344CB8AC3E}">
        <p14:creationId xmlns:p14="http://schemas.microsoft.com/office/powerpoint/2010/main" val="2083596196"/>
      </p:ext>
    </p:extLst>
  </p:cSld>
  <p:clrMapOvr>
    <a:masterClrMapping/>
  </p:clrMapOvr>
  <p:timing>
    <p:tnLst>
      <p:par>
        <p:cTn xmlns:p14="http://schemas.microsoft.com/office/powerpoint/2010/mai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Introduction to Maps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Ch.5 : Maps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1803771346"/>
      </p:ext>
    </p:extLst>
  </p:cSld>
  <p:clrMapOvr>
    <a:masterClrMapping/>
  </p:clrMapOvr>
  <p:timing>
    <p:tnLst>
      <p:par>
        <p:cTn xmlns:p14="http://schemas.microsoft.com/office/powerpoint/2010/mai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a ‘map’ in Go Lang?</a:t>
            </a:r>
          </a:p>
          <a:p>
            <a:pPr lvl="1"/>
            <a:r>
              <a:rPr lang="en-US" dirty="0" smtClean="0"/>
              <a:t>Formal definition</a:t>
            </a:r>
          </a:p>
          <a:p>
            <a:r>
              <a:rPr lang="en-US" dirty="0" smtClean="0"/>
              <a:t>Declaring and using a ‘map’</a:t>
            </a:r>
          </a:p>
        </p:txBody>
      </p:sp>
      <p:sp>
        <p:nvSpPr>
          <p:cNvPr id="6" name="TextBox 5"/>
          <p:cNvSpPr txBox="1"/>
          <p:nvPr/>
        </p:nvSpPr>
        <p:spPr>
          <a:xfrm>
            <a:off x="-7033" y="6249581"/>
            <a:ext cx="8018786" cy="369332"/>
          </a:xfrm>
          <a:prstGeom prst="rect">
            <a:avLst/>
          </a:prstGeom>
          <a:noFill/>
        </p:spPr>
        <p:txBody>
          <a:bodyPr wrap="square" rtlCol="0">
            <a:spAutoFit/>
          </a:bodyPr>
          <a:lstStyle/>
          <a:p>
            <a:r>
              <a:rPr lang="en-US" dirty="0" smtClean="0"/>
              <a:t>Go Maps in Action: </a:t>
            </a:r>
            <a:r>
              <a:rPr lang="en-US" dirty="0">
                <a:hlinkClick r:id="rId2"/>
              </a:rPr>
              <a:t>https://blog.golang.org/go-maps-in-action</a:t>
            </a:r>
            <a:endParaRPr lang="en-US" dirty="0"/>
          </a:p>
        </p:txBody>
      </p:sp>
      <p:sp>
        <p:nvSpPr>
          <p:cNvPr id="7" name="TextBox 6"/>
          <p:cNvSpPr txBox="1"/>
          <p:nvPr/>
        </p:nvSpPr>
        <p:spPr>
          <a:xfrm>
            <a:off x="0" y="5946761"/>
            <a:ext cx="5751453" cy="369332"/>
          </a:xfrm>
          <a:prstGeom prst="rect">
            <a:avLst/>
          </a:prstGeom>
          <a:noFill/>
        </p:spPr>
        <p:txBody>
          <a:bodyPr wrap="square" rtlCol="0">
            <a:spAutoFit/>
          </a:bodyPr>
          <a:lstStyle/>
          <a:p>
            <a:r>
              <a:rPr lang="en-US" dirty="0" smtClean="0"/>
              <a:t>Lang Specification: </a:t>
            </a:r>
            <a:r>
              <a:rPr lang="en-US" dirty="0">
                <a:hlinkClick r:id="rId3"/>
              </a:rPr>
              <a:t>https://golang.org/ref/spec#Map_types</a:t>
            </a:r>
            <a:endParaRPr lang="en-US" dirty="0"/>
          </a:p>
        </p:txBody>
      </p:sp>
    </p:spTree>
    <p:extLst>
      <p:ext uri="{BB962C8B-B14F-4D97-AF65-F5344CB8AC3E}">
        <p14:creationId xmlns:p14="http://schemas.microsoft.com/office/powerpoint/2010/main" val="586213990"/>
      </p:ext>
    </p:extLst>
  </p:cSld>
  <p:clrMapOvr>
    <a:masterClrMapping/>
  </p:clrMapOvr>
  <p:timing>
    <p:tnLst>
      <p:par>
        <p:cTn xmlns:p14="http://schemas.microsoft.com/office/powerpoint/2010/mai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 Map?</a:t>
            </a:r>
            <a:endParaRPr lang="en-US" dirty="0"/>
          </a:p>
        </p:txBody>
      </p:sp>
      <p:sp>
        <p:nvSpPr>
          <p:cNvPr id="3" name="Content Placeholder 2"/>
          <p:cNvSpPr>
            <a:spLocks noGrp="1"/>
          </p:cNvSpPr>
          <p:nvPr>
            <p:ph idx="1"/>
          </p:nvPr>
        </p:nvSpPr>
        <p:spPr/>
        <p:txBody>
          <a:bodyPr/>
          <a:lstStyle/>
          <a:p>
            <a:r>
              <a:rPr lang="en-US" dirty="0" smtClean="0"/>
              <a:t>Formal definition:</a:t>
            </a:r>
          </a:p>
          <a:p>
            <a:pPr lvl="1"/>
            <a:r>
              <a:rPr lang="en-US" dirty="0"/>
              <a:t>A </a:t>
            </a:r>
            <a:r>
              <a:rPr lang="en-US" b="1" i="1" dirty="0">
                <a:solidFill>
                  <a:schemeClr val="accent6"/>
                </a:solidFill>
              </a:rPr>
              <a:t>map</a:t>
            </a:r>
            <a:r>
              <a:rPr lang="en-US" dirty="0">
                <a:solidFill>
                  <a:schemeClr val="accent6"/>
                </a:solidFill>
              </a:rPr>
              <a:t> </a:t>
            </a:r>
            <a:r>
              <a:rPr lang="en-US" dirty="0"/>
              <a:t>is an </a:t>
            </a:r>
            <a:r>
              <a:rPr lang="en-US" i="1" u="sng" dirty="0"/>
              <a:t>unordered</a:t>
            </a:r>
            <a:r>
              <a:rPr lang="en-US" dirty="0"/>
              <a:t> group of </a:t>
            </a:r>
            <a:r>
              <a:rPr lang="en-US" i="1" dirty="0"/>
              <a:t>elements</a:t>
            </a:r>
            <a:r>
              <a:rPr lang="en-US" dirty="0"/>
              <a:t> of </a:t>
            </a:r>
            <a:r>
              <a:rPr lang="en-US" b="1" i="1" dirty="0">
                <a:solidFill>
                  <a:srgbClr val="0000FF"/>
                </a:solidFill>
              </a:rPr>
              <a:t>one</a:t>
            </a:r>
            <a:r>
              <a:rPr lang="en-US" i="1" dirty="0">
                <a:solidFill>
                  <a:srgbClr val="0000FF"/>
                </a:solidFill>
              </a:rPr>
              <a:t> </a:t>
            </a:r>
            <a:r>
              <a:rPr lang="en-US" b="1" i="1" dirty="0">
                <a:solidFill>
                  <a:srgbClr val="0000FF"/>
                </a:solidFill>
              </a:rPr>
              <a:t>type</a:t>
            </a:r>
            <a:r>
              <a:rPr lang="en-US" dirty="0"/>
              <a:t>, called the </a:t>
            </a:r>
            <a:r>
              <a:rPr lang="en-US" b="1" i="1" dirty="0">
                <a:solidFill>
                  <a:srgbClr val="008000"/>
                </a:solidFill>
              </a:rPr>
              <a:t>element type</a:t>
            </a:r>
            <a:r>
              <a:rPr lang="en-US" dirty="0"/>
              <a:t>, </a:t>
            </a:r>
            <a:r>
              <a:rPr lang="en-US" b="1" dirty="0"/>
              <a:t>indexed</a:t>
            </a:r>
            <a:r>
              <a:rPr lang="en-US" dirty="0"/>
              <a:t> by a set of </a:t>
            </a:r>
            <a:r>
              <a:rPr lang="en-US" b="1" dirty="0"/>
              <a:t>unique</a:t>
            </a:r>
            <a:r>
              <a:rPr lang="en-US" dirty="0"/>
              <a:t> </a:t>
            </a:r>
            <a:r>
              <a:rPr lang="en-US" b="1" i="1" dirty="0" smtClean="0">
                <a:solidFill>
                  <a:schemeClr val="accent2"/>
                </a:solidFill>
              </a:rPr>
              <a:t>keys</a:t>
            </a:r>
            <a:r>
              <a:rPr lang="en-US" i="1" dirty="0" smtClean="0">
                <a:solidFill>
                  <a:schemeClr val="accent2"/>
                </a:solidFill>
              </a:rPr>
              <a:t> </a:t>
            </a:r>
            <a:r>
              <a:rPr lang="en-US" dirty="0" smtClean="0"/>
              <a:t>of </a:t>
            </a:r>
            <a:r>
              <a:rPr lang="en-US" b="1" i="1" dirty="0">
                <a:solidFill>
                  <a:schemeClr val="accent1"/>
                </a:solidFill>
              </a:rPr>
              <a:t>another type</a:t>
            </a:r>
            <a:r>
              <a:rPr lang="en-US" dirty="0"/>
              <a:t>, called the </a:t>
            </a:r>
            <a:r>
              <a:rPr lang="en-US" b="1" i="1" dirty="0">
                <a:solidFill>
                  <a:srgbClr val="800000"/>
                </a:solidFill>
              </a:rPr>
              <a:t>key type</a:t>
            </a:r>
            <a:r>
              <a:rPr lang="en-US" smtClean="0"/>
              <a:t>.*</a:t>
            </a:r>
            <a:endParaRPr lang="en-US" dirty="0" smtClean="0"/>
          </a:p>
        </p:txBody>
      </p:sp>
    </p:spTree>
    <p:extLst>
      <p:ext uri="{BB962C8B-B14F-4D97-AF65-F5344CB8AC3E}">
        <p14:creationId xmlns:p14="http://schemas.microsoft.com/office/powerpoint/2010/main" val="3670489212"/>
      </p:ext>
    </p:extLst>
  </p:cSld>
  <p:clrMapOvr>
    <a:masterClrMapping/>
  </p:clrMapOvr>
  <p:timing>
    <p:tnLst>
      <p:par>
        <p:cTn xmlns:p14="http://schemas.microsoft.com/office/powerpoint/2010/mai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Map at a Glance</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667087161"/>
              </p:ext>
            </p:extLst>
          </p:nvPr>
        </p:nvGraphicFramePr>
        <p:xfrm>
          <a:off x="457200" y="1600200"/>
          <a:ext cx="8229600" cy="2595880"/>
        </p:xfrm>
        <a:graphic>
          <a:graphicData uri="http://schemas.openxmlformats.org/drawingml/2006/table">
            <a:tbl>
              <a:tblPr firstRow="1" bandRow="1">
                <a:tableStyleId>{5C22544A-7EE6-4342-B048-85BDC9FD1C3A}</a:tableStyleId>
              </a:tblPr>
              <a:tblGrid>
                <a:gridCol w="4114800"/>
                <a:gridCol w="4114800"/>
              </a:tblGrid>
              <a:tr h="370840">
                <a:tc>
                  <a:txBody>
                    <a:bodyPr/>
                    <a:lstStyle/>
                    <a:p>
                      <a:r>
                        <a:rPr lang="en-US" dirty="0" smtClean="0"/>
                        <a:t>Intent</a:t>
                      </a:r>
                      <a:endParaRPr lang="en-US" dirty="0"/>
                    </a:p>
                  </a:txBody>
                  <a:tcPr/>
                </a:tc>
                <a:tc>
                  <a:txBody>
                    <a:bodyPr/>
                    <a:lstStyle/>
                    <a:p>
                      <a:endParaRPr lang="en-US" dirty="0"/>
                    </a:p>
                  </a:txBody>
                  <a:tcPr/>
                </a:tc>
              </a:tr>
              <a:tr h="370840">
                <a:tc>
                  <a:txBody>
                    <a:bodyPr/>
                    <a:lstStyle/>
                    <a:p>
                      <a:r>
                        <a:rPr lang="en-US" dirty="0" smtClean="0"/>
                        <a:t>Construct</a:t>
                      </a:r>
                      <a:endParaRPr lang="en-US" dirty="0"/>
                    </a:p>
                  </a:txBody>
                  <a:tcPr/>
                </a:tc>
                <a:tc>
                  <a:txBody>
                    <a:bodyPr/>
                    <a:lstStyle/>
                    <a:p>
                      <a:r>
                        <a:rPr lang="en-US" dirty="0" smtClean="0"/>
                        <a:t>m</a:t>
                      </a:r>
                      <a:r>
                        <a:rPr lang="en-US" baseline="0" dirty="0" smtClean="0"/>
                        <a:t> := map[key]value{}</a:t>
                      </a:r>
                      <a:endParaRPr lang="en-US" dirty="0"/>
                    </a:p>
                  </a:txBody>
                  <a:tcPr/>
                </a:tc>
              </a:tr>
              <a:tr h="370840">
                <a:tc>
                  <a:txBody>
                    <a:bodyPr/>
                    <a:lstStyle/>
                    <a:p>
                      <a:r>
                        <a:rPr lang="en-US" dirty="0" smtClean="0"/>
                        <a:t>Insert</a:t>
                      </a:r>
                      <a:endParaRPr lang="en-US" dirty="0"/>
                    </a:p>
                  </a:txBody>
                  <a:tcPr/>
                </a:tc>
                <a:tc>
                  <a:txBody>
                    <a:bodyPr/>
                    <a:lstStyle/>
                    <a:p>
                      <a:r>
                        <a:rPr lang="en-US" dirty="0" smtClean="0"/>
                        <a:t>m[k] = v</a:t>
                      </a:r>
                      <a:endParaRPr lang="en-US" dirty="0"/>
                    </a:p>
                  </a:txBody>
                  <a:tcPr/>
                </a:tc>
              </a:tr>
              <a:tr h="370840">
                <a:tc>
                  <a:txBody>
                    <a:bodyPr/>
                    <a:lstStyle/>
                    <a:p>
                      <a:r>
                        <a:rPr lang="en-US" dirty="0" smtClean="0"/>
                        <a:t>Lookup</a:t>
                      </a:r>
                      <a:endParaRPr lang="en-US" dirty="0"/>
                    </a:p>
                  </a:txBody>
                  <a:tcPr/>
                </a:tc>
                <a:tc>
                  <a:txBody>
                    <a:bodyPr/>
                    <a:lstStyle/>
                    <a:p>
                      <a:r>
                        <a:rPr lang="en-US" dirty="0" smtClean="0"/>
                        <a:t>v</a:t>
                      </a:r>
                      <a:r>
                        <a:rPr lang="en-US" baseline="0" dirty="0" smtClean="0"/>
                        <a:t> = m</a:t>
                      </a:r>
                      <a:r>
                        <a:rPr lang="en-US" dirty="0" smtClean="0"/>
                        <a:t>[k]</a:t>
                      </a:r>
                      <a:endParaRPr lang="en-US" dirty="0"/>
                    </a:p>
                  </a:txBody>
                  <a:tcPr/>
                </a:tc>
              </a:tr>
              <a:tr h="370840">
                <a:tc>
                  <a:txBody>
                    <a:bodyPr/>
                    <a:lstStyle/>
                    <a:p>
                      <a:r>
                        <a:rPr lang="en-US" dirty="0" smtClean="0"/>
                        <a:t>Delete</a:t>
                      </a:r>
                      <a:endParaRPr lang="en-US" dirty="0"/>
                    </a:p>
                  </a:txBody>
                  <a:tcPr/>
                </a:tc>
                <a:tc>
                  <a:txBody>
                    <a:bodyPr/>
                    <a:lstStyle/>
                    <a:p>
                      <a:r>
                        <a:rPr lang="en-US" dirty="0" smtClean="0"/>
                        <a:t>delete(m,</a:t>
                      </a:r>
                      <a:r>
                        <a:rPr lang="en-US" baseline="0" dirty="0" smtClean="0"/>
                        <a:t> k)</a:t>
                      </a:r>
                      <a:endParaRPr lang="en-US" dirty="0"/>
                    </a:p>
                  </a:txBody>
                  <a:tcPr/>
                </a:tc>
              </a:tr>
              <a:tr h="370840">
                <a:tc>
                  <a:txBody>
                    <a:bodyPr/>
                    <a:lstStyle/>
                    <a:p>
                      <a:r>
                        <a:rPr lang="en-US" dirty="0" smtClean="0"/>
                        <a:t>Iterate</a:t>
                      </a:r>
                      <a:endParaRPr lang="en-US" dirty="0"/>
                    </a:p>
                  </a:txBody>
                  <a:tcPr/>
                </a:tc>
                <a:tc>
                  <a:txBody>
                    <a:bodyPr/>
                    <a:lstStyle/>
                    <a:p>
                      <a:r>
                        <a:rPr lang="en-US" smtClean="0"/>
                        <a:t>for </a:t>
                      </a:r>
                      <a:r>
                        <a:rPr lang="en-US" dirty="0" smtClean="0"/>
                        <a:t>k, v := range m</a:t>
                      </a:r>
                      <a:endParaRPr lang="en-US" dirty="0"/>
                    </a:p>
                  </a:txBody>
                  <a:tcPr/>
                </a:tc>
              </a:tr>
              <a:tr h="370840">
                <a:tc>
                  <a:txBody>
                    <a:bodyPr/>
                    <a:lstStyle/>
                    <a:p>
                      <a:r>
                        <a:rPr lang="en-US" dirty="0" smtClean="0"/>
                        <a:t>Size</a:t>
                      </a:r>
                      <a:endParaRPr lang="en-US" dirty="0"/>
                    </a:p>
                  </a:txBody>
                  <a:tcPr/>
                </a:tc>
                <a:tc>
                  <a:txBody>
                    <a:bodyPr/>
                    <a:lstStyle/>
                    <a:p>
                      <a:r>
                        <a:rPr lang="en-US" dirty="0" err="1" smtClean="0"/>
                        <a:t>len</a:t>
                      </a:r>
                      <a:r>
                        <a:rPr lang="en-US" dirty="0" smtClean="0"/>
                        <a:t> m</a:t>
                      </a:r>
                      <a:endParaRPr lang="en-US" dirty="0"/>
                    </a:p>
                  </a:txBody>
                  <a:tcPr/>
                </a:tc>
              </a:tr>
            </a:tbl>
          </a:graphicData>
        </a:graphic>
      </p:graphicFrame>
      <p:sp>
        <p:nvSpPr>
          <p:cNvPr id="3" name="TextBox 2"/>
          <p:cNvSpPr txBox="1"/>
          <p:nvPr/>
        </p:nvSpPr>
        <p:spPr>
          <a:xfrm>
            <a:off x="1511874" y="5321611"/>
            <a:ext cx="5659948" cy="369332"/>
          </a:xfrm>
          <a:prstGeom prst="rect">
            <a:avLst/>
          </a:prstGeom>
          <a:noFill/>
        </p:spPr>
        <p:txBody>
          <a:bodyPr wrap="none" rtlCol="0">
            <a:spAutoFit/>
          </a:bodyPr>
          <a:lstStyle/>
          <a:p>
            <a:r>
              <a:rPr lang="en-US" dirty="0" smtClean="0"/>
              <a:t>* Key-type </a:t>
            </a:r>
            <a:r>
              <a:rPr lang="en-US" b="1" i="1" dirty="0" smtClean="0"/>
              <a:t>must</a:t>
            </a:r>
            <a:r>
              <a:rPr lang="en-US" dirty="0" smtClean="0"/>
              <a:t> have == operation (no map, slice, or </a:t>
            </a:r>
            <a:r>
              <a:rPr lang="en-US" dirty="0" err="1" smtClean="0"/>
              <a:t>func</a:t>
            </a:r>
            <a:r>
              <a:rPr lang="en-US" dirty="0" smtClean="0"/>
              <a:t>)</a:t>
            </a:r>
            <a:endParaRPr lang="en-US" dirty="0"/>
          </a:p>
        </p:txBody>
      </p:sp>
    </p:spTree>
    <p:extLst>
      <p:ext uri="{BB962C8B-B14F-4D97-AF65-F5344CB8AC3E}">
        <p14:creationId xmlns:p14="http://schemas.microsoft.com/office/powerpoint/2010/main" val="2441149216"/>
      </p:ext>
    </p:extLst>
  </p:cSld>
  <p:clrMapOvr>
    <a:masterClrMapping/>
  </p:clrMapOvr>
  <p:timing>
    <p:tnLst>
      <p:par>
        <p:cTn xmlns:p14="http://schemas.microsoft.com/office/powerpoint/2010/mai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2</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Creating and Using Maps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Ch.5 : Maps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1082948921"/>
      </p:ext>
    </p:extLst>
  </p:cSld>
  <p:clrMapOvr>
    <a:masterClrMapping/>
  </p:clrMapOvr>
  <p:timing>
    <p:tnLst>
      <p:par>
        <p:cTn xmlns:p14="http://schemas.microsoft.com/office/powerpoint/2010/mai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a:xfrm>
            <a:off x="457200" y="1600200"/>
            <a:ext cx="8229600" cy="4346561"/>
          </a:xfrm>
        </p:spPr>
        <p:txBody>
          <a:bodyPr>
            <a:normAutofit lnSpcReduction="10000"/>
          </a:bodyPr>
          <a:lstStyle/>
          <a:p>
            <a:r>
              <a:rPr lang="en-US" dirty="0" smtClean="0"/>
              <a:t>Creating Maps at runtime</a:t>
            </a:r>
          </a:p>
          <a:p>
            <a:pPr lvl="1"/>
            <a:r>
              <a:rPr lang="en-US" dirty="0" smtClean="0"/>
              <a:t>Using the ‘make’ built-in function</a:t>
            </a:r>
          </a:p>
          <a:p>
            <a:r>
              <a:rPr lang="en-US" dirty="0" smtClean="0"/>
              <a:t>Inserting elements into a Map</a:t>
            </a:r>
          </a:p>
          <a:p>
            <a:r>
              <a:rPr lang="en-US" dirty="0" smtClean="0"/>
              <a:t>Retrieving elements from a Map</a:t>
            </a:r>
          </a:p>
          <a:p>
            <a:r>
              <a:rPr lang="en-US" dirty="0" smtClean="0"/>
              <a:t>Deleting elements in a Map</a:t>
            </a:r>
          </a:p>
          <a:p>
            <a:pPr lvl="1"/>
            <a:r>
              <a:rPr lang="en-US" dirty="0" smtClean="0"/>
              <a:t>Using the ‘delete’ build-in function</a:t>
            </a:r>
          </a:p>
          <a:p>
            <a:r>
              <a:rPr lang="en-US" dirty="0" smtClean="0"/>
              <a:t>Counting the number of elements in a Map</a:t>
            </a:r>
          </a:p>
          <a:p>
            <a:pPr lvl="1"/>
            <a:r>
              <a:rPr lang="en-US" dirty="0" smtClean="0"/>
              <a:t>Using the ‘</a:t>
            </a:r>
            <a:r>
              <a:rPr lang="en-US" dirty="0" err="1" smtClean="0"/>
              <a:t>len</a:t>
            </a:r>
            <a:r>
              <a:rPr lang="en-US" dirty="0" smtClean="0"/>
              <a:t>’ built-in function</a:t>
            </a:r>
          </a:p>
          <a:p>
            <a:pPr marL="0" indent="0">
              <a:buNone/>
            </a:pPr>
            <a:endParaRPr lang="en-US" dirty="0" smtClean="0"/>
          </a:p>
        </p:txBody>
      </p:sp>
      <p:sp>
        <p:nvSpPr>
          <p:cNvPr id="6" name="TextBox 5"/>
          <p:cNvSpPr txBox="1"/>
          <p:nvPr/>
        </p:nvSpPr>
        <p:spPr>
          <a:xfrm>
            <a:off x="-7033" y="6249581"/>
            <a:ext cx="8018786" cy="369332"/>
          </a:xfrm>
          <a:prstGeom prst="rect">
            <a:avLst/>
          </a:prstGeom>
          <a:noFill/>
        </p:spPr>
        <p:txBody>
          <a:bodyPr wrap="square" rtlCol="0">
            <a:spAutoFit/>
          </a:bodyPr>
          <a:lstStyle/>
          <a:p>
            <a:r>
              <a:rPr lang="en-US" dirty="0" smtClean="0"/>
              <a:t>Go Maps in Action: </a:t>
            </a:r>
            <a:r>
              <a:rPr lang="en-US" dirty="0">
                <a:hlinkClick r:id="rId2"/>
              </a:rPr>
              <a:t>https://blog.golang.org/go-maps-in-action</a:t>
            </a:r>
            <a:endParaRPr lang="en-US" dirty="0"/>
          </a:p>
        </p:txBody>
      </p:sp>
      <p:sp>
        <p:nvSpPr>
          <p:cNvPr id="7" name="TextBox 6"/>
          <p:cNvSpPr txBox="1"/>
          <p:nvPr/>
        </p:nvSpPr>
        <p:spPr>
          <a:xfrm>
            <a:off x="0" y="5946761"/>
            <a:ext cx="5751453" cy="369332"/>
          </a:xfrm>
          <a:prstGeom prst="rect">
            <a:avLst/>
          </a:prstGeom>
          <a:noFill/>
        </p:spPr>
        <p:txBody>
          <a:bodyPr wrap="square" rtlCol="0">
            <a:spAutoFit/>
          </a:bodyPr>
          <a:lstStyle/>
          <a:p>
            <a:r>
              <a:rPr lang="en-US" dirty="0" smtClean="0"/>
              <a:t>Lang Specification: </a:t>
            </a:r>
            <a:r>
              <a:rPr lang="en-US" dirty="0">
                <a:hlinkClick r:id="rId3"/>
              </a:rPr>
              <a:t>https://golang.org/ref/spec#Map_types</a:t>
            </a:r>
            <a:endParaRPr lang="en-US" dirty="0"/>
          </a:p>
        </p:txBody>
      </p:sp>
    </p:spTree>
    <p:extLst>
      <p:ext uri="{BB962C8B-B14F-4D97-AF65-F5344CB8AC3E}">
        <p14:creationId xmlns:p14="http://schemas.microsoft.com/office/powerpoint/2010/main" val="2645956086"/>
      </p:ext>
    </p:extLst>
  </p:cSld>
  <p:clrMapOvr>
    <a:masterClrMapping/>
  </p:clrMapOvr>
  <p:timing>
    <p:tnLst>
      <p:par>
        <p:cTn xmlns:p14="http://schemas.microsoft.com/office/powerpoint/2010/mai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1754327"/>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3</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Iteration using ‘for’ and range()</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Ch.5 : Maps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1082948921"/>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Required Software Apps</a:t>
            </a:r>
            <a:endParaRPr lang="en-US" dirty="0"/>
          </a:p>
        </p:txBody>
      </p:sp>
      <p:sp>
        <p:nvSpPr>
          <p:cNvPr id="3" name="Content Placeholder 2"/>
          <p:cNvSpPr>
            <a:spLocks noGrp="1"/>
          </p:cNvSpPr>
          <p:nvPr>
            <p:ph idx="1"/>
          </p:nvPr>
        </p:nvSpPr>
        <p:spPr/>
        <p:txBody>
          <a:bodyPr/>
          <a:lstStyle/>
          <a:p>
            <a:r>
              <a:rPr lang="en-US" dirty="0" smtClean="0"/>
              <a:t>Setting Go</a:t>
            </a:r>
          </a:p>
          <a:p>
            <a:pPr lvl="1"/>
            <a:r>
              <a:rPr lang="en-US" dirty="0" smtClean="0"/>
              <a:t>Install Go tools from </a:t>
            </a:r>
            <a:r>
              <a:rPr lang="en-US" dirty="0" smtClean="0">
                <a:hlinkClick r:id="rId2"/>
              </a:rPr>
              <a:t>http://golang.org</a:t>
            </a:r>
            <a:endParaRPr lang="en-US" dirty="0" smtClean="0"/>
          </a:p>
          <a:p>
            <a:r>
              <a:rPr lang="en-US" dirty="0" smtClean="0"/>
              <a:t>Install </a:t>
            </a:r>
            <a:r>
              <a:rPr lang="en-US" dirty="0" err="1" smtClean="0"/>
              <a:t>Git</a:t>
            </a:r>
            <a:endParaRPr lang="en-US" dirty="0"/>
          </a:p>
          <a:p>
            <a:pPr lvl="1"/>
            <a:r>
              <a:rPr lang="en-US" dirty="0" smtClean="0"/>
              <a:t>Software Version Control tool</a:t>
            </a:r>
          </a:p>
          <a:p>
            <a:pPr lvl="2"/>
            <a:r>
              <a:rPr lang="en-US" dirty="0" smtClean="0">
                <a:hlinkClick r:id="rId3"/>
              </a:rPr>
              <a:t>http://git-scm.com</a:t>
            </a:r>
            <a:endParaRPr lang="en-US" dirty="0" smtClean="0"/>
          </a:p>
          <a:p>
            <a:r>
              <a:rPr lang="en-US" dirty="0" smtClean="0"/>
              <a:t>IDE/Editor</a:t>
            </a:r>
          </a:p>
          <a:p>
            <a:pPr lvl="1"/>
            <a:r>
              <a:rPr lang="en-US" dirty="0" smtClean="0"/>
              <a:t>Microsoft Visual Studio Code with Go plugin</a:t>
            </a:r>
          </a:p>
          <a:p>
            <a:pPr lvl="2"/>
            <a:r>
              <a:rPr lang="en-US" dirty="0" smtClean="0"/>
              <a:t>https://</a:t>
            </a:r>
            <a:r>
              <a:rPr lang="en-US" dirty="0" err="1" smtClean="0"/>
              <a:t>visualstudio.com</a:t>
            </a:r>
            <a:r>
              <a:rPr lang="en-US" dirty="0" smtClean="0"/>
              <a:t>/products/code-</a:t>
            </a:r>
            <a:r>
              <a:rPr lang="en-US" dirty="0" err="1" smtClean="0"/>
              <a:t>vs</a:t>
            </a:r>
            <a:endParaRPr lang="en-US" dirty="0"/>
          </a:p>
        </p:txBody>
      </p:sp>
    </p:spTree>
    <p:extLst>
      <p:ext uri="{BB962C8B-B14F-4D97-AF65-F5344CB8AC3E}">
        <p14:creationId xmlns:p14="http://schemas.microsoft.com/office/powerpoint/2010/main" val="33190106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Minimalist Go Program</a:t>
            </a:r>
            <a:endParaRPr lang="en-US" dirty="0"/>
          </a:p>
        </p:txBody>
      </p:sp>
      <p:pic>
        <p:nvPicPr>
          <p:cNvPr id="8" name="Content Placeholder 7" descr="Screen Shot 2016-09-04 at 10.45.25 AM.png"/>
          <p:cNvPicPr>
            <a:picLocks noGrp="1" noChangeAspect="1"/>
          </p:cNvPicPr>
          <p:nvPr>
            <p:ph idx="1"/>
          </p:nvPr>
        </p:nvPicPr>
        <p:blipFill>
          <a:blip r:embed="rId2">
            <a:extLst>
              <a:ext uri="{28A0092B-C50C-407E-A947-70E740481C1C}">
                <a14:useLocalDpi xmlns:a14="http://schemas.microsoft.com/office/drawing/2010/main" val="0"/>
              </a:ext>
            </a:extLst>
          </a:blip>
          <a:srcRect t="-3666" b="-3666"/>
          <a:stretch>
            <a:fillRect/>
          </a:stretch>
        </p:blipFill>
        <p:spPr/>
      </p:pic>
    </p:spTree>
    <p:extLst>
      <p:ext uri="{BB962C8B-B14F-4D97-AF65-F5344CB8AC3E}">
        <p14:creationId xmlns:p14="http://schemas.microsoft.com/office/powerpoint/2010/main" val="162667792"/>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a:xfrm>
            <a:off x="457200" y="1600200"/>
            <a:ext cx="8229600" cy="4346561"/>
          </a:xfrm>
        </p:spPr>
        <p:txBody>
          <a:bodyPr>
            <a:normAutofit/>
          </a:bodyPr>
          <a:lstStyle/>
          <a:p>
            <a:r>
              <a:rPr lang="en-US" dirty="0" smtClean="0"/>
              <a:t>Using a ‘for’ Loop and ‘range’ to Traverse a Map’s Elements</a:t>
            </a:r>
          </a:p>
          <a:p>
            <a:pPr lvl="1"/>
            <a:r>
              <a:rPr lang="en-US" dirty="0" smtClean="0"/>
              <a:t>How the range() Simplifies the ‘for’ Loop</a:t>
            </a:r>
            <a:endParaRPr lang="en-US" dirty="0"/>
          </a:p>
        </p:txBody>
      </p:sp>
      <p:sp>
        <p:nvSpPr>
          <p:cNvPr id="4" name="TextBox 3"/>
          <p:cNvSpPr txBox="1"/>
          <p:nvPr/>
        </p:nvSpPr>
        <p:spPr>
          <a:xfrm>
            <a:off x="-7033" y="6249581"/>
            <a:ext cx="8018786" cy="369332"/>
          </a:xfrm>
          <a:prstGeom prst="rect">
            <a:avLst/>
          </a:prstGeom>
          <a:noFill/>
        </p:spPr>
        <p:txBody>
          <a:bodyPr wrap="square" rtlCol="0">
            <a:spAutoFit/>
          </a:bodyPr>
          <a:lstStyle/>
          <a:p>
            <a:r>
              <a:rPr lang="en-US" dirty="0" smtClean="0"/>
              <a:t>Go Maps in Action: </a:t>
            </a:r>
            <a:r>
              <a:rPr lang="en-US" dirty="0">
                <a:hlinkClick r:id="rId2"/>
              </a:rPr>
              <a:t>https://blog.golang.org/go-maps-in-action</a:t>
            </a:r>
            <a:endParaRPr lang="en-US" dirty="0"/>
          </a:p>
        </p:txBody>
      </p:sp>
      <p:sp>
        <p:nvSpPr>
          <p:cNvPr id="5" name="TextBox 4"/>
          <p:cNvSpPr txBox="1"/>
          <p:nvPr/>
        </p:nvSpPr>
        <p:spPr>
          <a:xfrm>
            <a:off x="0" y="5946761"/>
            <a:ext cx="5751453" cy="369332"/>
          </a:xfrm>
          <a:prstGeom prst="rect">
            <a:avLst/>
          </a:prstGeom>
          <a:noFill/>
        </p:spPr>
        <p:txBody>
          <a:bodyPr wrap="square" rtlCol="0">
            <a:spAutoFit/>
          </a:bodyPr>
          <a:lstStyle/>
          <a:p>
            <a:r>
              <a:rPr lang="en-US" dirty="0" smtClean="0"/>
              <a:t>Lang Specification: </a:t>
            </a:r>
            <a:r>
              <a:rPr lang="en-US" dirty="0">
                <a:hlinkClick r:id="rId3"/>
              </a:rPr>
              <a:t>https://golang.org/ref/spec#Map_types</a:t>
            </a:r>
            <a:endParaRPr lang="en-US" dirty="0"/>
          </a:p>
        </p:txBody>
      </p:sp>
    </p:spTree>
    <p:extLst>
      <p:ext uri="{BB962C8B-B14F-4D97-AF65-F5344CB8AC3E}">
        <p14:creationId xmlns:p14="http://schemas.microsoft.com/office/powerpoint/2010/main" val="1776760138"/>
      </p:ext>
    </p:extLst>
  </p:cSld>
  <p:clrMapOvr>
    <a:masterClrMapping/>
  </p:clrMapOvr>
  <p:timing>
    <p:tnLst>
      <p:par>
        <p:cTn xmlns:p14="http://schemas.microsoft.com/office/powerpoint/2010/mai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4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Review</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Ch.5 : Maps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623291090"/>
      </p:ext>
    </p:extLst>
  </p:cSld>
  <p:clrMapOvr>
    <a:masterClrMapping/>
  </p:clrMapOvr>
  <p:timing>
    <p:tnLst>
      <p:par>
        <p:cTn xmlns:p14="http://schemas.microsoft.com/office/powerpoint/2010/mai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Chapter Review</a:t>
            </a:r>
          </a:p>
          <a:p>
            <a:pPr lvl="1"/>
            <a:r>
              <a:rPr lang="en-US" dirty="0" smtClean="0"/>
              <a:t>Display numbers visually with a chart</a:t>
            </a:r>
          </a:p>
          <a:p>
            <a:pPr lvl="2"/>
            <a:r>
              <a:rPr lang="en-US" dirty="0" smtClean="0"/>
              <a:t>Simple histogram chart</a:t>
            </a:r>
          </a:p>
        </p:txBody>
      </p:sp>
      <p:sp>
        <p:nvSpPr>
          <p:cNvPr id="6" name="TextBox 5"/>
          <p:cNvSpPr txBox="1"/>
          <p:nvPr/>
        </p:nvSpPr>
        <p:spPr>
          <a:xfrm>
            <a:off x="-7033" y="6249581"/>
            <a:ext cx="8018786" cy="369332"/>
          </a:xfrm>
          <a:prstGeom prst="rect">
            <a:avLst/>
          </a:prstGeom>
          <a:noFill/>
        </p:spPr>
        <p:txBody>
          <a:bodyPr wrap="square" rtlCol="0">
            <a:spAutoFit/>
          </a:bodyPr>
          <a:lstStyle/>
          <a:p>
            <a:r>
              <a:rPr lang="en-US" dirty="0" smtClean="0"/>
              <a:t>Go Maps in Action: </a:t>
            </a:r>
            <a:r>
              <a:rPr lang="en-US" dirty="0">
                <a:hlinkClick r:id="rId2"/>
              </a:rPr>
              <a:t>https://blog.golang.org/go-maps-in-action</a:t>
            </a:r>
            <a:endParaRPr lang="en-US" dirty="0"/>
          </a:p>
        </p:txBody>
      </p:sp>
      <p:sp>
        <p:nvSpPr>
          <p:cNvPr id="7" name="TextBox 6"/>
          <p:cNvSpPr txBox="1"/>
          <p:nvPr/>
        </p:nvSpPr>
        <p:spPr>
          <a:xfrm>
            <a:off x="0" y="5946761"/>
            <a:ext cx="5751453" cy="369332"/>
          </a:xfrm>
          <a:prstGeom prst="rect">
            <a:avLst/>
          </a:prstGeom>
          <a:noFill/>
        </p:spPr>
        <p:txBody>
          <a:bodyPr wrap="square" rtlCol="0">
            <a:spAutoFit/>
          </a:bodyPr>
          <a:lstStyle/>
          <a:p>
            <a:r>
              <a:rPr lang="en-US" dirty="0" smtClean="0"/>
              <a:t>Lang Specification: </a:t>
            </a:r>
            <a:r>
              <a:rPr lang="en-US" dirty="0">
                <a:hlinkClick r:id="rId3"/>
              </a:rPr>
              <a:t>https://golang.org/ref/spec#Map_types</a:t>
            </a:r>
            <a:endParaRPr lang="en-US" dirty="0"/>
          </a:p>
        </p:txBody>
      </p:sp>
    </p:spTree>
    <p:extLst>
      <p:ext uri="{BB962C8B-B14F-4D97-AF65-F5344CB8AC3E}">
        <p14:creationId xmlns:p14="http://schemas.microsoft.com/office/powerpoint/2010/main" val="2754356980"/>
      </p:ext>
    </p:extLst>
  </p:cSld>
  <p:clrMapOvr>
    <a:masterClrMapping/>
  </p:clrMapOvr>
  <p:timing>
    <p:tnLst>
      <p:par>
        <p:cTn xmlns:p14="http://schemas.microsoft.com/office/powerpoint/2010/mai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Histogram</a:t>
            </a:r>
            <a:endParaRPr lang="en-US" dirty="0"/>
          </a:p>
        </p:txBody>
      </p:sp>
      <p:pic>
        <p:nvPicPr>
          <p:cNvPr id="4" name="Content Placeholder 3" descr="numpy-random-random_integers-1.png"/>
          <p:cNvPicPr>
            <a:picLocks noGrp="1" noChangeAspect="1"/>
          </p:cNvPicPr>
          <p:nvPr>
            <p:ph idx="1"/>
          </p:nvPr>
        </p:nvPicPr>
        <p:blipFill>
          <a:blip r:embed="rId2">
            <a:extLst>
              <a:ext uri="{28A0092B-C50C-407E-A947-70E740481C1C}">
                <a14:useLocalDpi xmlns:a14="http://schemas.microsoft.com/office/drawing/2010/main" val="0"/>
              </a:ext>
            </a:extLst>
          </a:blip>
          <a:srcRect t="5545" b="5545"/>
          <a:stretch>
            <a:fillRect/>
          </a:stretch>
        </p:blipFill>
        <p:spPr/>
      </p:pic>
      <p:sp>
        <p:nvSpPr>
          <p:cNvPr id="3" name="TextBox 2"/>
          <p:cNvSpPr txBox="1"/>
          <p:nvPr/>
        </p:nvSpPr>
        <p:spPr>
          <a:xfrm>
            <a:off x="1292802" y="4359371"/>
            <a:ext cx="800850" cy="369332"/>
          </a:xfrm>
          <a:prstGeom prst="rect">
            <a:avLst/>
          </a:prstGeom>
          <a:solidFill>
            <a:schemeClr val="bg1"/>
          </a:solidFill>
        </p:spPr>
        <p:txBody>
          <a:bodyPr wrap="square" rtlCol="0">
            <a:spAutoFit/>
          </a:bodyPr>
          <a:lstStyle/>
          <a:p>
            <a:pPr algn="r"/>
            <a:r>
              <a:rPr lang="en-US" dirty="0" smtClean="0"/>
              <a:t>5</a:t>
            </a:r>
            <a:endParaRPr lang="en-US" dirty="0"/>
          </a:p>
        </p:txBody>
      </p:sp>
      <p:sp>
        <p:nvSpPr>
          <p:cNvPr id="5" name="TextBox 4"/>
          <p:cNvSpPr txBox="1"/>
          <p:nvPr/>
        </p:nvSpPr>
        <p:spPr>
          <a:xfrm>
            <a:off x="1292802" y="3516324"/>
            <a:ext cx="800850" cy="369332"/>
          </a:xfrm>
          <a:prstGeom prst="rect">
            <a:avLst/>
          </a:prstGeom>
          <a:solidFill>
            <a:schemeClr val="bg1"/>
          </a:solidFill>
        </p:spPr>
        <p:txBody>
          <a:bodyPr wrap="square" rtlCol="0">
            <a:spAutoFit/>
          </a:bodyPr>
          <a:lstStyle/>
          <a:p>
            <a:pPr algn="r"/>
            <a:r>
              <a:rPr lang="en-US" dirty="0" smtClean="0"/>
              <a:t>10</a:t>
            </a:r>
            <a:endParaRPr lang="en-US" dirty="0"/>
          </a:p>
        </p:txBody>
      </p:sp>
      <p:sp>
        <p:nvSpPr>
          <p:cNvPr id="6" name="TextBox 5"/>
          <p:cNvSpPr txBox="1"/>
          <p:nvPr/>
        </p:nvSpPr>
        <p:spPr>
          <a:xfrm>
            <a:off x="1292802" y="2707603"/>
            <a:ext cx="800850" cy="369332"/>
          </a:xfrm>
          <a:prstGeom prst="rect">
            <a:avLst/>
          </a:prstGeom>
          <a:solidFill>
            <a:schemeClr val="bg1"/>
          </a:solidFill>
        </p:spPr>
        <p:txBody>
          <a:bodyPr wrap="square" rtlCol="0">
            <a:spAutoFit/>
          </a:bodyPr>
          <a:lstStyle/>
          <a:p>
            <a:pPr algn="r"/>
            <a:r>
              <a:rPr lang="en-US" dirty="0" smtClean="0"/>
              <a:t>15</a:t>
            </a:r>
            <a:endParaRPr lang="en-US" dirty="0"/>
          </a:p>
        </p:txBody>
      </p:sp>
      <p:sp>
        <p:nvSpPr>
          <p:cNvPr id="7" name="TextBox 6"/>
          <p:cNvSpPr txBox="1"/>
          <p:nvPr/>
        </p:nvSpPr>
        <p:spPr>
          <a:xfrm>
            <a:off x="1292802" y="1898882"/>
            <a:ext cx="800850" cy="369332"/>
          </a:xfrm>
          <a:prstGeom prst="rect">
            <a:avLst/>
          </a:prstGeom>
          <a:solidFill>
            <a:schemeClr val="bg1"/>
          </a:solidFill>
        </p:spPr>
        <p:txBody>
          <a:bodyPr wrap="square" rtlCol="0">
            <a:spAutoFit/>
          </a:bodyPr>
          <a:lstStyle/>
          <a:p>
            <a:pPr algn="r"/>
            <a:r>
              <a:rPr lang="en-US" dirty="0" smtClean="0"/>
              <a:t>20</a:t>
            </a:r>
            <a:endParaRPr lang="en-US" dirty="0"/>
          </a:p>
        </p:txBody>
      </p:sp>
      <p:sp>
        <p:nvSpPr>
          <p:cNvPr id="8" name="TextBox 7"/>
          <p:cNvSpPr txBox="1"/>
          <p:nvPr/>
        </p:nvSpPr>
        <p:spPr>
          <a:xfrm>
            <a:off x="1269920" y="5141077"/>
            <a:ext cx="800850" cy="369332"/>
          </a:xfrm>
          <a:prstGeom prst="rect">
            <a:avLst/>
          </a:prstGeom>
          <a:solidFill>
            <a:schemeClr val="bg1"/>
          </a:solidFill>
        </p:spPr>
        <p:txBody>
          <a:bodyPr wrap="square" rtlCol="0">
            <a:spAutoFit/>
          </a:bodyPr>
          <a:lstStyle/>
          <a:p>
            <a:pPr algn="r"/>
            <a:r>
              <a:rPr lang="en-US" dirty="0" smtClean="0"/>
              <a:t>0</a:t>
            </a:r>
            <a:endParaRPr lang="en-US" dirty="0"/>
          </a:p>
        </p:txBody>
      </p:sp>
    </p:spTree>
    <p:extLst>
      <p:ext uri="{BB962C8B-B14F-4D97-AF65-F5344CB8AC3E}">
        <p14:creationId xmlns:p14="http://schemas.microsoft.com/office/powerpoint/2010/main" val="1929568786"/>
      </p:ext>
    </p:extLst>
  </p:cSld>
  <p:clrMapOvr>
    <a:masterClrMapping/>
  </p:clrMapOvr>
  <p:timing>
    <p:tnLst>
      <p:par>
        <p:cTn xmlns:p14="http://schemas.microsoft.com/office/powerpoint/2010/mai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Introduction to </a:t>
            </a:r>
            <a:r>
              <a:rPr lang="en-US" sz="54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Structs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Ch.6 : </a:t>
            </a:r>
            <a:r>
              <a:rPr lang="en-US" sz="5400" b="1" dirty="0" err="1" smtClean="0">
                <a:ln/>
                <a:solidFill>
                  <a:schemeClr val="accent3">
                    <a:lumMod val="50000"/>
                  </a:schemeClr>
                </a:solidFill>
                <a:effectLst/>
              </a:rPr>
              <a:t>Structs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1468336556"/>
      </p:ext>
    </p:extLst>
  </p:cSld>
  <p:clrMapOvr>
    <a:masterClrMapping/>
  </p:clrMapOvr>
  <p:timing>
    <p:tnLst>
      <p:par>
        <p:cTn xmlns:p14="http://schemas.microsoft.com/office/powerpoint/2010/mai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a </a:t>
            </a:r>
            <a:r>
              <a:rPr lang="en-US" dirty="0" err="1" smtClean="0"/>
              <a:t>Struct</a:t>
            </a:r>
            <a:r>
              <a:rPr lang="en-US" dirty="0" smtClean="0"/>
              <a:t>?</a:t>
            </a:r>
          </a:p>
          <a:p>
            <a:r>
              <a:rPr lang="en-US" dirty="0" smtClean="0"/>
              <a:t>Arrays/Slices </a:t>
            </a:r>
            <a:r>
              <a:rPr lang="en-US" dirty="0" err="1" smtClean="0"/>
              <a:t>vs</a:t>
            </a:r>
            <a:r>
              <a:rPr lang="en-US" dirty="0" smtClean="0"/>
              <a:t> Maps </a:t>
            </a:r>
            <a:r>
              <a:rPr lang="en-US" dirty="0" err="1" smtClean="0"/>
              <a:t>vs</a:t>
            </a:r>
            <a:r>
              <a:rPr lang="en-US" dirty="0" smtClean="0"/>
              <a:t> </a:t>
            </a:r>
            <a:r>
              <a:rPr lang="en-US" dirty="0" err="1" smtClean="0"/>
              <a:t>Structs</a:t>
            </a:r>
            <a:endParaRPr lang="en-US" dirty="0" smtClean="0"/>
          </a:p>
          <a:p>
            <a:r>
              <a:rPr lang="en-US" dirty="0" smtClean="0"/>
              <a:t>Simple examples of using a </a:t>
            </a:r>
            <a:r>
              <a:rPr lang="en-US" dirty="0" err="1" smtClean="0"/>
              <a:t>Struct</a:t>
            </a:r>
            <a:endParaRPr lang="en-US" dirty="0"/>
          </a:p>
        </p:txBody>
      </p:sp>
      <p:sp>
        <p:nvSpPr>
          <p:cNvPr id="5" name="TextBox 4"/>
          <p:cNvSpPr txBox="1"/>
          <p:nvPr/>
        </p:nvSpPr>
        <p:spPr>
          <a:xfrm>
            <a:off x="0" y="5946761"/>
            <a:ext cx="5949177"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spec#Struct_types</a:t>
            </a:r>
            <a:endParaRPr lang="en-US" dirty="0"/>
          </a:p>
        </p:txBody>
      </p:sp>
    </p:spTree>
    <p:extLst>
      <p:ext uri="{BB962C8B-B14F-4D97-AF65-F5344CB8AC3E}">
        <p14:creationId xmlns:p14="http://schemas.microsoft.com/office/powerpoint/2010/main" val="4211778855"/>
      </p:ext>
    </p:extLst>
  </p:cSld>
  <p:clrMapOvr>
    <a:masterClrMapping/>
  </p:clrMapOvr>
  <p:timing>
    <p:tnLst>
      <p:par>
        <p:cTn xmlns:p14="http://schemas.microsoft.com/office/powerpoint/2010/mai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 </a:t>
            </a:r>
            <a:r>
              <a:rPr lang="en-US" dirty="0" err="1" smtClean="0"/>
              <a:t>Struct</a:t>
            </a:r>
            <a:r>
              <a:rPr lang="en-US" dirty="0" smtClean="0"/>
              <a:t>?</a:t>
            </a:r>
            <a:endParaRPr lang="en-US" dirty="0"/>
          </a:p>
        </p:txBody>
      </p:sp>
      <p:sp>
        <p:nvSpPr>
          <p:cNvPr id="3" name="Content Placeholder 2"/>
          <p:cNvSpPr>
            <a:spLocks noGrp="1"/>
          </p:cNvSpPr>
          <p:nvPr>
            <p:ph idx="1"/>
          </p:nvPr>
        </p:nvSpPr>
        <p:spPr/>
        <p:txBody>
          <a:bodyPr/>
          <a:lstStyle/>
          <a:p>
            <a:r>
              <a:rPr lang="en-US" dirty="0"/>
              <a:t>A </a:t>
            </a:r>
            <a:r>
              <a:rPr lang="en-US" b="1" i="1" dirty="0" err="1">
                <a:solidFill>
                  <a:srgbClr val="3366FF"/>
                </a:solidFill>
              </a:rPr>
              <a:t>struct</a:t>
            </a:r>
            <a:r>
              <a:rPr lang="en-US" dirty="0">
                <a:solidFill>
                  <a:srgbClr val="3366FF"/>
                </a:solidFill>
              </a:rPr>
              <a:t> </a:t>
            </a:r>
            <a:r>
              <a:rPr lang="en-US" dirty="0"/>
              <a:t>is a </a:t>
            </a:r>
            <a:r>
              <a:rPr lang="en-US" b="1" i="1" dirty="0">
                <a:solidFill>
                  <a:schemeClr val="accent2"/>
                </a:solidFill>
              </a:rPr>
              <a:t>sequence of named elements</a:t>
            </a:r>
            <a:r>
              <a:rPr lang="en-US" dirty="0"/>
              <a:t>, called </a:t>
            </a:r>
            <a:r>
              <a:rPr lang="en-US" b="1" i="1" dirty="0">
                <a:solidFill>
                  <a:srgbClr val="FF0000"/>
                </a:solidFill>
              </a:rPr>
              <a:t>fields</a:t>
            </a:r>
            <a:r>
              <a:rPr lang="en-US" dirty="0"/>
              <a:t>, </a:t>
            </a:r>
            <a:r>
              <a:rPr lang="en-US" i="1" dirty="0"/>
              <a:t>each of which has a </a:t>
            </a:r>
            <a:r>
              <a:rPr lang="en-US" b="1" i="1" dirty="0"/>
              <a:t>name</a:t>
            </a:r>
            <a:r>
              <a:rPr lang="en-US" i="1" dirty="0"/>
              <a:t> and a </a:t>
            </a:r>
            <a:r>
              <a:rPr lang="en-US" b="1" i="1" dirty="0"/>
              <a:t>type</a:t>
            </a:r>
            <a:r>
              <a:rPr lang="en-US" dirty="0"/>
              <a:t>. Field names may be specified explicitly (</a:t>
            </a:r>
            <a:r>
              <a:rPr lang="en-US" dirty="0" err="1"/>
              <a:t>IdentifierList</a:t>
            </a:r>
            <a:r>
              <a:rPr lang="en-US" dirty="0"/>
              <a:t>) or implicitly (</a:t>
            </a:r>
            <a:r>
              <a:rPr lang="en-US" dirty="0" err="1"/>
              <a:t>AnonymousField</a:t>
            </a:r>
            <a:r>
              <a:rPr lang="en-US" dirty="0"/>
              <a:t>). Within a </a:t>
            </a:r>
            <a:r>
              <a:rPr lang="en-US" dirty="0" err="1"/>
              <a:t>struct</a:t>
            </a:r>
            <a:r>
              <a:rPr lang="en-US" dirty="0"/>
              <a:t>, non-blank field names must be </a:t>
            </a:r>
            <a:r>
              <a:rPr lang="en-US" dirty="0" smtClean="0"/>
              <a:t>unique</a:t>
            </a:r>
            <a:endParaRPr lang="en-US" dirty="0"/>
          </a:p>
        </p:txBody>
      </p:sp>
      <p:sp>
        <p:nvSpPr>
          <p:cNvPr id="4" name="TextBox 3"/>
          <p:cNvSpPr txBox="1"/>
          <p:nvPr/>
        </p:nvSpPr>
        <p:spPr>
          <a:xfrm>
            <a:off x="0" y="5946761"/>
            <a:ext cx="5949177"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spec#Struct_types</a:t>
            </a:r>
            <a:endParaRPr lang="en-US" dirty="0"/>
          </a:p>
        </p:txBody>
      </p:sp>
    </p:spTree>
    <p:extLst>
      <p:ext uri="{BB962C8B-B14F-4D97-AF65-F5344CB8AC3E}">
        <p14:creationId xmlns:p14="http://schemas.microsoft.com/office/powerpoint/2010/main" val="4185593272"/>
      </p:ext>
    </p:extLst>
  </p:cSld>
  <p:clrMapOvr>
    <a:masterClrMapping/>
  </p:clrMapOvr>
  <p:timing>
    <p:tnLst>
      <p:par>
        <p:cTn xmlns:p14="http://schemas.microsoft.com/office/powerpoint/2010/mai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Arrays/Slices </a:t>
            </a:r>
            <a:r>
              <a:rPr lang="en-US" dirty="0" err="1" smtClean="0"/>
              <a:t>vs</a:t>
            </a:r>
            <a:r>
              <a:rPr lang="en-US" dirty="0" smtClean="0"/>
              <a:t> Maps </a:t>
            </a:r>
            <a:r>
              <a:rPr lang="en-US" dirty="0" err="1" smtClean="0"/>
              <a:t>vs</a:t>
            </a:r>
            <a:r>
              <a:rPr lang="en-US" dirty="0" smtClean="0"/>
              <a:t> </a:t>
            </a:r>
            <a:r>
              <a:rPr lang="en-US" dirty="0" err="1" smtClean="0"/>
              <a:t>Structs</a:t>
            </a:r>
            <a:endParaRPr lang="en-US" dirty="0"/>
          </a:p>
        </p:txBody>
      </p:sp>
      <p:grpSp>
        <p:nvGrpSpPr>
          <p:cNvPr id="58" name="Group 57"/>
          <p:cNvGrpSpPr/>
          <p:nvPr/>
        </p:nvGrpSpPr>
        <p:grpSpPr>
          <a:xfrm>
            <a:off x="1368310" y="2474366"/>
            <a:ext cx="6407385" cy="295289"/>
            <a:chOff x="1368308" y="2695026"/>
            <a:chExt cx="6407385" cy="295289"/>
          </a:xfrm>
        </p:grpSpPr>
        <p:sp>
          <p:nvSpPr>
            <p:cNvPr id="5" name="Rectangle 4"/>
            <p:cNvSpPr/>
            <p:nvPr/>
          </p:nvSpPr>
          <p:spPr>
            <a:xfrm>
              <a:off x="1368308"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6" name="Rectangle 5"/>
            <p:cNvSpPr/>
            <p:nvPr/>
          </p:nvSpPr>
          <p:spPr>
            <a:xfrm>
              <a:off x="2031716"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53</a:t>
              </a:r>
              <a:endParaRPr lang="en-US" dirty="0"/>
            </a:p>
          </p:txBody>
        </p:sp>
        <p:sp>
          <p:nvSpPr>
            <p:cNvPr id="7" name="Rectangle 6"/>
            <p:cNvSpPr/>
            <p:nvPr/>
          </p:nvSpPr>
          <p:spPr>
            <a:xfrm>
              <a:off x="2695124"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86</a:t>
              </a:r>
              <a:endParaRPr lang="en-US" dirty="0"/>
            </a:p>
          </p:txBody>
        </p:sp>
        <p:sp>
          <p:nvSpPr>
            <p:cNvPr id="8" name="Rectangle 7"/>
            <p:cNvSpPr/>
            <p:nvPr/>
          </p:nvSpPr>
          <p:spPr>
            <a:xfrm>
              <a:off x="3358532"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94</a:t>
              </a:r>
              <a:endParaRPr lang="en-US" dirty="0"/>
            </a:p>
          </p:txBody>
        </p:sp>
        <p:sp>
          <p:nvSpPr>
            <p:cNvPr id="9" name="Rectangle 8"/>
            <p:cNvSpPr/>
            <p:nvPr/>
          </p:nvSpPr>
          <p:spPr>
            <a:xfrm>
              <a:off x="4021940"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75</a:t>
              </a:r>
              <a:endParaRPr lang="en-US" dirty="0"/>
            </a:p>
          </p:txBody>
        </p:sp>
        <p:sp>
          <p:nvSpPr>
            <p:cNvPr id="10" name="Rectangle 9"/>
            <p:cNvSpPr/>
            <p:nvPr/>
          </p:nvSpPr>
          <p:spPr>
            <a:xfrm>
              <a:off x="4685348"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11" name="Rectangle 10"/>
            <p:cNvSpPr/>
            <p:nvPr/>
          </p:nvSpPr>
          <p:spPr>
            <a:xfrm>
              <a:off x="5348756"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12" name="Rectangle 11"/>
            <p:cNvSpPr/>
            <p:nvPr/>
          </p:nvSpPr>
          <p:spPr>
            <a:xfrm>
              <a:off x="6012164"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13" name="Rectangle 12"/>
            <p:cNvSpPr/>
            <p:nvPr/>
          </p:nvSpPr>
          <p:spPr>
            <a:xfrm>
              <a:off x="6675572"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37</a:t>
              </a:r>
              <a:endParaRPr lang="en-US" dirty="0"/>
            </a:p>
          </p:txBody>
        </p:sp>
        <p:sp>
          <p:nvSpPr>
            <p:cNvPr id="14" name="Rectangle 13"/>
            <p:cNvSpPr/>
            <p:nvPr/>
          </p:nvSpPr>
          <p:spPr>
            <a:xfrm>
              <a:off x="7338980"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40</a:t>
              </a:r>
              <a:endParaRPr lang="en-US" dirty="0"/>
            </a:p>
          </p:txBody>
        </p:sp>
      </p:grpSp>
      <p:sp>
        <p:nvSpPr>
          <p:cNvPr id="54" name="Left Brace 53"/>
          <p:cNvSpPr/>
          <p:nvPr/>
        </p:nvSpPr>
        <p:spPr>
          <a:xfrm rot="5400000">
            <a:off x="4464172" y="-968945"/>
            <a:ext cx="215662" cy="6407385"/>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 name="TextBox 54"/>
          <p:cNvSpPr txBox="1"/>
          <p:nvPr/>
        </p:nvSpPr>
        <p:spPr>
          <a:xfrm>
            <a:off x="4168607" y="1636160"/>
            <a:ext cx="746721"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Array</a:t>
            </a:r>
            <a:endParaRPr lang="en-US" dirty="0"/>
          </a:p>
        </p:txBody>
      </p:sp>
      <p:sp>
        <p:nvSpPr>
          <p:cNvPr id="60" name="Rectangle 59"/>
          <p:cNvSpPr/>
          <p:nvPr/>
        </p:nvSpPr>
        <p:spPr>
          <a:xfrm>
            <a:off x="2031718"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sp>
        <p:nvSpPr>
          <p:cNvPr id="61" name="Rectangle 60"/>
          <p:cNvSpPr/>
          <p:nvPr/>
        </p:nvSpPr>
        <p:spPr>
          <a:xfrm>
            <a:off x="2695126"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62" name="Rectangle 61"/>
          <p:cNvSpPr/>
          <p:nvPr/>
        </p:nvSpPr>
        <p:spPr>
          <a:xfrm>
            <a:off x="3358534"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63" name="Rectangle 62"/>
          <p:cNvSpPr/>
          <p:nvPr/>
        </p:nvSpPr>
        <p:spPr>
          <a:xfrm>
            <a:off x="4021942"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a:t>
            </a:r>
            <a:endParaRPr lang="en-US" dirty="0"/>
          </a:p>
        </p:txBody>
      </p:sp>
      <p:sp>
        <p:nvSpPr>
          <p:cNvPr id="64" name="Rectangle 63"/>
          <p:cNvSpPr/>
          <p:nvPr/>
        </p:nvSpPr>
        <p:spPr>
          <a:xfrm>
            <a:off x="4685350"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a:t>
            </a:r>
            <a:endParaRPr lang="en-US" dirty="0"/>
          </a:p>
        </p:txBody>
      </p:sp>
      <p:sp>
        <p:nvSpPr>
          <p:cNvPr id="65" name="Rectangle 64"/>
          <p:cNvSpPr/>
          <p:nvPr/>
        </p:nvSpPr>
        <p:spPr>
          <a:xfrm>
            <a:off x="5348758"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6</a:t>
            </a:r>
            <a:endParaRPr lang="en-US" dirty="0"/>
          </a:p>
        </p:txBody>
      </p:sp>
      <p:sp>
        <p:nvSpPr>
          <p:cNvPr id="66" name="Rectangle 65"/>
          <p:cNvSpPr/>
          <p:nvPr/>
        </p:nvSpPr>
        <p:spPr>
          <a:xfrm>
            <a:off x="6012166"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67" name="Rectangle 66"/>
          <p:cNvSpPr/>
          <p:nvPr/>
        </p:nvSpPr>
        <p:spPr>
          <a:xfrm>
            <a:off x="6675574"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a:t>
            </a:r>
            <a:endParaRPr lang="en-US" dirty="0"/>
          </a:p>
        </p:txBody>
      </p:sp>
      <p:sp>
        <p:nvSpPr>
          <p:cNvPr id="68" name="Rectangle 67"/>
          <p:cNvSpPr/>
          <p:nvPr/>
        </p:nvSpPr>
        <p:spPr>
          <a:xfrm>
            <a:off x="7338982"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a:t>
            </a:r>
            <a:endParaRPr lang="en-US" dirty="0"/>
          </a:p>
        </p:txBody>
      </p:sp>
      <p:sp>
        <p:nvSpPr>
          <p:cNvPr id="69" name="Rectangle 68"/>
          <p:cNvSpPr/>
          <p:nvPr/>
        </p:nvSpPr>
        <p:spPr>
          <a:xfrm>
            <a:off x="1368310" y="2847989"/>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29" name="Rectangle 28"/>
          <p:cNvSpPr/>
          <p:nvPr/>
        </p:nvSpPr>
        <p:spPr>
          <a:xfrm>
            <a:off x="1368310" y="3530677"/>
            <a:ext cx="2800298" cy="1549535"/>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marL="342900" indent="-342900">
              <a:buFont typeface="+mj-lt"/>
              <a:buAutoNum type="arabicPeriod"/>
            </a:pPr>
            <a:r>
              <a:rPr lang="en-US" dirty="0" smtClean="0"/>
              <a:t>Flexible element type</a:t>
            </a:r>
          </a:p>
          <a:p>
            <a:pPr marL="342900" indent="-342900">
              <a:buFont typeface="+mj-lt"/>
              <a:buAutoNum type="arabicPeriod"/>
            </a:pPr>
            <a:r>
              <a:rPr lang="en-US" i="1" u="sng" dirty="0" smtClean="0"/>
              <a:t>All</a:t>
            </a:r>
            <a:r>
              <a:rPr lang="en-US" dirty="0" smtClean="0"/>
              <a:t> elements are of the same type</a:t>
            </a:r>
          </a:p>
          <a:p>
            <a:pPr marL="342900" indent="-342900">
              <a:buFont typeface="+mj-lt"/>
              <a:buAutoNum type="arabicPeriod"/>
            </a:pPr>
            <a:r>
              <a:rPr lang="en-US" dirty="0" smtClean="0"/>
              <a:t>Fixed boundaries</a:t>
            </a:r>
          </a:p>
          <a:p>
            <a:pPr marL="342900" indent="-342900">
              <a:buFont typeface="+mj-lt"/>
              <a:buAutoNum type="arabicPeriod"/>
            </a:pPr>
            <a:r>
              <a:rPr lang="en-US" dirty="0" smtClean="0"/>
              <a:t>Integer indexing</a:t>
            </a:r>
            <a:endParaRPr lang="en-US" dirty="0"/>
          </a:p>
        </p:txBody>
      </p:sp>
    </p:spTree>
    <p:extLst>
      <p:ext uri="{BB962C8B-B14F-4D97-AF65-F5344CB8AC3E}">
        <p14:creationId xmlns:p14="http://schemas.microsoft.com/office/powerpoint/2010/main" val="3277867267"/>
      </p:ext>
    </p:extLst>
  </p:cSld>
  <p:clrMapOvr>
    <a:masterClrMapping/>
  </p:clrMapOvr>
  <p:timing>
    <p:tnLst>
      <p:par>
        <p:cTn xmlns:p14="http://schemas.microsoft.com/office/powerpoint/2010/mai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Arrays/Slices </a:t>
            </a:r>
            <a:r>
              <a:rPr lang="en-US" dirty="0" err="1" smtClean="0"/>
              <a:t>vs</a:t>
            </a:r>
            <a:r>
              <a:rPr lang="en-US" dirty="0" smtClean="0"/>
              <a:t> Maps </a:t>
            </a:r>
            <a:r>
              <a:rPr lang="en-US" dirty="0" err="1" smtClean="0"/>
              <a:t>vs</a:t>
            </a:r>
            <a:r>
              <a:rPr lang="en-US" dirty="0" smtClean="0"/>
              <a:t> </a:t>
            </a:r>
            <a:r>
              <a:rPr lang="en-US" dirty="0" err="1" smtClean="0"/>
              <a:t>Structs</a:t>
            </a:r>
            <a:endParaRPr lang="en-US" dirty="0"/>
          </a:p>
        </p:txBody>
      </p:sp>
      <p:sp>
        <p:nvSpPr>
          <p:cNvPr id="5" name="Rectangle 4"/>
          <p:cNvSpPr/>
          <p:nvPr/>
        </p:nvSpPr>
        <p:spPr>
          <a:xfrm>
            <a:off x="1368310" y="2474366"/>
            <a:ext cx="17635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“Near X-mas”</a:t>
            </a:r>
            <a:endParaRPr lang="en-US" dirty="0"/>
          </a:p>
        </p:txBody>
      </p:sp>
      <p:sp>
        <p:nvSpPr>
          <p:cNvPr id="8" name="Rectangle 7"/>
          <p:cNvSpPr/>
          <p:nvPr/>
        </p:nvSpPr>
        <p:spPr>
          <a:xfrm>
            <a:off x="3358534" y="2474366"/>
            <a:ext cx="17635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“After Summer”</a:t>
            </a:r>
            <a:endParaRPr lang="en-US" dirty="0"/>
          </a:p>
        </p:txBody>
      </p:sp>
      <p:sp>
        <p:nvSpPr>
          <p:cNvPr id="11" name="Rectangle 10"/>
          <p:cNvSpPr/>
          <p:nvPr/>
        </p:nvSpPr>
        <p:spPr>
          <a:xfrm>
            <a:off x="5348758" y="2474366"/>
            <a:ext cx="17635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“Summer Starts”</a:t>
            </a:r>
            <a:endParaRPr lang="en-US" dirty="0"/>
          </a:p>
        </p:txBody>
      </p:sp>
      <p:sp>
        <p:nvSpPr>
          <p:cNvPr id="54" name="Left Brace 53"/>
          <p:cNvSpPr/>
          <p:nvPr/>
        </p:nvSpPr>
        <p:spPr>
          <a:xfrm rot="5400000">
            <a:off x="4132468" y="-637240"/>
            <a:ext cx="215664" cy="5743978"/>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 name="TextBox 54"/>
          <p:cNvSpPr txBox="1"/>
          <p:nvPr/>
        </p:nvSpPr>
        <p:spPr>
          <a:xfrm>
            <a:off x="4168608" y="1636160"/>
            <a:ext cx="746721"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Map</a:t>
            </a:r>
            <a:endParaRPr lang="en-US" dirty="0"/>
          </a:p>
        </p:txBody>
      </p:sp>
      <p:sp>
        <p:nvSpPr>
          <p:cNvPr id="62" name="Rectangle 61"/>
          <p:cNvSpPr/>
          <p:nvPr/>
        </p:nvSpPr>
        <p:spPr>
          <a:xfrm>
            <a:off x="3358534" y="3217052"/>
            <a:ext cx="1763529"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“September”</a:t>
            </a:r>
            <a:endParaRPr lang="en-US" dirty="0"/>
          </a:p>
        </p:txBody>
      </p:sp>
      <p:sp>
        <p:nvSpPr>
          <p:cNvPr id="65" name="Rectangle 64"/>
          <p:cNvSpPr/>
          <p:nvPr/>
        </p:nvSpPr>
        <p:spPr>
          <a:xfrm>
            <a:off x="5348758" y="3217052"/>
            <a:ext cx="1763529"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“July”</a:t>
            </a:r>
            <a:endParaRPr lang="en-US" dirty="0"/>
          </a:p>
        </p:txBody>
      </p:sp>
      <p:sp>
        <p:nvSpPr>
          <p:cNvPr id="69" name="Rectangle 68"/>
          <p:cNvSpPr/>
          <p:nvPr/>
        </p:nvSpPr>
        <p:spPr>
          <a:xfrm>
            <a:off x="1368310" y="3225575"/>
            <a:ext cx="1763529"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“November”</a:t>
            </a:r>
            <a:endParaRPr lang="en-US" dirty="0"/>
          </a:p>
        </p:txBody>
      </p:sp>
      <p:sp>
        <p:nvSpPr>
          <p:cNvPr id="29" name="Rectangle 28"/>
          <p:cNvSpPr/>
          <p:nvPr/>
        </p:nvSpPr>
        <p:spPr>
          <a:xfrm>
            <a:off x="1368311" y="4267837"/>
            <a:ext cx="2800298" cy="1327261"/>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marL="342900" indent="-342900">
              <a:buFont typeface="+mj-lt"/>
              <a:buAutoNum type="arabicPeriod"/>
            </a:pPr>
            <a:r>
              <a:rPr lang="en-US" dirty="0" smtClean="0"/>
              <a:t>Flexible value type</a:t>
            </a:r>
          </a:p>
          <a:p>
            <a:pPr marL="342900" indent="-342900">
              <a:buFont typeface="+mj-lt"/>
              <a:buAutoNum type="arabicPeriod"/>
            </a:pPr>
            <a:r>
              <a:rPr lang="en-US" i="1" u="sng" dirty="0" smtClean="0"/>
              <a:t>All</a:t>
            </a:r>
            <a:r>
              <a:rPr lang="en-US" dirty="0" smtClean="0"/>
              <a:t> elements are of the same type</a:t>
            </a:r>
          </a:p>
          <a:p>
            <a:pPr marL="342900" indent="-342900">
              <a:buFont typeface="+mj-lt"/>
              <a:buAutoNum type="arabicPeriod"/>
            </a:pPr>
            <a:r>
              <a:rPr lang="en-US" dirty="0" smtClean="0"/>
              <a:t>Flexible index types</a:t>
            </a:r>
            <a:endParaRPr lang="en-US" dirty="0"/>
          </a:p>
        </p:txBody>
      </p:sp>
      <p:cxnSp>
        <p:nvCxnSpPr>
          <p:cNvPr id="4" name="Straight Arrow Connector 3"/>
          <p:cNvCxnSpPr>
            <a:stCxn id="69" idx="0"/>
            <a:endCxn id="5" idx="2"/>
          </p:cNvCxnSpPr>
          <p:nvPr/>
        </p:nvCxnSpPr>
        <p:spPr>
          <a:xfrm flipV="1">
            <a:off x="2250075" y="2769655"/>
            <a:ext cx="0" cy="45592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30" name="Straight Arrow Connector 29"/>
          <p:cNvCxnSpPr>
            <a:stCxn id="62" idx="0"/>
            <a:endCxn id="8" idx="2"/>
          </p:cNvCxnSpPr>
          <p:nvPr/>
        </p:nvCxnSpPr>
        <p:spPr>
          <a:xfrm flipV="1">
            <a:off x="4240299" y="2769655"/>
            <a:ext cx="0" cy="447397"/>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32" name="Straight Arrow Connector 31"/>
          <p:cNvCxnSpPr>
            <a:stCxn id="65" idx="0"/>
            <a:endCxn id="11" idx="2"/>
          </p:cNvCxnSpPr>
          <p:nvPr/>
        </p:nvCxnSpPr>
        <p:spPr>
          <a:xfrm flipV="1">
            <a:off x="6230523" y="2769655"/>
            <a:ext cx="0" cy="447397"/>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836965159"/>
      </p:ext>
    </p:extLst>
  </p:cSld>
  <p:clrMapOvr>
    <a:masterClrMapping/>
  </p:clrMapOvr>
  <p:timing>
    <p:tnLst>
      <p:par>
        <p:cTn xmlns:p14="http://schemas.microsoft.com/office/powerpoint/2010/mai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Arrays/Slices </a:t>
            </a:r>
            <a:r>
              <a:rPr lang="en-US" dirty="0" err="1" smtClean="0"/>
              <a:t>vs</a:t>
            </a:r>
            <a:r>
              <a:rPr lang="en-US" dirty="0" smtClean="0"/>
              <a:t> Maps </a:t>
            </a:r>
            <a:r>
              <a:rPr lang="en-US" dirty="0" err="1" smtClean="0"/>
              <a:t>vs</a:t>
            </a:r>
            <a:r>
              <a:rPr lang="en-US" dirty="0" smtClean="0"/>
              <a:t> </a:t>
            </a:r>
            <a:r>
              <a:rPr lang="en-US" dirty="0" err="1" smtClean="0"/>
              <a:t>Structs</a:t>
            </a:r>
            <a:endParaRPr lang="en-US" dirty="0"/>
          </a:p>
        </p:txBody>
      </p:sp>
      <p:sp>
        <p:nvSpPr>
          <p:cNvPr id="5" name="Rectangle 4"/>
          <p:cNvSpPr/>
          <p:nvPr/>
        </p:nvSpPr>
        <p:spPr>
          <a:xfrm>
            <a:off x="1368310" y="3160886"/>
            <a:ext cx="17635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“Mary”</a:t>
            </a:r>
            <a:endParaRPr lang="en-US" dirty="0"/>
          </a:p>
        </p:txBody>
      </p:sp>
      <p:sp>
        <p:nvSpPr>
          <p:cNvPr id="8" name="Rectangle 7"/>
          <p:cNvSpPr/>
          <p:nvPr/>
        </p:nvSpPr>
        <p:spPr>
          <a:xfrm>
            <a:off x="3358534" y="3160886"/>
            <a:ext cx="17635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25</a:t>
            </a:r>
            <a:endParaRPr lang="en-US" dirty="0"/>
          </a:p>
        </p:txBody>
      </p:sp>
      <p:sp>
        <p:nvSpPr>
          <p:cNvPr id="11" name="Rectangle 10"/>
          <p:cNvSpPr/>
          <p:nvPr/>
        </p:nvSpPr>
        <p:spPr>
          <a:xfrm>
            <a:off x="5348758" y="3160886"/>
            <a:ext cx="17635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true</a:t>
            </a:r>
            <a:endParaRPr lang="en-US" dirty="0"/>
          </a:p>
        </p:txBody>
      </p:sp>
      <p:sp>
        <p:nvSpPr>
          <p:cNvPr id="54" name="Left Brace 53"/>
          <p:cNvSpPr/>
          <p:nvPr/>
        </p:nvSpPr>
        <p:spPr>
          <a:xfrm rot="5400000">
            <a:off x="4132468" y="-637240"/>
            <a:ext cx="215664" cy="5743978"/>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 name="TextBox 54"/>
          <p:cNvSpPr txBox="1"/>
          <p:nvPr/>
        </p:nvSpPr>
        <p:spPr>
          <a:xfrm>
            <a:off x="4168608" y="1636160"/>
            <a:ext cx="746721"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err="1" smtClean="0"/>
              <a:t>Struct</a:t>
            </a:r>
            <a:endParaRPr lang="en-US" dirty="0"/>
          </a:p>
        </p:txBody>
      </p:sp>
      <p:sp>
        <p:nvSpPr>
          <p:cNvPr id="62" name="Rectangle 61"/>
          <p:cNvSpPr/>
          <p:nvPr/>
        </p:nvSpPr>
        <p:spPr>
          <a:xfrm>
            <a:off x="3358534" y="3903572"/>
            <a:ext cx="1763529"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age</a:t>
            </a:r>
            <a:endParaRPr lang="en-US" dirty="0"/>
          </a:p>
        </p:txBody>
      </p:sp>
      <p:sp>
        <p:nvSpPr>
          <p:cNvPr id="65" name="Rectangle 64"/>
          <p:cNvSpPr/>
          <p:nvPr/>
        </p:nvSpPr>
        <p:spPr>
          <a:xfrm>
            <a:off x="5348758" y="3903572"/>
            <a:ext cx="1763529"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exempt</a:t>
            </a:r>
            <a:endParaRPr lang="en-US" dirty="0"/>
          </a:p>
        </p:txBody>
      </p:sp>
      <p:sp>
        <p:nvSpPr>
          <p:cNvPr id="69" name="Rectangle 68"/>
          <p:cNvSpPr/>
          <p:nvPr/>
        </p:nvSpPr>
        <p:spPr>
          <a:xfrm>
            <a:off x="1368310" y="3912095"/>
            <a:ext cx="1763529"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name</a:t>
            </a:r>
            <a:endParaRPr lang="en-US" dirty="0"/>
          </a:p>
        </p:txBody>
      </p:sp>
      <p:sp>
        <p:nvSpPr>
          <p:cNvPr id="29" name="Rectangle 28"/>
          <p:cNvSpPr/>
          <p:nvPr/>
        </p:nvSpPr>
        <p:spPr>
          <a:xfrm>
            <a:off x="1368311" y="4668308"/>
            <a:ext cx="2800298" cy="1338704"/>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marL="342900" indent="-342900">
              <a:buFont typeface="+mj-lt"/>
              <a:buAutoNum type="arabicPeriod"/>
            </a:pPr>
            <a:r>
              <a:rPr lang="en-US" dirty="0" smtClean="0"/>
              <a:t>Composite of </a:t>
            </a:r>
            <a:r>
              <a:rPr lang="en-US" i="1" u="sng" dirty="0" smtClean="0"/>
              <a:t>multiple </a:t>
            </a:r>
            <a:r>
              <a:rPr lang="en-US" dirty="0" smtClean="0"/>
              <a:t>types</a:t>
            </a:r>
          </a:p>
          <a:p>
            <a:pPr marL="342900" indent="-342900">
              <a:buFont typeface="+mj-lt"/>
              <a:buAutoNum type="arabicPeriod"/>
            </a:pPr>
            <a:r>
              <a:rPr lang="en-US" dirty="0" smtClean="0"/>
              <a:t>Problem domain representation</a:t>
            </a:r>
            <a:endParaRPr lang="en-US" dirty="0"/>
          </a:p>
        </p:txBody>
      </p:sp>
      <p:cxnSp>
        <p:nvCxnSpPr>
          <p:cNvPr id="4" name="Straight Arrow Connector 3"/>
          <p:cNvCxnSpPr>
            <a:stCxn id="69" idx="0"/>
            <a:endCxn id="5" idx="2"/>
          </p:cNvCxnSpPr>
          <p:nvPr/>
        </p:nvCxnSpPr>
        <p:spPr>
          <a:xfrm flipV="1">
            <a:off x="2250075" y="3456175"/>
            <a:ext cx="0" cy="45592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30" name="Straight Arrow Connector 29"/>
          <p:cNvCxnSpPr>
            <a:stCxn id="62" idx="0"/>
            <a:endCxn id="8" idx="2"/>
          </p:cNvCxnSpPr>
          <p:nvPr/>
        </p:nvCxnSpPr>
        <p:spPr>
          <a:xfrm flipV="1">
            <a:off x="4240299" y="3456175"/>
            <a:ext cx="0" cy="447397"/>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32" name="Straight Arrow Connector 31"/>
          <p:cNvCxnSpPr>
            <a:stCxn id="65" idx="0"/>
            <a:endCxn id="11" idx="2"/>
          </p:cNvCxnSpPr>
          <p:nvPr/>
        </p:nvCxnSpPr>
        <p:spPr>
          <a:xfrm flipV="1">
            <a:off x="6230523" y="3456175"/>
            <a:ext cx="0" cy="447397"/>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15" name="Rectangle 14"/>
          <p:cNvSpPr/>
          <p:nvPr/>
        </p:nvSpPr>
        <p:spPr>
          <a:xfrm>
            <a:off x="1368312" y="2427385"/>
            <a:ext cx="1763529" cy="29528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string</a:t>
            </a:r>
            <a:endParaRPr lang="en-US" dirty="0"/>
          </a:p>
        </p:txBody>
      </p:sp>
      <p:sp>
        <p:nvSpPr>
          <p:cNvPr id="16" name="Rectangle 15"/>
          <p:cNvSpPr/>
          <p:nvPr/>
        </p:nvSpPr>
        <p:spPr>
          <a:xfrm>
            <a:off x="3358536" y="2427385"/>
            <a:ext cx="1763529" cy="29528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err="1" smtClean="0"/>
              <a:t>int</a:t>
            </a:r>
            <a:endParaRPr lang="en-US" dirty="0"/>
          </a:p>
        </p:txBody>
      </p:sp>
      <p:sp>
        <p:nvSpPr>
          <p:cNvPr id="17" name="Rectangle 16"/>
          <p:cNvSpPr/>
          <p:nvPr/>
        </p:nvSpPr>
        <p:spPr>
          <a:xfrm>
            <a:off x="5348760" y="2427385"/>
            <a:ext cx="1763529" cy="29528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err="1" smtClean="0"/>
              <a:t>boolean</a:t>
            </a:r>
            <a:endParaRPr lang="en-US" dirty="0"/>
          </a:p>
        </p:txBody>
      </p:sp>
      <p:cxnSp>
        <p:nvCxnSpPr>
          <p:cNvPr id="18" name="Straight Arrow Connector 17"/>
          <p:cNvCxnSpPr>
            <a:stCxn id="5" idx="0"/>
            <a:endCxn id="15" idx="2"/>
          </p:cNvCxnSpPr>
          <p:nvPr/>
        </p:nvCxnSpPr>
        <p:spPr>
          <a:xfrm flipV="1">
            <a:off x="2250075" y="2722674"/>
            <a:ext cx="2" cy="438212"/>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19" name="Straight Arrow Connector 18"/>
          <p:cNvCxnSpPr>
            <a:stCxn id="8" idx="0"/>
            <a:endCxn id="16" idx="2"/>
          </p:cNvCxnSpPr>
          <p:nvPr/>
        </p:nvCxnSpPr>
        <p:spPr>
          <a:xfrm flipV="1">
            <a:off x="4240299" y="2722674"/>
            <a:ext cx="2" cy="438212"/>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20" name="Straight Arrow Connector 19"/>
          <p:cNvCxnSpPr>
            <a:stCxn id="11" idx="0"/>
            <a:endCxn id="17" idx="2"/>
          </p:cNvCxnSpPr>
          <p:nvPr/>
        </p:nvCxnSpPr>
        <p:spPr>
          <a:xfrm flipV="1">
            <a:off x="6230523" y="2722674"/>
            <a:ext cx="2" cy="438212"/>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690678998"/>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Comments</a:t>
            </a:r>
            <a:endParaRPr lang="en-US" dirty="0"/>
          </a:p>
        </p:txBody>
      </p:sp>
      <p:pic>
        <p:nvPicPr>
          <p:cNvPr id="4" name="Content Placeholder 3" descr="Screen Shot 2016-09-04 at 10.45.png"/>
          <p:cNvPicPr>
            <a:picLocks noGrp="1" noChangeAspect="1"/>
          </p:cNvPicPr>
          <p:nvPr>
            <p:ph idx="1"/>
          </p:nvPr>
        </p:nvPicPr>
        <p:blipFill>
          <a:blip r:embed="rId2">
            <a:extLst>
              <a:ext uri="{28A0092B-C50C-407E-A947-70E740481C1C}">
                <a14:useLocalDpi xmlns:a14="http://schemas.microsoft.com/office/drawing/2010/main" val="0"/>
              </a:ext>
            </a:extLst>
          </a:blip>
          <a:srcRect t="-3666" b="-3666"/>
          <a:stretch>
            <a:fillRect/>
          </a:stretch>
        </p:blipFill>
        <p:spPr/>
      </p:pic>
    </p:spTree>
    <p:extLst>
      <p:ext uri="{BB962C8B-B14F-4D97-AF65-F5344CB8AC3E}">
        <p14:creationId xmlns:p14="http://schemas.microsoft.com/office/powerpoint/2010/main" val="2831000232"/>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1754327"/>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2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Nested and Anonymous </a:t>
            </a:r>
            <a:r>
              <a:rPr lang="en-US" sz="54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Structs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Ch.6 : </a:t>
            </a:r>
            <a:r>
              <a:rPr lang="en-US" sz="5400" b="1" dirty="0" err="1" smtClean="0">
                <a:ln/>
                <a:solidFill>
                  <a:schemeClr val="accent3">
                    <a:lumMod val="50000"/>
                  </a:schemeClr>
                </a:solidFill>
                <a:effectLst/>
              </a:rPr>
              <a:t>Structs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44891780"/>
      </p:ext>
    </p:extLst>
  </p:cSld>
  <p:clrMapOvr>
    <a:masterClrMapping/>
  </p:clrMapOvr>
  <p:timing>
    <p:tnLst>
      <p:par>
        <p:cTn xmlns:p14="http://schemas.microsoft.com/office/powerpoint/2010/mai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a Nested </a:t>
            </a:r>
            <a:r>
              <a:rPr lang="en-US" dirty="0" err="1" smtClean="0"/>
              <a:t>Struct</a:t>
            </a:r>
            <a:r>
              <a:rPr lang="en-US" dirty="0" smtClean="0"/>
              <a:t>?</a:t>
            </a:r>
          </a:p>
          <a:p>
            <a:r>
              <a:rPr lang="en-US" dirty="0" smtClean="0"/>
              <a:t>Anonymous </a:t>
            </a:r>
            <a:r>
              <a:rPr lang="en-US" dirty="0" err="1" smtClean="0"/>
              <a:t>Struct</a:t>
            </a:r>
            <a:endParaRPr lang="en-US" dirty="0"/>
          </a:p>
          <a:p>
            <a:pPr lvl="1"/>
            <a:r>
              <a:rPr lang="en-US" dirty="0" smtClean="0"/>
              <a:t>Accessing fields in an anonymous </a:t>
            </a:r>
            <a:r>
              <a:rPr lang="en-US" dirty="0" err="1" smtClean="0"/>
              <a:t>Struct</a:t>
            </a:r>
            <a:endParaRPr lang="en-US" dirty="0" smtClean="0"/>
          </a:p>
          <a:p>
            <a:pPr lvl="1"/>
            <a:r>
              <a:rPr lang="en-US" dirty="0" smtClean="0"/>
              <a:t>Dealing with ambiguity</a:t>
            </a:r>
          </a:p>
        </p:txBody>
      </p:sp>
      <p:sp>
        <p:nvSpPr>
          <p:cNvPr id="5" name="TextBox 4"/>
          <p:cNvSpPr txBox="1"/>
          <p:nvPr/>
        </p:nvSpPr>
        <p:spPr>
          <a:xfrm>
            <a:off x="0" y="5946761"/>
            <a:ext cx="5949177"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spec#Struct_types</a:t>
            </a:r>
            <a:endParaRPr lang="en-US" dirty="0"/>
          </a:p>
        </p:txBody>
      </p:sp>
    </p:spTree>
    <p:extLst>
      <p:ext uri="{BB962C8B-B14F-4D97-AF65-F5344CB8AC3E}">
        <p14:creationId xmlns:p14="http://schemas.microsoft.com/office/powerpoint/2010/main" val="2536974742"/>
      </p:ext>
    </p:extLst>
  </p:cSld>
  <p:clrMapOvr>
    <a:masterClrMapping/>
  </p:clrMapOvr>
  <p:timing>
    <p:tnLst>
      <p:par>
        <p:cTn xmlns:p14="http://schemas.microsoft.com/office/powerpoint/2010/mai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3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Review</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Ch.6 : </a:t>
            </a:r>
            <a:r>
              <a:rPr lang="en-US" sz="5400" b="1" dirty="0" err="1" smtClean="0">
                <a:ln/>
                <a:solidFill>
                  <a:schemeClr val="accent3">
                    <a:lumMod val="50000"/>
                  </a:schemeClr>
                </a:solidFill>
                <a:effectLst/>
              </a:rPr>
              <a:t>Structs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1189723646"/>
      </p:ext>
    </p:extLst>
  </p:cSld>
  <p:clrMapOvr>
    <a:masterClrMapping/>
  </p:clrMapOvr>
  <p:timing>
    <p:tnLst>
      <p:par>
        <p:cTn xmlns:p14="http://schemas.microsoft.com/office/powerpoint/2010/mai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Review</a:t>
            </a:r>
          </a:p>
          <a:p>
            <a:pPr lvl="1"/>
            <a:r>
              <a:rPr lang="en-US" dirty="0" smtClean="0"/>
              <a:t>How did we get here?</a:t>
            </a:r>
          </a:p>
        </p:txBody>
      </p:sp>
      <p:sp>
        <p:nvSpPr>
          <p:cNvPr id="5" name="TextBox 4"/>
          <p:cNvSpPr txBox="1"/>
          <p:nvPr/>
        </p:nvSpPr>
        <p:spPr>
          <a:xfrm>
            <a:off x="0" y="5946761"/>
            <a:ext cx="5949177"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spec#Struct_types</a:t>
            </a:r>
            <a:endParaRPr lang="en-US" dirty="0"/>
          </a:p>
        </p:txBody>
      </p:sp>
    </p:spTree>
    <p:extLst>
      <p:ext uri="{BB962C8B-B14F-4D97-AF65-F5344CB8AC3E}">
        <p14:creationId xmlns:p14="http://schemas.microsoft.com/office/powerpoint/2010/main" val="4176115773"/>
      </p:ext>
    </p:extLst>
  </p:cSld>
  <p:clrMapOvr>
    <a:masterClrMapping/>
  </p:clrMapOvr>
  <p:timing>
    <p:tnLst>
      <p:par>
        <p:cTn xmlns:p14="http://schemas.microsoft.com/office/powerpoint/2010/mai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Everything is a Number</a:t>
            </a:r>
            <a:endParaRPr lang="en-US" dirty="0"/>
          </a:p>
        </p:txBody>
      </p:sp>
      <p:sp>
        <p:nvSpPr>
          <p:cNvPr id="3" name="Content Placeholder 2"/>
          <p:cNvSpPr>
            <a:spLocks noGrp="1"/>
          </p:cNvSpPr>
          <p:nvPr>
            <p:ph idx="1"/>
          </p:nvPr>
        </p:nvSpPr>
        <p:spPr/>
        <p:txBody>
          <a:bodyPr/>
          <a:lstStyle/>
          <a:p>
            <a:r>
              <a:rPr lang="en-US" b="1" i="1" dirty="0" smtClean="0">
                <a:solidFill>
                  <a:srgbClr val="3366FF"/>
                </a:solidFill>
              </a:rPr>
              <a:t>Everything</a:t>
            </a:r>
            <a:r>
              <a:rPr lang="en-US" dirty="0" smtClean="0">
                <a:solidFill>
                  <a:srgbClr val="3366FF"/>
                </a:solidFill>
              </a:rPr>
              <a:t> </a:t>
            </a:r>
            <a:r>
              <a:rPr lang="en-US" b="1" i="1" dirty="0" smtClean="0">
                <a:solidFill>
                  <a:srgbClr val="FF0000"/>
                </a:solidFill>
              </a:rPr>
              <a:t>typed</a:t>
            </a:r>
            <a:r>
              <a:rPr lang="en-US" dirty="0" smtClean="0">
                <a:solidFill>
                  <a:srgbClr val="FF0000"/>
                </a:solidFill>
              </a:rPr>
              <a:t> </a:t>
            </a:r>
            <a:r>
              <a:rPr lang="en-US" dirty="0" smtClean="0"/>
              <a:t>into a computer is a </a:t>
            </a:r>
            <a:r>
              <a:rPr lang="en-US" b="1" i="1" dirty="0" smtClean="0">
                <a:solidFill>
                  <a:schemeClr val="accent6"/>
                </a:solidFill>
              </a:rPr>
              <a:t>character</a:t>
            </a:r>
          </a:p>
          <a:p>
            <a:r>
              <a:rPr lang="en-US" b="1" i="1" dirty="0" smtClean="0">
                <a:solidFill>
                  <a:srgbClr val="3366FF"/>
                </a:solidFill>
              </a:rPr>
              <a:t>Every</a:t>
            </a:r>
            <a:r>
              <a:rPr lang="en-US" dirty="0" smtClean="0">
                <a:solidFill>
                  <a:srgbClr val="3366FF"/>
                </a:solidFill>
              </a:rPr>
              <a:t> </a:t>
            </a:r>
            <a:r>
              <a:rPr lang="en-US" b="1" i="1" dirty="0" smtClean="0">
                <a:solidFill>
                  <a:schemeClr val="accent6"/>
                </a:solidFill>
              </a:rPr>
              <a:t>character </a:t>
            </a:r>
            <a:r>
              <a:rPr lang="en-US" dirty="0" smtClean="0"/>
              <a:t>is represented by a number</a:t>
            </a:r>
          </a:p>
          <a:p>
            <a:r>
              <a:rPr lang="en-US" dirty="0" smtClean="0"/>
              <a:t>A </a:t>
            </a:r>
            <a:r>
              <a:rPr lang="en-US" b="1" i="1" dirty="0" smtClean="0">
                <a:solidFill>
                  <a:schemeClr val="tx2"/>
                </a:solidFill>
              </a:rPr>
              <a:t>number</a:t>
            </a:r>
            <a:r>
              <a:rPr lang="en-US" dirty="0" smtClean="0">
                <a:solidFill>
                  <a:schemeClr val="tx2"/>
                </a:solidFill>
              </a:rPr>
              <a:t> </a:t>
            </a:r>
            <a:r>
              <a:rPr lang="en-US" dirty="0" smtClean="0"/>
              <a:t>is build up </a:t>
            </a:r>
            <a:r>
              <a:rPr lang="en-US" b="1" i="1" dirty="0" smtClean="0">
                <a:solidFill>
                  <a:schemeClr val="accent3"/>
                </a:solidFill>
              </a:rPr>
              <a:t>bit</a:t>
            </a:r>
            <a:r>
              <a:rPr lang="en-US" dirty="0" smtClean="0">
                <a:solidFill>
                  <a:schemeClr val="accent3"/>
                </a:solidFill>
              </a:rPr>
              <a:t> </a:t>
            </a:r>
            <a:r>
              <a:rPr lang="en-US" dirty="0" smtClean="0"/>
              <a:t>by </a:t>
            </a:r>
            <a:r>
              <a:rPr lang="en-US" b="1" i="1" dirty="0" smtClean="0">
                <a:solidFill>
                  <a:schemeClr val="accent3"/>
                </a:solidFill>
              </a:rPr>
              <a:t>bit</a:t>
            </a:r>
            <a:r>
              <a:rPr lang="en-US" dirty="0" smtClean="0"/>
              <a:t>, quite literally</a:t>
            </a:r>
            <a:endParaRPr lang="en-US" dirty="0"/>
          </a:p>
        </p:txBody>
      </p:sp>
    </p:spTree>
    <p:extLst>
      <p:ext uri="{BB962C8B-B14F-4D97-AF65-F5344CB8AC3E}">
        <p14:creationId xmlns:p14="http://schemas.microsoft.com/office/powerpoint/2010/main" val="1217117857"/>
      </p:ext>
    </p:extLst>
  </p:cSld>
  <p:clrMapOvr>
    <a:masterClrMapping/>
  </p:clrMapOvr>
  <p:timing>
    <p:tnLst>
      <p:par>
        <p:cTn xmlns:p14="http://schemas.microsoft.com/office/powerpoint/2010/mai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 ‘bit’?</a:t>
            </a:r>
            <a:endParaRPr lang="en-US" dirty="0"/>
          </a:p>
        </p:txBody>
      </p:sp>
      <p:sp>
        <p:nvSpPr>
          <p:cNvPr id="3" name="Content Placeholder 2"/>
          <p:cNvSpPr>
            <a:spLocks noGrp="1"/>
          </p:cNvSpPr>
          <p:nvPr>
            <p:ph idx="1"/>
          </p:nvPr>
        </p:nvSpPr>
        <p:spPr/>
        <p:txBody>
          <a:bodyPr>
            <a:normAutofit/>
          </a:bodyPr>
          <a:lstStyle/>
          <a:p>
            <a:r>
              <a:rPr lang="en-US" dirty="0" smtClean="0"/>
              <a:t>Bit</a:t>
            </a:r>
          </a:p>
          <a:p>
            <a:pPr lvl="1"/>
            <a:r>
              <a:rPr lang="en-US" dirty="0" smtClean="0"/>
              <a:t>A </a:t>
            </a:r>
            <a:r>
              <a:rPr lang="en-US" b="1" i="1" dirty="0" smtClean="0">
                <a:solidFill>
                  <a:schemeClr val="accent3"/>
                </a:solidFill>
              </a:rPr>
              <a:t>bit</a:t>
            </a:r>
            <a:r>
              <a:rPr lang="en-US" dirty="0" smtClean="0"/>
              <a:t>, is like a switch, it is either </a:t>
            </a:r>
            <a:r>
              <a:rPr lang="en-US" b="1" i="1" dirty="0" smtClean="0"/>
              <a:t>on</a:t>
            </a:r>
            <a:r>
              <a:rPr lang="en-US" dirty="0" smtClean="0"/>
              <a:t> or </a:t>
            </a:r>
            <a:r>
              <a:rPr lang="en-US" b="1" i="1" dirty="0" smtClean="0"/>
              <a:t>off</a:t>
            </a:r>
          </a:p>
          <a:p>
            <a:pPr lvl="1"/>
            <a:r>
              <a:rPr lang="en-US" dirty="0" smtClean="0"/>
              <a:t>Each </a:t>
            </a:r>
            <a:r>
              <a:rPr lang="en-US" b="1" i="1" dirty="0">
                <a:solidFill>
                  <a:schemeClr val="accent3"/>
                </a:solidFill>
              </a:rPr>
              <a:t>bit</a:t>
            </a:r>
            <a:r>
              <a:rPr lang="en-US" dirty="0">
                <a:solidFill>
                  <a:schemeClr val="accent3"/>
                </a:solidFill>
              </a:rPr>
              <a:t> </a:t>
            </a:r>
            <a:r>
              <a:rPr lang="en-US" dirty="0" smtClean="0"/>
              <a:t>represents a binary value of 0 or 1</a:t>
            </a:r>
          </a:p>
        </p:txBody>
      </p:sp>
      <p:pic>
        <p:nvPicPr>
          <p:cNvPr id="4" name="Picture 3"/>
          <p:cNvPicPr>
            <a:picLocks noChangeAspect="1"/>
          </p:cNvPicPr>
          <p:nvPr/>
        </p:nvPicPr>
        <p:blipFill>
          <a:blip r:embed="rId2"/>
          <a:stretch>
            <a:fillRect/>
          </a:stretch>
        </p:blipFill>
        <p:spPr>
          <a:xfrm>
            <a:off x="779192" y="3496423"/>
            <a:ext cx="6736635" cy="2445673"/>
          </a:xfrm>
          <a:prstGeom prst="rect">
            <a:avLst/>
          </a:prstGeom>
        </p:spPr>
      </p:pic>
      <p:sp>
        <p:nvSpPr>
          <p:cNvPr id="5" name="TextBox 4"/>
          <p:cNvSpPr txBox="1"/>
          <p:nvPr/>
        </p:nvSpPr>
        <p:spPr>
          <a:xfrm>
            <a:off x="2841703" y="4926839"/>
            <a:ext cx="301660" cy="369332"/>
          </a:xfrm>
          <a:prstGeom prst="rect">
            <a:avLst/>
          </a:prstGeom>
          <a:noFill/>
        </p:spPr>
        <p:txBody>
          <a:bodyPr wrap="none" rtlCol="0">
            <a:spAutoFit/>
          </a:bodyPr>
          <a:lstStyle/>
          <a:p>
            <a:r>
              <a:rPr lang="en-US" dirty="0" smtClean="0"/>
              <a:t>0</a:t>
            </a:r>
            <a:endParaRPr lang="en-US" dirty="0"/>
          </a:p>
        </p:txBody>
      </p:sp>
      <p:sp>
        <p:nvSpPr>
          <p:cNvPr id="6" name="TextBox 5"/>
          <p:cNvSpPr txBox="1"/>
          <p:nvPr/>
        </p:nvSpPr>
        <p:spPr>
          <a:xfrm>
            <a:off x="6676395" y="4926839"/>
            <a:ext cx="301660" cy="369332"/>
          </a:xfrm>
          <a:prstGeom prst="rect">
            <a:avLst/>
          </a:prstGeom>
          <a:noFill/>
        </p:spPr>
        <p:txBody>
          <a:bodyPr wrap="none" rtlCol="0">
            <a:spAutoFit/>
          </a:bodyPr>
          <a:lstStyle/>
          <a:p>
            <a:r>
              <a:rPr lang="en-US" dirty="0" smtClean="0"/>
              <a:t>0</a:t>
            </a:r>
            <a:endParaRPr lang="en-US" dirty="0"/>
          </a:p>
        </p:txBody>
      </p:sp>
      <p:sp>
        <p:nvSpPr>
          <p:cNvPr id="7" name="TextBox 6"/>
          <p:cNvSpPr txBox="1"/>
          <p:nvPr/>
        </p:nvSpPr>
        <p:spPr>
          <a:xfrm>
            <a:off x="4724277" y="3545354"/>
            <a:ext cx="301660" cy="369332"/>
          </a:xfrm>
          <a:prstGeom prst="rect">
            <a:avLst/>
          </a:prstGeom>
          <a:noFill/>
        </p:spPr>
        <p:txBody>
          <a:bodyPr wrap="none" rtlCol="0">
            <a:spAutoFit/>
          </a:bodyPr>
          <a:lstStyle/>
          <a:p>
            <a:r>
              <a:rPr lang="en-US" dirty="0" smtClean="0"/>
              <a:t>1</a:t>
            </a:r>
            <a:endParaRPr lang="en-US" dirty="0"/>
          </a:p>
        </p:txBody>
      </p:sp>
    </p:spTree>
    <p:extLst>
      <p:ext uri="{BB962C8B-B14F-4D97-AF65-F5344CB8AC3E}">
        <p14:creationId xmlns:p14="http://schemas.microsoft.com/office/powerpoint/2010/main" val="2354691166"/>
      </p:ext>
    </p:extLst>
  </p:cSld>
  <p:clrMapOvr>
    <a:masterClrMapping/>
  </p:clrMapOvr>
  <p:timing>
    <p:tnLst>
      <p:par>
        <p:cTn xmlns:p14="http://schemas.microsoft.com/office/powerpoint/2010/mai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Counting with ‘bits’</a:t>
            </a:r>
            <a:endParaRPr lang="en-US" dirty="0"/>
          </a:p>
        </p:txBody>
      </p:sp>
      <p:sp>
        <p:nvSpPr>
          <p:cNvPr id="3" name="Content Placeholder 2"/>
          <p:cNvSpPr>
            <a:spLocks noGrp="1"/>
          </p:cNvSpPr>
          <p:nvPr>
            <p:ph idx="1"/>
          </p:nvPr>
        </p:nvSpPr>
        <p:spPr>
          <a:xfrm>
            <a:off x="457200" y="1600200"/>
            <a:ext cx="8229600" cy="4501707"/>
          </a:xfrm>
        </p:spPr>
        <p:txBody>
          <a:bodyPr>
            <a:normAutofit lnSpcReduction="10000"/>
          </a:bodyPr>
          <a:lstStyle/>
          <a:p>
            <a:r>
              <a:rPr lang="en-US" dirty="0" smtClean="0"/>
              <a:t>Just as 1 </a:t>
            </a:r>
            <a:r>
              <a:rPr lang="en-US" b="1" i="1" dirty="0">
                <a:solidFill>
                  <a:schemeClr val="accent3"/>
                </a:solidFill>
              </a:rPr>
              <a:t>bit</a:t>
            </a:r>
            <a:r>
              <a:rPr lang="en-US" dirty="0">
                <a:solidFill>
                  <a:schemeClr val="accent3"/>
                </a:solidFill>
              </a:rPr>
              <a:t> </a:t>
            </a:r>
            <a:r>
              <a:rPr lang="en-US" dirty="0" smtClean="0"/>
              <a:t>can designate 2 distinct </a:t>
            </a:r>
            <a:r>
              <a:rPr lang="en-US" b="1" i="1" dirty="0" smtClean="0">
                <a:solidFill>
                  <a:schemeClr val="bg2">
                    <a:lumMod val="50000"/>
                  </a:schemeClr>
                </a:solidFill>
              </a:rPr>
              <a:t>states </a:t>
            </a:r>
            <a:r>
              <a:rPr lang="en-US" dirty="0" smtClean="0"/>
              <a:t>or </a:t>
            </a:r>
            <a:r>
              <a:rPr lang="en-US" b="1" i="1" dirty="0" smtClean="0">
                <a:solidFill>
                  <a:schemeClr val="bg2">
                    <a:lumMod val="50000"/>
                  </a:schemeClr>
                </a:solidFill>
              </a:rPr>
              <a:t>values</a:t>
            </a:r>
            <a:r>
              <a:rPr lang="en-US" dirty="0" smtClean="0"/>
              <a:t>, using multiple </a:t>
            </a:r>
            <a:r>
              <a:rPr lang="en-US" b="1" i="1" dirty="0" smtClean="0">
                <a:solidFill>
                  <a:schemeClr val="accent3"/>
                </a:solidFill>
              </a:rPr>
              <a:t>bits</a:t>
            </a:r>
            <a:r>
              <a:rPr lang="en-US" dirty="0" smtClean="0">
                <a:solidFill>
                  <a:schemeClr val="accent3"/>
                </a:solidFill>
              </a:rPr>
              <a:t> </a:t>
            </a:r>
            <a:r>
              <a:rPr lang="en-US" dirty="0" smtClean="0"/>
              <a:t>can designate even higher numbers of </a:t>
            </a:r>
            <a:r>
              <a:rPr lang="en-US" b="1" i="1" dirty="0" smtClean="0">
                <a:solidFill>
                  <a:schemeClr val="bg2">
                    <a:lumMod val="50000"/>
                  </a:schemeClr>
                </a:solidFill>
              </a:rPr>
              <a:t>states</a:t>
            </a:r>
            <a:r>
              <a:rPr lang="en-US" dirty="0" smtClean="0"/>
              <a:t>/</a:t>
            </a:r>
            <a:r>
              <a:rPr lang="en-US" b="1" i="1" dirty="0" smtClean="0">
                <a:solidFill>
                  <a:schemeClr val="bg2">
                    <a:lumMod val="50000"/>
                  </a:schemeClr>
                </a:solidFill>
              </a:rPr>
              <a:t>values</a:t>
            </a:r>
            <a:r>
              <a:rPr lang="en-US" dirty="0" smtClean="0"/>
              <a:t>.</a:t>
            </a:r>
          </a:p>
          <a:p>
            <a:endParaRPr lang="en-US" dirty="0"/>
          </a:p>
          <a:p>
            <a:endParaRPr lang="en-US" dirty="0" smtClean="0"/>
          </a:p>
          <a:p>
            <a:endParaRPr lang="en-US" dirty="0"/>
          </a:p>
          <a:p>
            <a:r>
              <a:rPr lang="en-US" dirty="0" smtClean="0"/>
              <a:t>A pair of light bulbs, can have 4 distinct states. Hence, 2 </a:t>
            </a:r>
            <a:r>
              <a:rPr lang="en-US" b="1" i="1" dirty="0">
                <a:solidFill>
                  <a:schemeClr val="accent3"/>
                </a:solidFill>
              </a:rPr>
              <a:t>bits</a:t>
            </a:r>
            <a:r>
              <a:rPr lang="en-US" dirty="0">
                <a:solidFill>
                  <a:schemeClr val="accent3"/>
                </a:solidFill>
              </a:rPr>
              <a:t> </a:t>
            </a:r>
            <a:r>
              <a:rPr lang="en-US" dirty="0"/>
              <a:t>can designate </a:t>
            </a:r>
            <a:r>
              <a:rPr lang="en-US" dirty="0" smtClean="0"/>
              <a:t>4 distinct </a:t>
            </a:r>
            <a:r>
              <a:rPr lang="en-US" b="1" i="1" dirty="0">
                <a:solidFill>
                  <a:schemeClr val="bg2">
                    <a:lumMod val="50000"/>
                  </a:schemeClr>
                </a:solidFill>
              </a:rPr>
              <a:t>states</a:t>
            </a:r>
            <a:r>
              <a:rPr lang="en-US" dirty="0"/>
              <a:t>/</a:t>
            </a:r>
            <a:r>
              <a:rPr lang="en-US" b="1" i="1" dirty="0" smtClean="0">
                <a:solidFill>
                  <a:schemeClr val="bg2">
                    <a:lumMod val="50000"/>
                  </a:schemeClr>
                </a:solidFill>
              </a:rPr>
              <a:t>values.</a:t>
            </a:r>
            <a:endParaRPr lang="en-US" dirty="0"/>
          </a:p>
        </p:txBody>
      </p:sp>
      <p:grpSp>
        <p:nvGrpSpPr>
          <p:cNvPr id="14" name="Group 13"/>
          <p:cNvGrpSpPr/>
          <p:nvPr/>
        </p:nvGrpSpPr>
        <p:grpSpPr>
          <a:xfrm>
            <a:off x="3570803" y="3172663"/>
            <a:ext cx="1749647" cy="1338199"/>
            <a:chOff x="3665315" y="3822431"/>
            <a:chExt cx="1749647" cy="1338199"/>
          </a:xfrm>
        </p:grpSpPr>
        <p:pic>
          <p:nvPicPr>
            <p:cNvPr id="4" name="Picture 3"/>
            <p:cNvPicPr>
              <a:picLocks noChangeAspect="1"/>
            </p:cNvPicPr>
            <p:nvPr/>
          </p:nvPicPr>
          <p:blipFill>
            <a:blip r:embed="rId2"/>
            <a:stretch>
              <a:fillRect/>
            </a:stretch>
          </p:blipFill>
          <p:spPr>
            <a:xfrm>
              <a:off x="5056999" y="3822431"/>
              <a:ext cx="357963" cy="500589"/>
            </a:xfrm>
            <a:prstGeom prst="rect">
              <a:avLst/>
            </a:prstGeom>
          </p:spPr>
        </p:pic>
        <p:pic>
          <p:nvPicPr>
            <p:cNvPr id="6" name="Picture 5"/>
            <p:cNvPicPr>
              <a:picLocks noChangeAspect="1"/>
            </p:cNvPicPr>
            <p:nvPr/>
          </p:nvPicPr>
          <p:blipFill>
            <a:blip r:embed="rId3"/>
            <a:stretch>
              <a:fillRect/>
            </a:stretch>
          </p:blipFill>
          <p:spPr>
            <a:xfrm>
              <a:off x="4762760" y="3822431"/>
              <a:ext cx="294239" cy="500589"/>
            </a:xfrm>
            <a:prstGeom prst="rect">
              <a:avLst/>
            </a:prstGeom>
          </p:spPr>
        </p:pic>
        <p:pic>
          <p:nvPicPr>
            <p:cNvPr id="7" name="Picture 6"/>
            <p:cNvPicPr>
              <a:picLocks noChangeAspect="1"/>
            </p:cNvPicPr>
            <p:nvPr/>
          </p:nvPicPr>
          <p:blipFill>
            <a:blip r:embed="rId2"/>
            <a:stretch>
              <a:fillRect/>
            </a:stretch>
          </p:blipFill>
          <p:spPr>
            <a:xfrm>
              <a:off x="3665315" y="4660041"/>
              <a:ext cx="357963" cy="500589"/>
            </a:xfrm>
            <a:prstGeom prst="rect">
              <a:avLst/>
            </a:prstGeom>
          </p:spPr>
        </p:pic>
        <p:pic>
          <p:nvPicPr>
            <p:cNvPr id="8" name="Picture 7"/>
            <p:cNvPicPr>
              <a:picLocks noChangeAspect="1"/>
            </p:cNvPicPr>
            <p:nvPr/>
          </p:nvPicPr>
          <p:blipFill>
            <a:blip r:embed="rId3"/>
            <a:stretch>
              <a:fillRect/>
            </a:stretch>
          </p:blipFill>
          <p:spPr>
            <a:xfrm>
              <a:off x="4023278" y="4660041"/>
              <a:ext cx="294239" cy="500589"/>
            </a:xfrm>
            <a:prstGeom prst="rect">
              <a:avLst/>
            </a:prstGeom>
          </p:spPr>
        </p:pic>
        <p:pic>
          <p:nvPicPr>
            <p:cNvPr id="9" name="Picture 8"/>
            <p:cNvPicPr>
              <a:picLocks noChangeAspect="1"/>
            </p:cNvPicPr>
            <p:nvPr/>
          </p:nvPicPr>
          <p:blipFill>
            <a:blip r:embed="rId3"/>
            <a:stretch>
              <a:fillRect/>
            </a:stretch>
          </p:blipFill>
          <p:spPr>
            <a:xfrm>
              <a:off x="3729039" y="3822431"/>
              <a:ext cx="294239" cy="500589"/>
            </a:xfrm>
            <a:prstGeom prst="rect">
              <a:avLst/>
            </a:prstGeom>
          </p:spPr>
        </p:pic>
        <p:pic>
          <p:nvPicPr>
            <p:cNvPr id="10" name="Picture 9"/>
            <p:cNvPicPr>
              <a:picLocks noChangeAspect="1"/>
            </p:cNvPicPr>
            <p:nvPr/>
          </p:nvPicPr>
          <p:blipFill>
            <a:blip r:embed="rId3"/>
            <a:stretch>
              <a:fillRect/>
            </a:stretch>
          </p:blipFill>
          <p:spPr>
            <a:xfrm>
              <a:off x="4023278" y="3822431"/>
              <a:ext cx="294239" cy="500589"/>
            </a:xfrm>
            <a:prstGeom prst="rect">
              <a:avLst/>
            </a:prstGeom>
          </p:spPr>
        </p:pic>
        <p:pic>
          <p:nvPicPr>
            <p:cNvPr id="11" name="Picture 10"/>
            <p:cNvPicPr>
              <a:picLocks noChangeAspect="1"/>
            </p:cNvPicPr>
            <p:nvPr/>
          </p:nvPicPr>
          <p:blipFill>
            <a:blip r:embed="rId2"/>
            <a:stretch>
              <a:fillRect/>
            </a:stretch>
          </p:blipFill>
          <p:spPr>
            <a:xfrm>
              <a:off x="4699036" y="4660041"/>
              <a:ext cx="357963" cy="500589"/>
            </a:xfrm>
            <a:prstGeom prst="rect">
              <a:avLst/>
            </a:prstGeom>
          </p:spPr>
        </p:pic>
        <p:pic>
          <p:nvPicPr>
            <p:cNvPr id="12" name="Picture 11"/>
            <p:cNvPicPr>
              <a:picLocks noChangeAspect="1"/>
            </p:cNvPicPr>
            <p:nvPr/>
          </p:nvPicPr>
          <p:blipFill>
            <a:blip r:embed="rId2"/>
            <a:stretch>
              <a:fillRect/>
            </a:stretch>
          </p:blipFill>
          <p:spPr>
            <a:xfrm>
              <a:off x="5056999" y="4660041"/>
              <a:ext cx="357963" cy="500589"/>
            </a:xfrm>
            <a:prstGeom prst="rect">
              <a:avLst/>
            </a:prstGeom>
          </p:spPr>
        </p:pic>
      </p:grpSp>
    </p:spTree>
    <p:extLst>
      <p:ext uri="{BB962C8B-B14F-4D97-AF65-F5344CB8AC3E}">
        <p14:creationId xmlns:p14="http://schemas.microsoft.com/office/powerpoint/2010/main" val="3250298702"/>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Memory (simplified)</a:t>
            </a:r>
            <a:endParaRPr lang="en-US" dirty="0"/>
          </a:p>
        </p:txBody>
      </p:sp>
      <p:sp>
        <p:nvSpPr>
          <p:cNvPr id="5" name="Content Placeholder 4"/>
          <p:cNvSpPr>
            <a:spLocks noGrp="1"/>
          </p:cNvSpPr>
          <p:nvPr>
            <p:ph idx="1"/>
          </p:nvPr>
        </p:nvSpPr>
        <p:spPr>
          <a:xfrm>
            <a:off x="457200" y="1600201"/>
            <a:ext cx="8229600" cy="1712992"/>
          </a:xfrm>
        </p:spPr>
        <p:txBody>
          <a:bodyPr/>
          <a:lstStyle/>
          <a:p>
            <a:r>
              <a:rPr lang="en-US" dirty="0" smtClean="0"/>
              <a:t>A </a:t>
            </a:r>
            <a:r>
              <a:rPr lang="en-US" b="1" i="1" dirty="0" smtClean="0"/>
              <a:t>mechanism</a:t>
            </a:r>
            <a:r>
              <a:rPr lang="en-US" dirty="0" smtClean="0"/>
              <a:t> or </a:t>
            </a:r>
            <a:r>
              <a:rPr lang="en-US" b="1" i="1" dirty="0" smtClean="0"/>
              <a:t>device</a:t>
            </a:r>
            <a:r>
              <a:rPr lang="en-US" dirty="0" smtClean="0"/>
              <a:t> for storing </a:t>
            </a:r>
            <a:r>
              <a:rPr lang="en-US" b="1" i="1" dirty="0" smtClean="0">
                <a:solidFill>
                  <a:schemeClr val="accent6"/>
                </a:solidFill>
              </a:rPr>
              <a:t>bytes</a:t>
            </a:r>
          </a:p>
          <a:p>
            <a:r>
              <a:rPr lang="en-US" dirty="0" smtClean="0">
                <a:solidFill>
                  <a:srgbClr val="000000"/>
                </a:solidFill>
              </a:rPr>
              <a:t>Memory </a:t>
            </a:r>
            <a:r>
              <a:rPr lang="en-US" b="1" i="1" dirty="0" smtClean="0">
                <a:solidFill>
                  <a:srgbClr val="000000"/>
                </a:solidFill>
              </a:rPr>
              <a:t>capacity</a:t>
            </a:r>
            <a:r>
              <a:rPr lang="en-US" dirty="0" smtClean="0">
                <a:solidFill>
                  <a:srgbClr val="000000"/>
                </a:solidFill>
              </a:rPr>
              <a:t> is measured in number of </a:t>
            </a:r>
            <a:r>
              <a:rPr lang="en-US" b="1" i="1" dirty="0" smtClean="0">
                <a:solidFill>
                  <a:schemeClr val="accent6"/>
                </a:solidFill>
              </a:rPr>
              <a:t>bytes</a:t>
            </a:r>
            <a:endParaRPr lang="en-US" dirty="0" smtClean="0">
              <a:solidFill>
                <a:srgbClr val="000000"/>
              </a:solidFill>
            </a:endParaRPr>
          </a:p>
        </p:txBody>
      </p:sp>
      <p:grpSp>
        <p:nvGrpSpPr>
          <p:cNvPr id="23" name="Group 22"/>
          <p:cNvGrpSpPr/>
          <p:nvPr/>
        </p:nvGrpSpPr>
        <p:grpSpPr>
          <a:xfrm>
            <a:off x="2178786" y="4097758"/>
            <a:ext cx="4786428" cy="295289"/>
            <a:chOff x="1996807" y="4097758"/>
            <a:chExt cx="4786428" cy="295289"/>
          </a:xfrm>
        </p:grpSpPr>
        <p:sp>
          <p:nvSpPr>
            <p:cNvPr id="8" name="Rectangle 7"/>
            <p:cNvSpPr/>
            <p:nvPr/>
          </p:nvSpPr>
          <p:spPr>
            <a:xfrm>
              <a:off x="1996807"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9" name="Rectangle 8"/>
            <p:cNvSpPr/>
            <p:nvPr/>
          </p:nvSpPr>
          <p:spPr>
            <a:xfrm>
              <a:off x="2320998"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0" name="Rectangle 9"/>
            <p:cNvSpPr/>
            <p:nvPr/>
          </p:nvSpPr>
          <p:spPr>
            <a:xfrm>
              <a:off x="2645189"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1" name="Rectangle 10"/>
            <p:cNvSpPr/>
            <p:nvPr/>
          </p:nvSpPr>
          <p:spPr>
            <a:xfrm>
              <a:off x="2969380"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2" name="Rectangle 11"/>
            <p:cNvSpPr/>
            <p:nvPr/>
          </p:nvSpPr>
          <p:spPr>
            <a:xfrm>
              <a:off x="3293571"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3" name="Rectangle 12"/>
            <p:cNvSpPr/>
            <p:nvPr/>
          </p:nvSpPr>
          <p:spPr>
            <a:xfrm>
              <a:off x="3617762"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4" name="Rectangle 13"/>
            <p:cNvSpPr/>
            <p:nvPr/>
          </p:nvSpPr>
          <p:spPr>
            <a:xfrm>
              <a:off x="3941953"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5" name="Rectangle 14"/>
            <p:cNvSpPr/>
            <p:nvPr/>
          </p:nvSpPr>
          <p:spPr>
            <a:xfrm>
              <a:off x="4266144"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6" name="Rectangle 15"/>
            <p:cNvSpPr/>
            <p:nvPr/>
          </p:nvSpPr>
          <p:spPr>
            <a:xfrm>
              <a:off x="4590335"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7" name="Rectangle 16"/>
            <p:cNvSpPr/>
            <p:nvPr/>
          </p:nvSpPr>
          <p:spPr>
            <a:xfrm>
              <a:off x="4914526"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8" name="Rectangle 17"/>
            <p:cNvSpPr/>
            <p:nvPr/>
          </p:nvSpPr>
          <p:spPr>
            <a:xfrm>
              <a:off x="5238717"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9" name="Rectangle 18"/>
            <p:cNvSpPr/>
            <p:nvPr/>
          </p:nvSpPr>
          <p:spPr>
            <a:xfrm>
              <a:off x="5562908"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0" name="Rectangle 19"/>
            <p:cNvSpPr/>
            <p:nvPr/>
          </p:nvSpPr>
          <p:spPr>
            <a:xfrm>
              <a:off x="5887099"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1" name="Rectangle 20"/>
            <p:cNvSpPr/>
            <p:nvPr/>
          </p:nvSpPr>
          <p:spPr>
            <a:xfrm>
              <a:off x="6211290"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2" name="Rectangle 21"/>
            <p:cNvSpPr/>
            <p:nvPr/>
          </p:nvSpPr>
          <p:spPr>
            <a:xfrm>
              <a:off x="6535481"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grpSp>
      <p:sp>
        <p:nvSpPr>
          <p:cNvPr id="24" name="TextBox 23"/>
          <p:cNvSpPr txBox="1"/>
          <p:nvPr/>
        </p:nvSpPr>
        <p:spPr>
          <a:xfrm>
            <a:off x="1104366" y="4060737"/>
            <a:ext cx="697627" cy="369332"/>
          </a:xfrm>
          <a:prstGeom prst="rect">
            <a:avLst/>
          </a:prstGeom>
          <a:noFill/>
        </p:spPr>
        <p:txBody>
          <a:bodyPr wrap="none" rtlCol="0">
            <a:spAutoFit/>
          </a:bodyPr>
          <a:lstStyle/>
          <a:p>
            <a:r>
              <a:rPr lang="en-US" dirty="0" smtClean="0"/>
              <a:t>bytes</a:t>
            </a:r>
            <a:endParaRPr lang="en-US" dirty="0"/>
          </a:p>
        </p:txBody>
      </p:sp>
      <p:cxnSp>
        <p:nvCxnSpPr>
          <p:cNvPr id="26" name="Straight Arrow Connector 25"/>
          <p:cNvCxnSpPr>
            <a:stCxn id="24" idx="3"/>
            <a:endCxn id="8" idx="1"/>
          </p:cNvCxnSpPr>
          <p:nvPr/>
        </p:nvCxnSpPr>
        <p:spPr>
          <a:xfrm>
            <a:off x="1801993" y="4245403"/>
            <a:ext cx="376793"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2030542" y="4765514"/>
            <a:ext cx="530915" cy="369332"/>
          </a:xfrm>
          <a:prstGeom prst="rect">
            <a:avLst/>
          </a:prstGeom>
          <a:noFill/>
        </p:spPr>
        <p:txBody>
          <a:bodyPr wrap="none" rtlCol="0">
            <a:spAutoFit/>
          </a:bodyPr>
          <a:lstStyle/>
          <a:p>
            <a:r>
              <a:rPr lang="en-US" dirty="0" smtClean="0"/>
              <a:t>bits</a:t>
            </a:r>
            <a:endParaRPr lang="en-US" dirty="0"/>
          </a:p>
        </p:txBody>
      </p:sp>
      <p:sp>
        <p:nvSpPr>
          <p:cNvPr id="38" name="Right Brace 37"/>
          <p:cNvSpPr/>
          <p:nvPr/>
        </p:nvSpPr>
        <p:spPr>
          <a:xfrm rot="5400000">
            <a:off x="2204194" y="4543169"/>
            <a:ext cx="189899" cy="254792"/>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565261123"/>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lnSpcReduction="10000"/>
          </a:bodyPr>
          <a:lstStyle/>
          <a:p>
            <a:r>
              <a:rPr lang="en-US" dirty="0" smtClean="0"/>
              <a:t>Understanding Data Types</a:t>
            </a:r>
          </a:p>
          <a:p>
            <a:pPr lvl="1"/>
            <a:r>
              <a:rPr lang="en-US" dirty="0" smtClean="0"/>
              <a:t>Numbers</a:t>
            </a:r>
          </a:p>
          <a:p>
            <a:pPr lvl="2"/>
            <a:r>
              <a:rPr lang="en-US" dirty="0" smtClean="0"/>
              <a:t>Byte</a:t>
            </a:r>
          </a:p>
          <a:p>
            <a:pPr lvl="2"/>
            <a:r>
              <a:rPr lang="en-US" dirty="0" smtClean="0"/>
              <a:t>Rune</a:t>
            </a:r>
          </a:p>
          <a:p>
            <a:pPr lvl="2"/>
            <a:r>
              <a:rPr lang="en-US" dirty="0" smtClean="0"/>
              <a:t>Integer</a:t>
            </a:r>
          </a:p>
          <a:p>
            <a:pPr lvl="2"/>
            <a:r>
              <a:rPr lang="en-US" dirty="0" smtClean="0"/>
              <a:t>Float</a:t>
            </a:r>
          </a:p>
          <a:p>
            <a:pPr lvl="2"/>
            <a:r>
              <a:rPr lang="en-US" dirty="0" smtClean="0"/>
              <a:t>Complex</a:t>
            </a:r>
          </a:p>
          <a:p>
            <a:pPr lvl="1"/>
            <a:r>
              <a:rPr lang="en-US" dirty="0" smtClean="0"/>
              <a:t>Booleans</a:t>
            </a:r>
          </a:p>
          <a:p>
            <a:pPr lvl="1"/>
            <a:r>
              <a:rPr lang="en-US" dirty="0" smtClean="0"/>
              <a:t>Strings</a:t>
            </a:r>
          </a:p>
          <a:p>
            <a:r>
              <a:rPr lang="en-US" dirty="0" smtClean="0"/>
              <a:t>Data Type Storage (</a:t>
            </a:r>
            <a:r>
              <a:rPr lang="en-US" i="1" dirty="0" smtClean="0"/>
              <a:t>simplified</a:t>
            </a:r>
            <a:r>
              <a:rPr lang="en-US" dirty="0" smtClean="0"/>
              <a:t>)</a:t>
            </a:r>
          </a:p>
          <a:p>
            <a:pPr lvl="1"/>
            <a:endParaRPr lang="en-US" dirty="0" smtClean="0"/>
          </a:p>
          <a:p>
            <a:endParaRPr lang="en-US" dirty="0"/>
          </a:p>
        </p:txBody>
      </p:sp>
    </p:spTree>
    <p:extLst>
      <p:ext uri="{BB962C8B-B14F-4D97-AF65-F5344CB8AC3E}">
        <p14:creationId xmlns:p14="http://schemas.microsoft.com/office/powerpoint/2010/main" val="1704386173"/>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Categorizing Values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92036968"/>
              </p:ext>
            </p:extLst>
          </p:nvPr>
        </p:nvGraphicFramePr>
        <p:xfrm>
          <a:off x="1445659" y="1600200"/>
          <a:ext cx="2743200" cy="3337560"/>
        </p:xfrm>
        <a:graphic>
          <a:graphicData uri="http://schemas.openxmlformats.org/drawingml/2006/table">
            <a:tbl>
              <a:tblPr firstRow="1" bandRow="1">
                <a:tableStyleId>{5C22544A-7EE6-4342-B048-85BDC9FD1C3A}</a:tableStyleId>
              </a:tblPr>
              <a:tblGrid>
                <a:gridCol w="2743200"/>
              </a:tblGrid>
              <a:tr h="370840">
                <a:tc>
                  <a:txBody>
                    <a:bodyPr/>
                    <a:lstStyle/>
                    <a:p>
                      <a:r>
                        <a:rPr lang="en-US" dirty="0" smtClean="0"/>
                        <a:t>Column 1</a:t>
                      </a:r>
                      <a:endParaRPr lang="en-US" dirty="0"/>
                    </a:p>
                  </a:txBody>
                  <a:tcPr/>
                </a:tc>
              </a:tr>
              <a:tr h="370840">
                <a:tc>
                  <a:txBody>
                    <a:bodyPr/>
                    <a:lstStyle/>
                    <a:p>
                      <a:r>
                        <a:rPr lang="en-US" dirty="0" smtClean="0"/>
                        <a:t>5</a:t>
                      </a:r>
                      <a:endParaRPr lang="en-US" dirty="0"/>
                    </a:p>
                  </a:txBody>
                  <a:tcPr/>
                </a:tc>
              </a:tr>
              <a:tr h="370840">
                <a:tc>
                  <a:txBody>
                    <a:bodyPr/>
                    <a:lstStyle/>
                    <a:p>
                      <a:r>
                        <a:rPr lang="en-US" dirty="0" smtClean="0"/>
                        <a:t>19</a:t>
                      </a:r>
                      <a:endParaRPr lang="en-US" dirty="0"/>
                    </a:p>
                  </a:txBody>
                  <a:tcPr/>
                </a:tc>
              </a:tr>
              <a:tr h="370840">
                <a:tc>
                  <a:txBody>
                    <a:bodyPr/>
                    <a:lstStyle/>
                    <a:p>
                      <a:r>
                        <a:rPr lang="en-US" dirty="0" err="1" smtClean="0"/>
                        <a:t>Verrol</a:t>
                      </a:r>
                      <a:endParaRPr lang="en-US" dirty="0"/>
                    </a:p>
                  </a:txBody>
                  <a:tcPr/>
                </a:tc>
              </a:tr>
              <a:tr h="370840">
                <a:tc>
                  <a:txBody>
                    <a:bodyPr/>
                    <a:lstStyle/>
                    <a:p>
                      <a:r>
                        <a:rPr lang="en-US" dirty="0" smtClean="0"/>
                        <a:t>true</a:t>
                      </a:r>
                      <a:endParaRPr lang="en-US" dirty="0"/>
                    </a:p>
                  </a:txBody>
                  <a:tcPr/>
                </a:tc>
              </a:tr>
              <a:tr h="370840">
                <a:tc>
                  <a:txBody>
                    <a:bodyPr/>
                    <a:lstStyle/>
                    <a:p>
                      <a:r>
                        <a:rPr lang="en-US" dirty="0" smtClean="0"/>
                        <a:t>false</a:t>
                      </a:r>
                      <a:endParaRPr lang="en-US" dirty="0"/>
                    </a:p>
                  </a:txBody>
                  <a:tcPr/>
                </a:tc>
              </a:tr>
              <a:tr h="370840">
                <a:tc>
                  <a:txBody>
                    <a:bodyPr/>
                    <a:lstStyle/>
                    <a:p>
                      <a:r>
                        <a:rPr lang="en-US" dirty="0" smtClean="0"/>
                        <a:t>3.14159</a:t>
                      </a:r>
                      <a:endParaRPr lang="en-US" dirty="0"/>
                    </a:p>
                  </a:txBody>
                  <a:tcPr/>
                </a:tc>
              </a:tr>
              <a:tr h="370840">
                <a:tc>
                  <a:txBody>
                    <a:bodyPr/>
                    <a:lstStyle/>
                    <a:p>
                      <a:r>
                        <a:rPr lang="en-US" dirty="0" smtClean="0"/>
                        <a:t>13.87</a:t>
                      </a:r>
                      <a:endParaRPr lang="en-US" dirty="0"/>
                    </a:p>
                  </a:txBody>
                  <a:tcPr/>
                </a:tc>
              </a:tr>
              <a:tr h="370840">
                <a:tc>
                  <a:txBody>
                    <a:bodyPr/>
                    <a:lstStyle/>
                    <a:p>
                      <a:r>
                        <a:rPr lang="en-US" dirty="0" smtClean="0"/>
                        <a:t>9/11/2001</a:t>
                      </a:r>
                      <a:endParaRPr lang="en-US" dirty="0"/>
                    </a:p>
                  </a:txBody>
                  <a:tcPr/>
                </a:tc>
              </a:tr>
            </a:tbl>
          </a:graphicData>
        </a:graphic>
      </p:graphicFrame>
      <p:graphicFrame>
        <p:nvGraphicFramePr>
          <p:cNvPr id="5" name="Content Placeholder 3"/>
          <p:cNvGraphicFramePr>
            <a:graphicFrameLocks noGrp="1"/>
          </p:cNvGraphicFramePr>
          <p:nvPr>
            <p:ph idx="1"/>
            <p:extLst>
              <p:ext uri="{D42A27DB-BD31-4B8C-83A1-F6EECF244321}">
                <p14:modId xmlns:p14="http://schemas.microsoft.com/office/powerpoint/2010/main" val="1463714113"/>
              </p:ext>
            </p:extLst>
          </p:nvPr>
        </p:nvGraphicFramePr>
        <p:xfrm>
          <a:off x="4904905" y="1600200"/>
          <a:ext cx="2743200" cy="3337560"/>
        </p:xfrm>
        <a:graphic>
          <a:graphicData uri="http://schemas.openxmlformats.org/drawingml/2006/table">
            <a:tbl>
              <a:tblPr firstRow="1" bandRow="1">
                <a:tableStyleId>{5C22544A-7EE6-4342-B048-85BDC9FD1C3A}</a:tableStyleId>
              </a:tblPr>
              <a:tblGrid>
                <a:gridCol w="2743200"/>
              </a:tblGrid>
              <a:tr h="370840">
                <a:tc>
                  <a:txBody>
                    <a:bodyPr/>
                    <a:lstStyle/>
                    <a:p>
                      <a:r>
                        <a:rPr lang="en-US" dirty="0" smtClean="0"/>
                        <a:t>Column 2</a:t>
                      </a:r>
                      <a:endParaRPr lang="en-US" dirty="0"/>
                    </a:p>
                  </a:txBody>
                  <a:tcPr/>
                </a:tc>
              </a:tr>
              <a:tr h="370840">
                <a:tc>
                  <a:txBody>
                    <a:bodyPr/>
                    <a:lstStyle/>
                    <a:p>
                      <a:r>
                        <a:rPr lang="en-US" dirty="0" smtClean="0"/>
                        <a:t>5e19</a:t>
                      </a:r>
                      <a:endParaRPr lang="en-US" dirty="0"/>
                    </a:p>
                  </a:txBody>
                  <a:tcPr/>
                </a:tc>
              </a:tr>
              <a:tr h="370840">
                <a:tc>
                  <a:txBody>
                    <a:bodyPr/>
                    <a:lstStyle/>
                    <a:p>
                      <a:r>
                        <a:rPr lang="en-US" dirty="0" smtClean="0"/>
                        <a:t>0.085</a:t>
                      </a:r>
                      <a:endParaRPr lang="en-US" dirty="0"/>
                    </a:p>
                  </a:txBody>
                  <a:tcPr/>
                </a:tc>
              </a:tr>
              <a:tr h="370840">
                <a:tc>
                  <a:txBody>
                    <a:bodyPr/>
                    <a:lstStyle/>
                    <a:p>
                      <a:r>
                        <a:rPr lang="en-US" dirty="0" smtClean="0"/>
                        <a:t>solid</a:t>
                      </a:r>
                      <a:endParaRPr lang="en-US" dirty="0"/>
                    </a:p>
                  </a:txBody>
                  <a:tcPr/>
                </a:tc>
              </a:tr>
              <a:tr h="370840">
                <a:tc>
                  <a:txBody>
                    <a:bodyPr/>
                    <a:lstStyle/>
                    <a:p>
                      <a:r>
                        <a:rPr lang="en-US" dirty="0" smtClean="0"/>
                        <a:t>orange</a:t>
                      </a:r>
                      <a:endParaRPr lang="en-US" dirty="0"/>
                    </a:p>
                  </a:txBody>
                  <a:tcPr/>
                </a:tc>
              </a:tr>
              <a:tr h="370840">
                <a:tc>
                  <a:txBody>
                    <a:bodyPr/>
                    <a:lstStyle/>
                    <a:p>
                      <a:r>
                        <a:rPr lang="en-US" dirty="0" smtClean="0"/>
                        <a:t>A</a:t>
                      </a:r>
                      <a:endParaRPr lang="en-US" dirty="0"/>
                    </a:p>
                  </a:txBody>
                  <a:tcPr/>
                </a:tc>
              </a:tr>
              <a:tr h="370840">
                <a:tc>
                  <a:txBody>
                    <a:bodyPr/>
                    <a:lstStyle/>
                    <a:p>
                      <a:r>
                        <a:rPr lang="en-US" dirty="0" smtClean="0"/>
                        <a:t>B</a:t>
                      </a:r>
                      <a:endParaRPr lang="en-US" dirty="0"/>
                    </a:p>
                  </a:txBody>
                  <a:tcPr/>
                </a:tc>
              </a:tr>
              <a:tr h="370840">
                <a:tc>
                  <a:txBody>
                    <a:bodyPr/>
                    <a:lstStyle/>
                    <a:p>
                      <a:r>
                        <a:rPr lang="en-US" dirty="0" smtClean="0"/>
                        <a:t>J</a:t>
                      </a:r>
                      <a:endParaRPr lang="en-US" dirty="0"/>
                    </a:p>
                  </a:txBody>
                  <a:tcPr/>
                </a:tc>
              </a:tr>
              <a:tr h="370840">
                <a:tc>
                  <a:txBody>
                    <a:bodyPr/>
                    <a:lstStyle/>
                    <a:p>
                      <a:r>
                        <a:rPr lang="en-US" dirty="0" smtClean="0"/>
                        <a:t>5 + 7i</a:t>
                      </a:r>
                      <a:endParaRPr lang="en-US" dirty="0"/>
                    </a:p>
                  </a:txBody>
                  <a:tcPr/>
                </a:tc>
              </a:tr>
            </a:tbl>
          </a:graphicData>
        </a:graphic>
      </p:graphicFrame>
      <p:sp>
        <p:nvSpPr>
          <p:cNvPr id="3" name="Rectangle 2"/>
          <p:cNvSpPr/>
          <p:nvPr/>
        </p:nvSpPr>
        <p:spPr>
          <a:xfrm>
            <a:off x="1445661" y="5137134"/>
            <a:ext cx="1363962" cy="56912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5, 19, 5e19</a:t>
            </a:r>
            <a:endParaRPr lang="en-US" dirty="0"/>
          </a:p>
        </p:txBody>
      </p:sp>
      <p:sp>
        <p:nvSpPr>
          <p:cNvPr id="6" name="Rectangle 5"/>
          <p:cNvSpPr/>
          <p:nvPr/>
        </p:nvSpPr>
        <p:spPr>
          <a:xfrm>
            <a:off x="2962023" y="5137134"/>
            <a:ext cx="1363962" cy="569129"/>
          </a:xfrm>
          <a:prstGeom prst="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dirty="0" smtClean="0"/>
              <a:t>3.14159, 13.87, 0.085</a:t>
            </a:r>
            <a:endParaRPr lang="en-US" dirty="0"/>
          </a:p>
        </p:txBody>
      </p:sp>
      <p:sp>
        <p:nvSpPr>
          <p:cNvPr id="7" name="Rectangle 6"/>
          <p:cNvSpPr/>
          <p:nvPr/>
        </p:nvSpPr>
        <p:spPr>
          <a:xfrm>
            <a:off x="4478385" y="5137134"/>
            <a:ext cx="1363962" cy="56912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true, false</a:t>
            </a:r>
            <a:endParaRPr lang="en-US" dirty="0"/>
          </a:p>
        </p:txBody>
      </p:sp>
      <p:sp>
        <p:nvSpPr>
          <p:cNvPr id="8" name="Rectangle 7"/>
          <p:cNvSpPr/>
          <p:nvPr/>
        </p:nvSpPr>
        <p:spPr>
          <a:xfrm>
            <a:off x="5994747" y="5137134"/>
            <a:ext cx="1363962" cy="56912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err="1" smtClean="0"/>
              <a:t>Verrol</a:t>
            </a:r>
            <a:r>
              <a:rPr lang="en-US" dirty="0" smtClean="0"/>
              <a:t>, solid, orange</a:t>
            </a:r>
            <a:endParaRPr lang="en-US" dirty="0"/>
          </a:p>
        </p:txBody>
      </p:sp>
      <p:sp>
        <p:nvSpPr>
          <p:cNvPr id="9" name="Rectangle 8"/>
          <p:cNvSpPr/>
          <p:nvPr/>
        </p:nvSpPr>
        <p:spPr>
          <a:xfrm>
            <a:off x="1445660" y="5774791"/>
            <a:ext cx="1363962" cy="56912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A, B, j</a:t>
            </a:r>
            <a:endParaRPr lang="en-US" dirty="0"/>
          </a:p>
        </p:txBody>
      </p:sp>
      <p:sp>
        <p:nvSpPr>
          <p:cNvPr id="10" name="Rectangle 9"/>
          <p:cNvSpPr/>
          <p:nvPr/>
        </p:nvSpPr>
        <p:spPr>
          <a:xfrm>
            <a:off x="2962022" y="5774791"/>
            <a:ext cx="1363962" cy="56912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9/11/2001</a:t>
            </a:r>
            <a:endParaRPr lang="en-US" dirty="0"/>
          </a:p>
        </p:txBody>
      </p:sp>
      <p:sp>
        <p:nvSpPr>
          <p:cNvPr id="11" name="Rectangle 10"/>
          <p:cNvSpPr/>
          <p:nvPr/>
        </p:nvSpPr>
        <p:spPr>
          <a:xfrm>
            <a:off x="4478384" y="5774791"/>
            <a:ext cx="1363962" cy="56912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5 + 7i</a:t>
            </a:r>
            <a:endParaRPr lang="en-US" dirty="0"/>
          </a:p>
        </p:txBody>
      </p:sp>
    </p:spTree>
    <p:extLst>
      <p:ext uri="{BB962C8B-B14F-4D97-AF65-F5344CB8AC3E}">
        <p14:creationId xmlns:p14="http://schemas.microsoft.com/office/powerpoint/2010/main" val="6460621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Package</a:t>
            </a:r>
            <a:endParaRPr lang="en-US" dirty="0"/>
          </a:p>
        </p:txBody>
      </p:sp>
      <p:pic>
        <p:nvPicPr>
          <p:cNvPr id="6" name="Content Placeholder 5" descr="2016-09-04_10-53-54.png"/>
          <p:cNvPicPr>
            <a:picLocks noGrp="1" noChangeAspect="1"/>
          </p:cNvPicPr>
          <p:nvPr>
            <p:ph idx="1"/>
          </p:nvPr>
        </p:nvPicPr>
        <p:blipFill>
          <a:blip r:embed="rId2">
            <a:extLst>
              <a:ext uri="{28A0092B-C50C-407E-A947-70E740481C1C}">
                <a14:useLocalDpi xmlns:a14="http://schemas.microsoft.com/office/drawing/2010/main" val="0"/>
              </a:ext>
            </a:extLst>
          </a:blip>
          <a:srcRect t="-3666" b="-3666"/>
          <a:stretch>
            <a:fillRect/>
          </a:stretch>
        </p:blipFill>
        <p:spPr/>
      </p:pic>
    </p:spTree>
    <p:extLst>
      <p:ext uri="{BB962C8B-B14F-4D97-AF65-F5344CB8AC3E}">
        <p14:creationId xmlns:p14="http://schemas.microsoft.com/office/powerpoint/2010/main" val="2715652451"/>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Arrays/Slices </a:t>
            </a:r>
            <a:r>
              <a:rPr lang="en-US" dirty="0" err="1" smtClean="0"/>
              <a:t>vs</a:t>
            </a:r>
            <a:r>
              <a:rPr lang="en-US" dirty="0" smtClean="0"/>
              <a:t> Maps </a:t>
            </a:r>
            <a:r>
              <a:rPr lang="en-US" dirty="0" err="1" smtClean="0"/>
              <a:t>vs</a:t>
            </a:r>
            <a:r>
              <a:rPr lang="en-US" dirty="0" smtClean="0"/>
              <a:t> </a:t>
            </a:r>
            <a:r>
              <a:rPr lang="en-US" dirty="0" err="1" smtClean="0"/>
              <a:t>Structs</a:t>
            </a:r>
            <a:endParaRPr lang="en-US" dirty="0"/>
          </a:p>
        </p:txBody>
      </p:sp>
      <p:grpSp>
        <p:nvGrpSpPr>
          <p:cNvPr id="58" name="Group 57"/>
          <p:cNvGrpSpPr/>
          <p:nvPr/>
        </p:nvGrpSpPr>
        <p:grpSpPr>
          <a:xfrm>
            <a:off x="1368310" y="2474366"/>
            <a:ext cx="6407385" cy="295289"/>
            <a:chOff x="1368308" y="2695026"/>
            <a:chExt cx="6407385" cy="295289"/>
          </a:xfrm>
        </p:grpSpPr>
        <p:sp>
          <p:nvSpPr>
            <p:cNvPr id="5" name="Rectangle 4"/>
            <p:cNvSpPr/>
            <p:nvPr/>
          </p:nvSpPr>
          <p:spPr>
            <a:xfrm>
              <a:off x="1368308"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6" name="Rectangle 5"/>
            <p:cNvSpPr/>
            <p:nvPr/>
          </p:nvSpPr>
          <p:spPr>
            <a:xfrm>
              <a:off x="2031716"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53</a:t>
              </a:r>
              <a:endParaRPr lang="en-US" dirty="0"/>
            </a:p>
          </p:txBody>
        </p:sp>
        <p:sp>
          <p:nvSpPr>
            <p:cNvPr id="7" name="Rectangle 6"/>
            <p:cNvSpPr/>
            <p:nvPr/>
          </p:nvSpPr>
          <p:spPr>
            <a:xfrm>
              <a:off x="2695124"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86</a:t>
              </a:r>
              <a:endParaRPr lang="en-US" dirty="0"/>
            </a:p>
          </p:txBody>
        </p:sp>
        <p:sp>
          <p:nvSpPr>
            <p:cNvPr id="8" name="Rectangle 7"/>
            <p:cNvSpPr/>
            <p:nvPr/>
          </p:nvSpPr>
          <p:spPr>
            <a:xfrm>
              <a:off x="3358532"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94</a:t>
              </a:r>
              <a:endParaRPr lang="en-US" dirty="0"/>
            </a:p>
          </p:txBody>
        </p:sp>
        <p:sp>
          <p:nvSpPr>
            <p:cNvPr id="9" name="Rectangle 8"/>
            <p:cNvSpPr/>
            <p:nvPr/>
          </p:nvSpPr>
          <p:spPr>
            <a:xfrm>
              <a:off x="4021940"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75</a:t>
              </a:r>
              <a:endParaRPr lang="en-US" dirty="0"/>
            </a:p>
          </p:txBody>
        </p:sp>
        <p:sp>
          <p:nvSpPr>
            <p:cNvPr id="10" name="Rectangle 9"/>
            <p:cNvSpPr/>
            <p:nvPr/>
          </p:nvSpPr>
          <p:spPr>
            <a:xfrm>
              <a:off x="4685348"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11" name="Rectangle 10"/>
            <p:cNvSpPr/>
            <p:nvPr/>
          </p:nvSpPr>
          <p:spPr>
            <a:xfrm>
              <a:off x="5348756"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12" name="Rectangle 11"/>
            <p:cNvSpPr/>
            <p:nvPr/>
          </p:nvSpPr>
          <p:spPr>
            <a:xfrm>
              <a:off x="6012164"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13" name="Rectangle 12"/>
            <p:cNvSpPr/>
            <p:nvPr/>
          </p:nvSpPr>
          <p:spPr>
            <a:xfrm>
              <a:off x="6675572"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37</a:t>
              </a:r>
              <a:endParaRPr lang="en-US" dirty="0"/>
            </a:p>
          </p:txBody>
        </p:sp>
        <p:sp>
          <p:nvSpPr>
            <p:cNvPr id="14" name="Rectangle 13"/>
            <p:cNvSpPr/>
            <p:nvPr/>
          </p:nvSpPr>
          <p:spPr>
            <a:xfrm>
              <a:off x="7338980"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40</a:t>
              </a:r>
              <a:endParaRPr lang="en-US" dirty="0"/>
            </a:p>
          </p:txBody>
        </p:sp>
      </p:grpSp>
      <p:sp>
        <p:nvSpPr>
          <p:cNvPr id="54" name="Left Brace 53"/>
          <p:cNvSpPr/>
          <p:nvPr/>
        </p:nvSpPr>
        <p:spPr>
          <a:xfrm rot="5400000">
            <a:off x="4464172" y="-968945"/>
            <a:ext cx="215662" cy="6407385"/>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 name="TextBox 54"/>
          <p:cNvSpPr txBox="1"/>
          <p:nvPr/>
        </p:nvSpPr>
        <p:spPr>
          <a:xfrm>
            <a:off x="4168607" y="1636160"/>
            <a:ext cx="746721"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Array</a:t>
            </a:r>
            <a:endParaRPr lang="en-US" dirty="0"/>
          </a:p>
        </p:txBody>
      </p:sp>
      <p:sp>
        <p:nvSpPr>
          <p:cNvPr id="60" name="Rectangle 59"/>
          <p:cNvSpPr/>
          <p:nvPr/>
        </p:nvSpPr>
        <p:spPr>
          <a:xfrm>
            <a:off x="2031718"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sp>
        <p:nvSpPr>
          <p:cNvPr id="61" name="Rectangle 60"/>
          <p:cNvSpPr/>
          <p:nvPr/>
        </p:nvSpPr>
        <p:spPr>
          <a:xfrm>
            <a:off x="2695126"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62" name="Rectangle 61"/>
          <p:cNvSpPr/>
          <p:nvPr/>
        </p:nvSpPr>
        <p:spPr>
          <a:xfrm>
            <a:off x="3358534"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63" name="Rectangle 62"/>
          <p:cNvSpPr/>
          <p:nvPr/>
        </p:nvSpPr>
        <p:spPr>
          <a:xfrm>
            <a:off x="4021942"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a:t>
            </a:r>
            <a:endParaRPr lang="en-US" dirty="0"/>
          </a:p>
        </p:txBody>
      </p:sp>
      <p:sp>
        <p:nvSpPr>
          <p:cNvPr id="64" name="Rectangle 63"/>
          <p:cNvSpPr/>
          <p:nvPr/>
        </p:nvSpPr>
        <p:spPr>
          <a:xfrm>
            <a:off x="4685350"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a:t>
            </a:r>
            <a:endParaRPr lang="en-US" dirty="0"/>
          </a:p>
        </p:txBody>
      </p:sp>
      <p:sp>
        <p:nvSpPr>
          <p:cNvPr id="65" name="Rectangle 64"/>
          <p:cNvSpPr/>
          <p:nvPr/>
        </p:nvSpPr>
        <p:spPr>
          <a:xfrm>
            <a:off x="5348758"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6</a:t>
            </a:r>
            <a:endParaRPr lang="en-US" dirty="0"/>
          </a:p>
        </p:txBody>
      </p:sp>
      <p:sp>
        <p:nvSpPr>
          <p:cNvPr id="66" name="Rectangle 65"/>
          <p:cNvSpPr/>
          <p:nvPr/>
        </p:nvSpPr>
        <p:spPr>
          <a:xfrm>
            <a:off x="6012166"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67" name="Rectangle 66"/>
          <p:cNvSpPr/>
          <p:nvPr/>
        </p:nvSpPr>
        <p:spPr>
          <a:xfrm>
            <a:off x="6675574"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a:t>
            </a:r>
            <a:endParaRPr lang="en-US" dirty="0"/>
          </a:p>
        </p:txBody>
      </p:sp>
      <p:sp>
        <p:nvSpPr>
          <p:cNvPr id="68" name="Rectangle 67"/>
          <p:cNvSpPr/>
          <p:nvPr/>
        </p:nvSpPr>
        <p:spPr>
          <a:xfrm>
            <a:off x="7338982"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a:t>
            </a:r>
            <a:endParaRPr lang="en-US" dirty="0"/>
          </a:p>
        </p:txBody>
      </p:sp>
      <p:sp>
        <p:nvSpPr>
          <p:cNvPr id="69" name="Rectangle 68"/>
          <p:cNvSpPr/>
          <p:nvPr/>
        </p:nvSpPr>
        <p:spPr>
          <a:xfrm>
            <a:off x="1368310" y="2847989"/>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29" name="Rectangle 28"/>
          <p:cNvSpPr/>
          <p:nvPr/>
        </p:nvSpPr>
        <p:spPr>
          <a:xfrm>
            <a:off x="1368310" y="3530677"/>
            <a:ext cx="2800298" cy="1549535"/>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marL="342900" indent="-342900">
              <a:buFont typeface="+mj-lt"/>
              <a:buAutoNum type="arabicPeriod"/>
            </a:pPr>
            <a:r>
              <a:rPr lang="en-US" dirty="0" smtClean="0"/>
              <a:t>Flexible element type</a:t>
            </a:r>
          </a:p>
          <a:p>
            <a:pPr marL="342900" indent="-342900">
              <a:buFont typeface="+mj-lt"/>
              <a:buAutoNum type="arabicPeriod"/>
            </a:pPr>
            <a:r>
              <a:rPr lang="en-US" i="1" u="sng" dirty="0" smtClean="0"/>
              <a:t>All</a:t>
            </a:r>
            <a:r>
              <a:rPr lang="en-US" dirty="0" smtClean="0"/>
              <a:t> elements are of the same type</a:t>
            </a:r>
          </a:p>
          <a:p>
            <a:pPr marL="342900" indent="-342900">
              <a:buFont typeface="+mj-lt"/>
              <a:buAutoNum type="arabicPeriod"/>
            </a:pPr>
            <a:r>
              <a:rPr lang="en-US" dirty="0" smtClean="0"/>
              <a:t>Fixed boundaries</a:t>
            </a:r>
          </a:p>
          <a:p>
            <a:pPr marL="342900" indent="-342900">
              <a:buFont typeface="+mj-lt"/>
              <a:buAutoNum type="arabicPeriod"/>
            </a:pPr>
            <a:r>
              <a:rPr lang="en-US" dirty="0" smtClean="0"/>
              <a:t>Integer indexing</a:t>
            </a:r>
            <a:endParaRPr lang="en-US" dirty="0"/>
          </a:p>
        </p:txBody>
      </p:sp>
    </p:spTree>
    <p:extLst>
      <p:ext uri="{BB962C8B-B14F-4D97-AF65-F5344CB8AC3E}">
        <p14:creationId xmlns:p14="http://schemas.microsoft.com/office/powerpoint/2010/main" val="1952121002"/>
      </p:ext>
    </p:extLst>
  </p:cSld>
  <p:clrMapOvr>
    <a:masterClrMapping/>
  </p:clrMapOvr>
  <p:timing>
    <p:tnLst>
      <p:par>
        <p:cTn xmlns:p14="http://schemas.microsoft.com/office/powerpoint/2010/mai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Arrays/Slices </a:t>
            </a:r>
            <a:r>
              <a:rPr lang="en-US" dirty="0" err="1" smtClean="0"/>
              <a:t>vs</a:t>
            </a:r>
            <a:r>
              <a:rPr lang="en-US" dirty="0" smtClean="0"/>
              <a:t> Maps </a:t>
            </a:r>
            <a:r>
              <a:rPr lang="en-US" dirty="0" err="1" smtClean="0"/>
              <a:t>vs</a:t>
            </a:r>
            <a:r>
              <a:rPr lang="en-US" dirty="0" smtClean="0"/>
              <a:t> </a:t>
            </a:r>
            <a:r>
              <a:rPr lang="en-US" dirty="0" err="1" smtClean="0"/>
              <a:t>Structs</a:t>
            </a:r>
            <a:endParaRPr lang="en-US" dirty="0"/>
          </a:p>
        </p:txBody>
      </p:sp>
      <p:sp>
        <p:nvSpPr>
          <p:cNvPr id="5" name="Rectangle 4"/>
          <p:cNvSpPr/>
          <p:nvPr/>
        </p:nvSpPr>
        <p:spPr>
          <a:xfrm>
            <a:off x="1368310" y="2474366"/>
            <a:ext cx="17635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“Near X-mas”</a:t>
            </a:r>
            <a:endParaRPr lang="en-US" dirty="0"/>
          </a:p>
        </p:txBody>
      </p:sp>
      <p:sp>
        <p:nvSpPr>
          <p:cNvPr id="8" name="Rectangle 7"/>
          <p:cNvSpPr/>
          <p:nvPr/>
        </p:nvSpPr>
        <p:spPr>
          <a:xfrm>
            <a:off x="3358534" y="2474366"/>
            <a:ext cx="17635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“After Summer”</a:t>
            </a:r>
            <a:endParaRPr lang="en-US" dirty="0"/>
          </a:p>
        </p:txBody>
      </p:sp>
      <p:sp>
        <p:nvSpPr>
          <p:cNvPr id="11" name="Rectangle 10"/>
          <p:cNvSpPr/>
          <p:nvPr/>
        </p:nvSpPr>
        <p:spPr>
          <a:xfrm>
            <a:off x="5348758" y="2474366"/>
            <a:ext cx="17635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“Summer Starts”</a:t>
            </a:r>
            <a:endParaRPr lang="en-US" dirty="0"/>
          </a:p>
        </p:txBody>
      </p:sp>
      <p:sp>
        <p:nvSpPr>
          <p:cNvPr id="54" name="Left Brace 53"/>
          <p:cNvSpPr/>
          <p:nvPr/>
        </p:nvSpPr>
        <p:spPr>
          <a:xfrm rot="5400000">
            <a:off x="4132468" y="-637240"/>
            <a:ext cx="215664" cy="5743978"/>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 name="TextBox 54"/>
          <p:cNvSpPr txBox="1"/>
          <p:nvPr/>
        </p:nvSpPr>
        <p:spPr>
          <a:xfrm>
            <a:off x="4168608" y="1636160"/>
            <a:ext cx="746721"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Map</a:t>
            </a:r>
            <a:endParaRPr lang="en-US" dirty="0"/>
          </a:p>
        </p:txBody>
      </p:sp>
      <p:sp>
        <p:nvSpPr>
          <p:cNvPr id="62" name="Rectangle 61"/>
          <p:cNvSpPr/>
          <p:nvPr/>
        </p:nvSpPr>
        <p:spPr>
          <a:xfrm>
            <a:off x="3358534" y="3217052"/>
            <a:ext cx="1763529"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“September”</a:t>
            </a:r>
            <a:endParaRPr lang="en-US" dirty="0"/>
          </a:p>
        </p:txBody>
      </p:sp>
      <p:sp>
        <p:nvSpPr>
          <p:cNvPr id="65" name="Rectangle 64"/>
          <p:cNvSpPr/>
          <p:nvPr/>
        </p:nvSpPr>
        <p:spPr>
          <a:xfrm>
            <a:off x="5348758" y="3217052"/>
            <a:ext cx="1763529"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“July”</a:t>
            </a:r>
            <a:endParaRPr lang="en-US" dirty="0"/>
          </a:p>
        </p:txBody>
      </p:sp>
      <p:sp>
        <p:nvSpPr>
          <p:cNvPr id="69" name="Rectangle 68"/>
          <p:cNvSpPr/>
          <p:nvPr/>
        </p:nvSpPr>
        <p:spPr>
          <a:xfrm>
            <a:off x="1368310" y="3225575"/>
            <a:ext cx="1763529"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“November”</a:t>
            </a:r>
            <a:endParaRPr lang="en-US" dirty="0"/>
          </a:p>
        </p:txBody>
      </p:sp>
      <p:sp>
        <p:nvSpPr>
          <p:cNvPr id="29" name="Rectangle 28"/>
          <p:cNvSpPr/>
          <p:nvPr/>
        </p:nvSpPr>
        <p:spPr>
          <a:xfrm>
            <a:off x="1368311" y="4267837"/>
            <a:ext cx="2800298" cy="1327261"/>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marL="342900" indent="-342900">
              <a:buFont typeface="+mj-lt"/>
              <a:buAutoNum type="arabicPeriod"/>
            </a:pPr>
            <a:r>
              <a:rPr lang="en-US" dirty="0" smtClean="0"/>
              <a:t>Flexible value type</a:t>
            </a:r>
          </a:p>
          <a:p>
            <a:pPr marL="342900" indent="-342900">
              <a:buFont typeface="+mj-lt"/>
              <a:buAutoNum type="arabicPeriod"/>
            </a:pPr>
            <a:r>
              <a:rPr lang="en-US" i="1" u="sng" dirty="0" smtClean="0"/>
              <a:t>All</a:t>
            </a:r>
            <a:r>
              <a:rPr lang="en-US" dirty="0" smtClean="0"/>
              <a:t> elements are of the same type</a:t>
            </a:r>
          </a:p>
          <a:p>
            <a:pPr marL="342900" indent="-342900">
              <a:buFont typeface="+mj-lt"/>
              <a:buAutoNum type="arabicPeriod"/>
            </a:pPr>
            <a:r>
              <a:rPr lang="en-US" dirty="0" smtClean="0"/>
              <a:t>Flexible index types</a:t>
            </a:r>
            <a:endParaRPr lang="en-US" dirty="0"/>
          </a:p>
        </p:txBody>
      </p:sp>
      <p:cxnSp>
        <p:nvCxnSpPr>
          <p:cNvPr id="4" name="Straight Arrow Connector 3"/>
          <p:cNvCxnSpPr>
            <a:stCxn id="69" idx="0"/>
            <a:endCxn id="5" idx="2"/>
          </p:cNvCxnSpPr>
          <p:nvPr/>
        </p:nvCxnSpPr>
        <p:spPr>
          <a:xfrm flipV="1">
            <a:off x="2250075" y="2769655"/>
            <a:ext cx="0" cy="45592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30" name="Straight Arrow Connector 29"/>
          <p:cNvCxnSpPr>
            <a:stCxn id="62" idx="0"/>
            <a:endCxn id="8" idx="2"/>
          </p:cNvCxnSpPr>
          <p:nvPr/>
        </p:nvCxnSpPr>
        <p:spPr>
          <a:xfrm flipV="1">
            <a:off x="4240299" y="2769655"/>
            <a:ext cx="0" cy="447397"/>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32" name="Straight Arrow Connector 31"/>
          <p:cNvCxnSpPr>
            <a:stCxn id="65" idx="0"/>
            <a:endCxn id="11" idx="2"/>
          </p:cNvCxnSpPr>
          <p:nvPr/>
        </p:nvCxnSpPr>
        <p:spPr>
          <a:xfrm flipV="1">
            <a:off x="6230523" y="2769655"/>
            <a:ext cx="0" cy="447397"/>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4068087853"/>
      </p:ext>
    </p:extLst>
  </p:cSld>
  <p:clrMapOvr>
    <a:masterClrMapping/>
  </p:clrMapOvr>
  <p:timing>
    <p:tnLst>
      <p:par>
        <p:cTn xmlns:p14="http://schemas.microsoft.com/office/powerpoint/2010/main" id="1" dur="indefinite" restart="never" nodeType="tmRoot"/>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Arrays/Slices </a:t>
            </a:r>
            <a:r>
              <a:rPr lang="en-US" dirty="0" err="1" smtClean="0"/>
              <a:t>vs</a:t>
            </a:r>
            <a:r>
              <a:rPr lang="en-US" dirty="0" smtClean="0"/>
              <a:t> Maps </a:t>
            </a:r>
            <a:r>
              <a:rPr lang="en-US" dirty="0" err="1" smtClean="0"/>
              <a:t>vs</a:t>
            </a:r>
            <a:r>
              <a:rPr lang="en-US" dirty="0" smtClean="0"/>
              <a:t> </a:t>
            </a:r>
            <a:r>
              <a:rPr lang="en-US" dirty="0" err="1" smtClean="0"/>
              <a:t>Structs</a:t>
            </a:r>
            <a:endParaRPr lang="en-US" dirty="0"/>
          </a:p>
        </p:txBody>
      </p:sp>
      <p:sp>
        <p:nvSpPr>
          <p:cNvPr id="5" name="Rectangle 4"/>
          <p:cNvSpPr/>
          <p:nvPr/>
        </p:nvSpPr>
        <p:spPr>
          <a:xfrm>
            <a:off x="1368310" y="3160886"/>
            <a:ext cx="17635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“Mary”</a:t>
            </a:r>
            <a:endParaRPr lang="en-US" dirty="0"/>
          </a:p>
        </p:txBody>
      </p:sp>
      <p:sp>
        <p:nvSpPr>
          <p:cNvPr id="8" name="Rectangle 7"/>
          <p:cNvSpPr/>
          <p:nvPr/>
        </p:nvSpPr>
        <p:spPr>
          <a:xfrm>
            <a:off x="3358534" y="3160886"/>
            <a:ext cx="17635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25</a:t>
            </a:r>
            <a:endParaRPr lang="en-US" dirty="0"/>
          </a:p>
        </p:txBody>
      </p:sp>
      <p:sp>
        <p:nvSpPr>
          <p:cNvPr id="11" name="Rectangle 10"/>
          <p:cNvSpPr/>
          <p:nvPr/>
        </p:nvSpPr>
        <p:spPr>
          <a:xfrm>
            <a:off x="5348758" y="3160886"/>
            <a:ext cx="17635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true</a:t>
            </a:r>
            <a:endParaRPr lang="en-US" dirty="0"/>
          </a:p>
        </p:txBody>
      </p:sp>
      <p:sp>
        <p:nvSpPr>
          <p:cNvPr id="54" name="Left Brace 53"/>
          <p:cNvSpPr/>
          <p:nvPr/>
        </p:nvSpPr>
        <p:spPr>
          <a:xfrm rot="5400000">
            <a:off x="4132468" y="-637240"/>
            <a:ext cx="215664" cy="5743978"/>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 name="TextBox 54"/>
          <p:cNvSpPr txBox="1"/>
          <p:nvPr/>
        </p:nvSpPr>
        <p:spPr>
          <a:xfrm>
            <a:off x="4168608" y="1636160"/>
            <a:ext cx="746721"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err="1" smtClean="0"/>
              <a:t>Struct</a:t>
            </a:r>
            <a:endParaRPr lang="en-US" dirty="0"/>
          </a:p>
        </p:txBody>
      </p:sp>
      <p:sp>
        <p:nvSpPr>
          <p:cNvPr id="62" name="Rectangle 61"/>
          <p:cNvSpPr/>
          <p:nvPr/>
        </p:nvSpPr>
        <p:spPr>
          <a:xfrm>
            <a:off x="3358534" y="3903572"/>
            <a:ext cx="1763529"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age</a:t>
            </a:r>
            <a:endParaRPr lang="en-US" dirty="0"/>
          </a:p>
        </p:txBody>
      </p:sp>
      <p:sp>
        <p:nvSpPr>
          <p:cNvPr id="65" name="Rectangle 64"/>
          <p:cNvSpPr/>
          <p:nvPr/>
        </p:nvSpPr>
        <p:spPr>
          <a:xfrm>
            <a:off x="5348758" y="3903572"/>
            <a:ext cx="1763529"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exempt</a:t>
            </a:r>
            <a:endParaRPr lang="en-US" dirty="0"/>
          </a:p>
        </p:txBody>
      </p:sp>
      <p:sp>
        <p:nvSpPr>
          <p:cNvPr id="69" name="Rectangle 68"/>
          <p:cNvSpPr/>
          <p:nvPr/>
        </p:nvSpPr>
        <p:spPr>
          <a:xfrm>
            <a:off x="1368310" y="3912095"/>
            <a:ext cx="1763529"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name</a:t>
            </a:r>
            <a:endParaRPr lang="en-US" dirty="0"/>
          </a:p>
        </p:txBody>
      </p:sp>
      <p:sp>
        <p:nvSpPr>
          <p:cNvPr id="29" name="Rectangle 28"/>
          <p:cNvSpPr/>
          <p:nvPr/>
        </p:nvSpPr>
        <p:spPr>
          <a:xfrm>
            <a:off x="1368311" y="4668308"/>
            <a:ext cx="2800298" cy="1338704"/>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marL="342900" indent="-342900">
              <a:buFont typeface="+mj-lt"/>
              <a:buAutoNum type="arabicPeriod"/>
            </a:pPr>
            <a:r>
              <a:rPr lang="en-US" dirty="0" smtClean="0"/>
              <a:t>Composite of </a:t>
            </a:r>
            <a:r>
              <a:rPr lang="en-US" i="1" u="sng" dirty="0" smtClean="0"/>
              <a:t>multiple </a:t>
            </a:r>
            <a:r>
              <a:rPr lang="en-US" dirty="0" smtClean="0"/>
              <a:t>types</a:t>
            </a:r>
          </a:p>
          <a:p>
            <a:pPr marL="342900" indent="-342900">
              <a:buFont typeface="+mj-lt"/>
              <a:buAutoNum type="arabicPeriod"/>
            </a:pPr>
            <a:r>
              <a:rPr lang="en-US" dirty="0" smtClean="0"/>
              <a:t>Problem domain representation</a:t>
            </a:r>
            <a:endParaRPr lang="en-US" dirty="0"/>
          </a:p>
        </p:txBody>
      </p:sp>
      <p:cxnSp>
        <p:nvCxnSpPr>
          <p:cNvPr id="4" name="Straight Arrow Connector 3"/>
          <p:cNvCxnSpPr>
            <a:stCxn id="69" idx="0"/>
            <a:endCxn id="5" idx="2"/>
          </p:cNvCxnSpPr>
          <p:nvPr/>
        </p:nvCxnSpPr>
        <p:spPr>
          <a:xfrm flipV="1">
            <a:off x="2250075" y="3456175"/>
            <a:ext cx="0" cy="45592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30" name="Straight Arrow Connector 29"/>
          <p:cNvCxnSpPr>
            <a:stCxn id="62" idx="0"/>
            <a:endCxn id="8" idx="2"/>
          </p:cNvCxnSpPr>
          <p:nvPr/>
        </p:nvCxnSpPr>
        <p:spPr>
          <a:xfrm flipV="1">
            <a:off x="4240299" y="3456175"/>
            <a:ext cx="0" cy="447397"/>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32" name="Straight Arrow Connector 31"/>
          <p:cNvCxnSpPr>
            <a:stCxn id="65" idx="0"/>
            <a:endCxn id="11" idx="2"/>
          </p:cNvCxnSpPr>
          <p:nvPr/>
        </p:nvCxnSpPr>
        <p:spPr>
          <a:xfrm flipV="1">
            <a:off x="6230523" y="3456175"/>
            <a:ext cx="0" cy="447397"/>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15" name="Rectangle 14"/>
          <p:cNvSpPr/>
          <p:nvPr/>
        </p:nvSpPr>
        <p:spPr>
          <a:xfrm>
            <a:off x="1368312" y="2427385"/>
            <a:ext cx="1763529" cy="29528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string</a:t>
            </a:r>
            <a:endParaRPr lang="en-US" dirty="0"/>
          </a:p>
        </p:txBody>
      </p:sp>
      <p:sp>
        <p:nvSpPr>
          <p:cNvPr id="16" name="Rectangle 15"/>
          <p:cNvSpPr/>
          <p:nvPr/>
        </p:nvSpPr>
        <p:spPr>
          <a:xfrm>
            <a:off x="3358536" y="2427385"/>
            <a:ext cx="1763529" cy="29528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err="1" smtClean="0"/>
              <a:t>int</a:t>
            </a:r>
            <a:endParaRPr lang="en-US" dirty="0"/>
          </a:p>
        </p:txBody>
      </p:sp>
      <p:sp>
        <p:nvSpPr>
          <p:cNvPr id="17" name="Rectangle 16"/>
          <p:cNvSpPr/>
          <p:nvPr/>
        </p:nvSpPr>
        <p:spPr>
          <a:xfrm>
            <a:off x="5348760" y="2427385"/>
            <a:ext cx="1763529" cy="29528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err="1" smtClean="0"/>
              <a:t>boolean</a:t>
            </a:r>
            <a:endParaRPr lang="en-US" dirty="0"/>
          </a:p>
        </p:txBody>
      </p:sp>
      <p:cxnSp>
        <p:nvCxnSpPr>
          <p:cNvPr id="18" name="Straight Arrow Connector 17"/>
          <p:cNvCxnSpPr>
            <a:stCxn id="5" idx="0"/>
            <a:endCxn id="15" idx="2"/>
          </p:cNvCxnSpPr>
          <p:nvPr/>
        </p:nvCxnSpPr>
        <p:spPr>
          <a:xfrm flipV="1">
            <a:off x="2250075" y="2722674"/>
            <a:ext cx="2" cy="438212"/>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19" name="Straight Arrow Connector 18"/>
          <p:cNvCxnSpPr>
            <a:stCxn id="8" idx="0"/>
            <a:endCxn id="16" idx="2"/>
          </p:cNvCxnSpPr>
          <p:nvPr/>
        </p:nvCxnSpPr>
        <p:spPr>
          <a:xfrm flipV="1">
            <a:off x="4240299" y="2722674"/>
            <a:ext cx="2" cy="438212"/>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20" name="Straight Arrow Connector 19"/>
          <p:cNvCxnSpPr>
            <a:stCxn id="11" idx="0"/>
            <a:endCxn id="17" idx="2"/>
          </p:cNvCxnSpPr>
          <p:nvPr/>
        </p:nvCxnSpPr>
        <p:spPr>
          <a:xfrm flipV="1">
            <a:off x="6230523" y="2722674"/>
            <a:ext cx="2" cy="438212"/>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135923765"/>
      </p:ext>
    </p:extLst>
  </p:cSld>
  <p:clrMapOvr>
    <a:masterClrMapping/>
  </p:clrMapOvr>
  <p:timing>
    <p:tnLst>
      <p:par>
        <p:cTn xmlns:p14="http://schemas.microsoft.com/office/powerpoint/2010/mai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Introduction</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Ch.7 : Channels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711297096"/>
      </p:ext>
    </p:extLst>
  </p:cSld>
  <p:clrMapOvr>
    <a:masterClrMapping/>
  </p:clrMapOvr>
  <p:timing>
    <p:tnLst>
      <p:par>
        <p:cTn xmlns:p14="http://schemas.microsoft.com/office/powerpoint/2010/mai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a Channel?</a:t>
            </a:r>
          </a:p>
          <a:p>
            <a:r>
              <a:rPr lang="en-US" dirty="0" smtClean="0"/>
              <a:t>Using a simple buffered channel</a:t>
            </a:r>
          </a:p>
        </p:txBody>
      </p:sp>
      <p:sp>
        <p:nvSpPr>
          <p:cNvPr id="5" name="TextBox 4"/>
          <p:cNvSpPr txBox="1"/>
          <p:nvPr/>
        </p:nvSpPr>
        <p:spPr>
          <a:xfrm>
            <a:off x="0" y="5946761"/>
            <a:ext cx="749333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spec#Channel_types</a:t>
            </a:r>
            <a:endParaRPr lang="en-US" dirty="0"/>
          </a:p>
        </p:txBody>
      </p:sp>
    </p:spTree>
    <p:extLst>
      <p:ext uri="{BB962C8B-B14F-4D97-AF65-F5344CB8AC3E}">
        <p14:creationId xmlns:p14="http://schemas.microsoft.com/office/powerpoint/2010/main" val="3595729953"/>
      </p:ext>
    </p:extLst>
  </p:cSld>
  <p:clrMapOvr>
    <a:masterClrMapping/>
  </p:clrMapOvr>
  <p:timing>
    <p:tnLst>
      <p:par>
        <p:cTn xmlns:p14="http://schemas.microsoft.com/office/powerpoint/2010/mai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 Channel?</a:t>
            </a:r>
            <a:endParaRPr lang="en-US" dirty="0"/>
          </a:p>
        </p:txBody>
      </p:sp>
      <p:sp>
        <p:nvSpPr>
          <p:cNvPr id="3" name="Content Placeholder 2"/>
          <p:cNvSpPr>
            <a:spLocks noGrp="1"/>
          </p:cNvSpPr>
          <p:nvPr>
            <p:ph idx="1"/>
          </p:nvPr>
        </p:nvSpPr>
        <p:spPr/>
        <p:txBody>
          <a:bodyPr/>
          <a:lstStyle/>
          <a:p>
            <a:r>
              <a:rPr lang="en-US" dirty="0"/>
              <a:t>A </a:t>
            </a:r>
            <a:r>
              <a:rPr lang="en-US" b="1" i="1" dirty="0">
                <a:solidFill>
                  <a:srgbClr val="FF0000"/>
                </a:solidFill>
              </a:rPr>
              <a:t>channel</a:t>
            </a:r>
            <a:r>
              <a:rPr lang="en-US" dirty="0"/>
              <a:t> provides a </a:t>
            </a:r>
            <a:r>
              <a:rPr lang="en-US" i="1" dirty="0"/>
              <a:t>mechanism</a:t>
            </a:r>
            <a:r>
              <a:rPr lang="en-US" dirty="0"/>
              <a:t> for </a:t>
            </a:r>
            <a:r>
              <a:rPr lang="en-US" b="1" i="1" dirty="0">
                <a:solidFill>
                  <a:schemeClr val="accent1">
                    <a:lumMod val="75000"/>
                  </a:schemeClr>
                </a:solidFill>
              </a:rPr>
              <a:t>concurrently</a:t>
            </a:r>
            <a:r>
              <a:rPr lang="en-US" dirty="0">
                <a:solidFill>
                  <a:schemeClr val="accent1">
                    <a:lumMod val="75000"/>
                  </a:schemeClr>
                </a:solidFill>
              </a:rPr>
              <a:t> </a:t>
            </a:r>
            <a:r>
              <a:rPr lang="en-US" b="1" i="1" dirty="0">
                <a:solidFill>
                  <a:schemeClr val="accent2">
                    <a:lumMod val="75000"/>
                  </a:schemeClr>
                </a:solidFill>
              </a:rPr>
              <a:t>executing</a:t>
            </a:r>
            <a:r>
              <a:rPr lang="en-US" dirty="0">
                <a:solidFill>
                  <a:schemeClr val="accent2">
                    <a:lumMod val="75000"/>
                  </a:schemeClr>
                </a:solidFill>
              </a:rPr>
              <a:t> </a:t>
            </a:r>
            <a:r>
              <a:rPr lang="en-US" b="1" i="1" dirty="0">
                <a:solidFill>
                  <a:schemeClr val="accent3">
                    <a:lumMod val="75000"/>
                  </a:schemeClr>
                </a:solidFill>
              </a:rPr>
              <a:t>functions</a:t>
            </a:r>
            <a:r>
              <a:rPr lang="en-US" dirty="0">
                <a:solidFill>
                  <a:schemeClr val="accent3">
                    <a:lumMod val="75000"/>
                  </a:schemeClr>
                </a:solidFill>
              </a:rPr>
              <a:t> </a:t>
            </a:r>
            <a:r>
              <a:rPr lang="en-US" dirty="0"/>
              <a:t>to </a:t>
            </a:r>
            <a:r>
              <a:rPr lang="en-US" b="1" i="1" dirty="0">
                <a:solidFill>
                  <a:srgbClr val="0000FF"/>
                </a:solidFill>
              </a:rPr>
              <a:t>communicate</a:t>
            </a:r>
            <a:r>
              <a:rPr lang="en-US" dirty="0">
                <a:solidFill>
                  <a:srgbClr val="0000FF"/>
                </a:solidFill>
              </a:rPr>
              <a:t> </a:t>
            </a:r>
            <a:r>
              <a:rPr lang="en-US" dirty="0"/>
              <a:t>by </a:t>
            </a:r>
            <a:r>
              <a:rPr lang="en-US" b="1" i="1" dirty="0"/>
              <a:t>sending</a:t>
            </a:r>
            <a:r>
              <a:rPr lang="en-US" dirty="0"/>
              <a:t> and </a:t>
            </a:r>
            <a:r>
              <a:rPr lang="en-US" b="1" i="1" dirty="0" smtClean="0"/>
              <a:t>receiving</a:t>
            </a:r>
            <a:r>
              <a:rPr lang="en-US" dirty="0" smtClean="0"/>
              <a:t> values </a:t>
            </a:r>
            <a:r>
              <a:rPr lang="en-US" dirty="0"/>
              <a:t>of a </a:t>
            </a:r>
            <a:r>
              <a:rPr lang="en-US" b="1" i="1" dirty="0"/>
              <a:t>specified</a:t>
            </a:r>
            <a:r>
              <a:rPr lang="en-US" dirty="0"/>
              <a:t> element </a:t>
            </a:r>
            <a:r>
              <a:rPr lang="en-US" i="1" dirty="0"/>
              <a:t>type</a:t>
            </a:r>
            <a:r>
              <a:rPr lang="en-US" dirty="0"/>
              <a:t>. The value of an </a:t>
            </a:r>
            <a:r>
              <a:rPr lang="en-US" i="1" dirty="0"/>
              <a:t>uninitialized</a:t>
            </a:r>
            <a:r>
              <a:rPr lang="en-US" dirty="0"/>
              <a:t> channel is </a:t>
            </a:r>
            <a:r>
              <a:rPr lang="en-US" i="1" dirty="0"/>
              <a:t>nil</a:t>
            </a:r>
            <a:r>
              <a:rPr lang="en-US" dirty="0"/>
              <a:t>.</a:t>
            </a:r>
          </a:p>
        </p:txBody>
      </p:sp>
    </p:spTree>
    <p:extLst>
      <p:ext uri="{BB962C8B-B14F-4D97-AF65-F5344CB8AC3E}">
        <p14:creationId xmlns:p14="http://schemas.microsoft.com/office/powerpoint/2010/main" val="2213409158"/>
      </p:ext>
    </p:extLst>
  </p:cSld>
  <p:clrMapOvr>
    <a:masterClrMapping/>
  </p:clrMapOvr>
  <p:timing>
    <p:tnLst>
      <p:par>
        <p:cTn xmlns:p14="http://schemas.microsoft.com/office/powerpoint/2010/main" id="1" dur="indefinite" restart="never" nodeType="tmRoot"/>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Channel Communicating</a:t>
            </a:r>
            <a:endParaRPr lang="en-US" dirty="0"/>
          </a:p>
        </p:txBody>
      </p:sp>
      <p:sp>
        <p:nvSpPr>
          <p:cNvPr id="4" name="Oval 3"/>
          <p:cNvSpPr/>
          <p:nvPr/>
        </p:nvSpPr>
        <p:spPr>
          <a:xfrm>
            <a:off x="695318" y="2965311"/>
            <a:ext cx="1563028" cy="1005677"/>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dirty="0" err="1" smtClean="0"/>
              <a:t>Goroutine</a:t>
            </a:r>
            <a:r>
              <a:rPr lang="en-US" sz="1400" dirty="0" smtClean="0"/>
              <a:t> 1</a:t>
            </a:r>
            <a:endParaRPr lang="en-US" sz="1400" dirty="0"/>
          </a:p>
        </p:txBody>
      </p:sp>
      <p:sp>
        <p:nvSpPr>
          <p:cNvPr id="5" name="Oval 4"/>
          <p:cNvSpPr/>
          <p:nvPr/>
        </p:nvSpPr>
        <p:spPr>
          <a:xfrm>
            <a:off x="6542426" y="2528560"/>
            <a:ext cx="1563028" cy="100567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err="1" smtClean="0"/>
              <a:t>Goroutine</a:t>
            </a:r>
            <a:r>
              <a:rPr lang="en-US" sz="1400" dirty="0" smtClean="0"/>
              <a:t> 2</a:t>
            </a:r>
            <a:endParaRPr lang="en-US" sz="1400" dirty="0"/>
          </a:p>
        </p:txBody>
      </p:sp>
      <p:cxnSp>
        <p:nvCxnSpPr>
          <p:cNvPr id="8" name="Elbow Connector 7"/>
          <p:cNvCxnSpPr/>
          <p:nvPr/>
        </p:nvCxnSpPr>
        <p:spPr>
          <a:xfrm flipV="1">
            <a:off x="2476710" y="2810149"/>
            <a:ext cx="3884583" cy="413765"/>
          </a:xfrm>
          <a:prstGeom prst="bentConnector3">
            <a:avLst/>
          </a:prstGeom>
        </p:spPr>
        <p:style>
          <a:lnRef idx="2">
            <a:schemeClr val="accent1"/>
          </a:lnRef>
          <a:fillRef idx="0">
            <a:schemeClr val="accent1"/>
          </a:fillRef>
          <a:effectRef idx="1">
            <a:schemeClr val="accent1"/>
          </a:effectRef>
          <a:fontRef idx="minor">
            <a:schemeClr val="tx1"/>
          </a:fontRef>
        </p:style>
      </p:cxnSp>
      <p:cxnSp>
        <p:nvCxnSpPr>
          <p:cNvPr id="9" name="Elbow Connector 8"/>
          <p:cNvCxnSpPr/>
          <p:nvPr/>
        </p:nvCxnSpPr>
        <p:spPr>
          <a:xfrm flipV="1">
            <a:off x="2476710" y="3284365"/>
            <a:ext cx="3884583" cy="413765"/>
          </a:xfrm>
          <a:prstGeom prst="bentConnector3">
            <a:avLst>
              <a:gd name="adj1" fmla="val 61243"/>
            </a:avLst>
          </a:prstGeom>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2539920" y="3284365"/>
            <a:ext cx="632355" cy="369332"/>
          </a:xfrm>
          <a:prstGeom prst="rect">
            <a:avLst/>
          </a:prstGeom>
          <a:noFill/>
        </p:spPr>
        <p:txBody>
          <a:bodyPr wrap="none" rtlCol="0">
            <a:spAutoFit/>
          </a:bodyPr>
          <a:lstStyle/>
          <a:p>
            <a:r>
              <a:rPr lang="en-US" dirty="0" smtClean="0"/>
              <a:t>send</a:t>
            </a:r>
            <a:endParaRPr lang="en-US" dirty="0"/>
          </a:p>
        </p:txBody>
      </p:sp>
      <p:sp>
        <p:nvSpPr>
          <p:cNvPr id="12" name="TextBox 11"/>
          <p:cNvSpPr txBox="1"/>
          <p:nvPr/>
        </p:nvSpPr>
        <p:spPr>
          <a:xfrm>
            <a:off x="5591271" y="2844852"/>
            <a:ext cx="959263" cy="369332"/>
          </a:xfrm>
          <a:prstGeom prst="rect">
            <a:avLst/>
          </a:prstGeom>
          <a:noFill/>
        </p:spPr>
        <p:txBody>
          <a:bodyPr wrap="square" rtlCol="0">
            <a:spAutoFit/>
          </a:bodyPr>
          <a:lstStyle/>
          <a:p>
            <a:r>
              <a:rPr lang="en-US" dirty="0" smtClean="0"/>
              <a:t>receive</a:t>
            </a:r>
            <a:endParaRPr lang="en-US" dirty="0"/>
          </a:p>
        </p:txBody>
      </p:sp>
      <p:sp>
        <p:nvSpPr>
          <p:cNvPr id="13" name="TextBox 12"/>
          <p:cNvSpPr txBox="1"/>
          <p:nvPr/>
        </p:nvSpPr>
        <p:spPr>
          <a:xfrm>
            <a:off x="3884584" y="2051581"/>
            <a:ext cx="924502" cy="369332"/>
          </a:xfrm>
          <a:prstGeom prst="rect">
            <a:avLst/>
          </a:prstGeom>
          <a:noFill/>
        </p:spPr>
        <p:txBody>
          <a:bodyPr wrap="none" rtlCol="0">
            <a:spAutoFit/>
          </a:bodyPr>
          <a:lstStyle/>
          <a:p>
            <a:r>
              <a:rPr lang="en-US" dirty="0" smtClean="0"/>
              <a:t>channel</a:t>
            </a:r>
            <a:endParaRPr lang="en-US" dirty="0"/>
          </a:p>
        </p:txBody>
      </p:sp>
      <p:cxnSp>
        <p:nvCxnSpPr>
          <p:cNvPr id="17" name="Elbow Connector 16"/>
          <p:cNvCxnSpPr>
            <a:stCxn id="11" idx="3"/>
            <a:endCxn id="12" idx="1"/>
          </p:cNvCxnSpPr>
          <p:nvPr/>
        </p:nvCxnSpPr>
        <p:spPr>
          <a:xfrm flipV="1">
            <a:off x="3172275" y="3029518"/>
            <a:ext cx="2418996" cy="439513"/>
          </a:xfrm>
          <a:prstGeom prst="bentConnector3">
            <a:avLst>
              <a:gd name="adj1" fmla="val 60215"/>
            </a:avLst>
          </a:prstGeom>
          <a:ln>
            <a:prstDash val="dashDot"/>
            <a:tailEnd type="arrow"/>
          </a:ln>
        </p:spPr>
        <p:style>
          <a:lnRef idx="2">
            <a:schemeClr val="accent1"/>
          </a:lnRef>
          <a:fillRef idx="0">
            <a:schemeClr val="accent1"/>
          </a:fillRef>
          <a:effectRef idx="1">
            <a:schemeClr val="accent1"/>
          </a:effectRef>
          <a:fontRef idx="minor">
            <a:schemeClr val="tx1"/>
          </a:fontRef>
        </p:style>
      </p:cxnSp>
      <p:sp>
        <p:nvSpPr>
          <p:cNvPr id="22" name="Oval 21"/>
          <p:cNvSpPr/>
          <p:nvPr/>
        </p:nvSpPr>
        <p:spPr>
          <a:xfrm>
            <a:off x="2004628" y="5103315"/>
            <a:ext cx="1563028" cy="1005677"/>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dirty="0" err="1" smtClean="0"/>
              <a:t>Goroutine</a:t>
            </a:r>
            <a:r>
              <a:rPr lang="en-US" sz="1400" dirty="0" smtClean="0"/>
              <a:t> 1</a:t>
            </a:r>
            <a:endParaRPr lang="en-US" sz="1400" dirty="0"/>
          </a:p>
        </p:txBody>
      </p:sp>
      <p:sp>
        <p:nvSpPr>
          <p:cNvPr id="23" name="Oval 22"/>
          <p:cNvSpPr/>
          <p:nvPr/>
        </p:nvSpPr>
        <p:spPr>
          <a:xfrm>
            <a:off x="4740902" y="4623575"/>
            <a:ext cx="1563028" cy="100567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err="1" smtClean="0"/>
              <a:t>Goroutine</a:t>
            </a:r>
            <a:r>
              <a:rPr lang="en-US" sz="1400" dirty="0" smtClean="0"/>
              <a:t> 2</a:t>
            </a:r>
            <a:endParaRPr lang="en-US" sz="1400" dirty="0"/>
          </a:p>
        </p:txBody>
      </p:sp>
      <p:cxnSp>
        <p:nvCxnSpPr>
          <p:cNvPr id="24" name="Elbow Connector 23"/>
          <p:cNvCxnSpPr/>
          <p:nvPr/>
        </p:nvCxnSpPr>
        <p:spPr>
          <a:xfrm flipV="1">
            <a:off x="3786020" y="4948153"/>
            <a:ext cx="790184" cy="413766"/>
          </a:xfrm>
          <a:prstGeom prst="bentConnector3">
            <a:avLst>
              <a:gd name="adj1" fmla="val 29638"/>
            </a:avLst>
          </a:prstGeom>
        </p:spPr>
        <p:style>
          <a:lnRef idx="2">
            <a:schemeClr val="accent1"/>
          </a:lnRef>
          <a:fillRef idx="0">
            <a:schemeClr val="accent1"/>
          </a:fillRef>
          <a:effectRef idx="1">
            <a:schemeClr val="accent1"/>
          </a:effectRef>
          <a:fontRef idx="minor">
            <a:schemeClr val="tx1"/>
          </a:fontRef>
        </p:style>
      </p:cxnSp>
      <p:cxnSp>
        <p:nvCxnSpPr>
          <p:cNvPr id="25" name="Elbow Connector 24"/>
          <p:cNvCxnSpPr/>
          <p:nvPr/>
        </p:nvCxnSpPr>
        <p:spPr>
          <a:xfrm flipV="1">
            <a:off x="3786020" y="5422369"/>
            <a:ext cx="790184" cy="413766"/>
          </a:xfrm>
          <a:prstGeom prst="bentConnector3">
            <a:avLst>
              <a:gd name="adj1" fmla="val 80544"/>
            </a:avLst>
          </a:prstGeom>
        </p:spPr>
        <p:style>
          <a:lnRef idx="2">
            <a:schemeClr val="accent1"/>
          </a:lnRef>
          <a:fillRef idx="0">
            <a:schemeClr val="accent1"/>
          </a:fillRef>
          <a:effectRef idx="1">
            <a:schemeClr val="accent1"/>
          </a:effectRef>
          <a:fontRef idx="minor">
            <a:schemeClr val="tx1"/>
          </a:fontRef>
        </p:style>
      </p:cxnSp>
      <p:sp>
        <p:nvSpPr>
          <p:cNvPr id="26" name="TextBox 25"/>
          <p:cNvSpPr txBox="1"/>
          <p:nvPr/>
        </p:nvSpPr>
        <p:spPr>
          <a:xfrm>
            <a:off x="3786020" y="4146596"/>
            <a:ext cx="2150912" cy="369332"/>
          </a:xfrm>
          <a:prstGeom prst="rect">
            <a:avLst/>
          </a:prstGeom>
          <a:noFill/>
        </p:spPr>
        <p:txBody>
          <a:bodyPr wrap="none" rtlCol="0">
            <a:spAutoFit/>
          </a:bodyPr>
          <a:lstStyle/>
          <a:p>
            <a:r>
              <a:rPr lang="en-US" dirty="0" smtClean="0"/>
              <a:t>Un-buffered Channel</a:t>
            </a:r>
            <a:endParaRPr lang="en-US" dirty="0"/>
          </a:p>
        </p:txBody>
      </p:sp>
    </p:spTree>
    <p:extLst>
      <p:ext uri="{BB962C8B-B14F-4D97-AF65-F5344CB8AC3E}">
        <p14:creationId xmlns:p14="http://schemas.microsoft.com/office/powerpoint/2010/main" val="4202524751"/>
      </p:ext>
    </p:extLst>
  </p:cSld>
  <p:clrMapOvr>
    <a:masterClrMapping/>
  </p:clrMapOvr>
  <p:timing>
    <p:tnLst>
      <p:par>
        <p:cTn xmlns:p14="http://schemas.microsoft.com/office/powerpoint/2010/mai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Block on Send</a:t>
            </a:r>
            <a:endParaRPr lang="en-US" dirty="0"/>
          </a:p>
        </p:txBody>
      </p:sp>
      <p:sp>
        <p:nvSpPr>
          <p:cNvPr id="4" name="Oval 3"/>
          <p:cNvSpPr/>
          <p:nvPr/>
        </p:nvSpPr>
        <p:spPr>
          <a:xfrm>
            <a:off x="695318" y="2965311"/>
            <a:ext cx="1563028" cy="1005677"/>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dirty="0" err="1"/>
              <a:t>Goroutine</a:t>
            </a:r>
            <a:r>
              <a:rPr lang="en-US" sz="1400" dirty="0"/>
              <a:t> </a:t>
            </a:r>
            <a:r>
              <a:rPr lang="en-US" sz="1400" dirty="0" smtClean="0"/>
              <a:t>1</a:t>
            </a:r>
            <a:endParaRPr lang="en-US" sz="1400" dirty="0"/>
          </a:p>
        </p:txBody>
      </p:sp>
      <p:sp>
        <p:nvSpPr>
          <p:cNvPr id="5" name="Oval 4"/>
          <p:cNvSpPr/>
          <p:nvPr/>
        </p:nvSpPr>
        <p:spPr>
          <a:xfrm>
            <a:off x="6542426" y="2528560"/>
            <a:ext cx="1563028" cy="100567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err="1"/>
              <a:t>Goroutine</a:t>
            </a:r>
            <a:r>
              <a:rPr lang="en-US" sz="1400" dirty="0"/>
              <a:t> </a:t>
            </a:r>
            <a:r>
              <a:rPr lang="en-US" sz="1400" dirty="0" smtClean="0"/>
              <a:t>2</a:t>
            </a:r>
            <a:endParaRPr lang="en-US" sz="1400" dirty="0"/>
          </a:p>
        </p:txBody>
      </p:sp>
      <p:cxnSp>
        <p:nvCxnSpPr>
          <p:cNvPr id="8" name="Elbow Connector 7"/>
          <p:cNvCxnSpPr/>
          <p:nvPr/>
        </p:nvCxnSpPr>
        <p:spPr>
          <a:xfrm flipV="1">
            <a:off x="2476710" y="2810149"/>
            <a:ext cx="3884583" cy="413765"/>
          </a:xfrm>
          <a:prstGeom prst="bentConnector3">
            <a:avLst/>
          </a:prstGeom>
        </p:spPr>
        <p:style>
          <a:lnRef idx="2">
            <a:schemeClr val="accent1"/>
          </a:lnRef>
          <a:fillRef idx="0">
            <a:schemeClr val="accent1"/>
          </a:fillRef>
          <a:effectRef idx="1">
            <a:schemeClr val="accent1"/>
          </a:effectRef>
          <a:fontRef idx="minor">
            <a:schemeClr val="tx1"/>
          </a:fontRef>
        </p:style>
      </p:cxnSp>
      <p:cxnSp>
        <p:nvCxnSpPr>
          <p:cNvPr id="9" name="Elbow Connector 8"/>
          <p:cNvCxnSpPr/>
          <p:nvPr/>
        </p:nvCxnSpPr>
        <p:spPr>
          <a:xfrm flipV="1">
            <a:off x="2476710" y="3284365"/>
            <a:ext cx="3884583" cy="413765"/>
          </a:xfrm>
          <a:prstGeom prst="bentConnector3">
            <a:avLst>
              <a:gd name="adj1" fmla="val 61243"/>
            </a:avLst>
          </a:prstGeom>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3884584" y="2051581"/>
            <a:ext cx="1815145" cy="369332"/>
          </a:xfrm>
          <a:prstGeom prst="rect">
            <a:avLst/>
          </a:prstGeom>
          <a:noFill/>
        </p:spPr>
        <p:txBody>
          <a:bodyPr wrap="none" rtlCol="0">
            <a:spAutoFit/>
          </a:bodyPr>
          <a:lstStyle/>
          <a:p>
            <a:r>
              <a:rPr lang="en-US" dirty="0" smtClean="0"/>
              <a:t>Buffered Channel</a:t>
            </a:r>
            <a:endParaRPr lang="en-US" dirty="0"/>
          </a:p>
        </p:txBody>
      </p:sp>
      <p:sp>
        <p:nvSpPr>
          <p:cNvPr id="3" name="Rectangle 2"/>
          <p:cNvSpPr/>
          <p:nvPr/>
        </p:nvSpPr>
        <p:spPr>
          <a:xfrm>
            <a:off x="2476710" y="3284364"/>
            <a:ext cx="281574" cy="36480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4" name="Rectangle 13"/>
          <p:cNvSpPr/>
          <p:nvPr/>
        </p:nvSpPr>
        <p:spPr>
          <a:xfrm>
            <a:off x="4861476" y="2859107"/>
            <a:ext cx="252844" cy="36480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5" name="Rectangle 14"/>
          <p:cNvSpPr/>
          <p:nvPr/>
        </p:nvSpPr>
        <p:spPr>
          <a:xfrm>
            <a:off x="4464972" y="2859108"/>
            <a:ext cx="344114" cy="79006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6" name="Oval 15"/>
          <p:cNvSpPr/>
          <p:nvPr/>
        </p:nvSpPr>
        <p:spPr>
          <a:xfrm>
            <a:off x="2004628" y="5103315"/>
            <a:ext cx="1563028" cy="1005677"/>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dirty="0" err="1"/>
              <a:t>Goroutine</a:t>
            </a:r>
            <a:r>
              <a:rPr lang="en-US" sz="1400" dirty="0"/>
              <a:t> </a:t>
            </a:r>
            <a:r>
              <a:rPr lang="en-US" sz="1400" dirty="0" smtClean="0"/>
              <a:t>1</a:t>
            </a:r>
            <a:endParaRPr lang="en-US" sz="1400" dirty="0"/>
          </a:p>
        </p:txBody>
      </p:sp>
      <p:sp>
        <p:nvSpPr>
          <p:cNvPr id="18" name="Oval 17"/>
          <p:cNvSpPr/>
          <p:nvPr/>
        </p:nvSpPr>
        <p:spPr>
          <a:xfrm>
            <a:off x="4740902" y="4623575"/>
            <a:ext cx="1563028" cy="1005677"/>
          </a:xfrm>
          <a:prstGeom prst="ellipse">
            <a:avLst/>
          </a:prstGeom>
          <a:ln>
            <a:solidFill>
              <a:srgbClr val="FF0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err="1"/>
              <a:t>Goroutine</a:t>
            </a:r>
            <a:r>
              <a:rPr lang="en-US" sz="1400" dirty="0"/>
              <a:t> </a:t>
            </a:r>
            <a:r>
              <a:rPr lang="en-US" sz="1400" dirty="0" smtClean="0"/>
              <a:t>2</a:t>
            </a:r>
            <a:endParaRPr lang="en-US" sz="1400" dirty="0"/>
          </a:p>
        </p:txBody>
      </p:sp>
      <p:cxnSp>
        <p:nvCxnSpPr>
          <p:cNvPr id="19" name="Elbow Connector 18"/>
          <p:cNvCxnSpPr/>
          <p:nvPr/>
        </p:nvCxnSpPr>
        <p:spPr>
          <a:xfrm flipV="1">
            <a:off x="3786020" y="4948153"/>
            <a:ext cx="790184" cy="413766"/>
          </a:xfrm>
          <a:prstGeom prst="bentConnector3">
            <a:avLst>
              <a:gd name="adj1" fmla="val 29638"/>
            </a:avLst>
          </a:prstGeom>
        </p:spPr>
        <p:style>
          <a:lnRef idx="2">
            <a:schemeClr val="accent1"/>
          </a:lnRef>
          <a:fillRef idx="0">
            <a:schemeClr val="accent1"/>
          </a:fillRef>
          <a:effectRef idx="1">
            <a:schemeClr val="accent1"/>
          </a:effectRef>
          <a:fontRef idx="minor">
            <a:schemeClr val="tx1"/>
          </a:fontRef>
        </p:style>
      </p:cxnSp>
      <p:cxnSp>
        <p:nvCxnSpPr>
          <p:cNvPr id="20" name="Elbow Connector 19"/>
          <p:cNvCxnSpPr/>
          <p:nvPr/>
        </p:nvCxnSpPr>
        <p:spPr>
          <a:xfrm flipV="1">
            <a:off x="3786020" y="5422369"/>
            <a:ext cx="790184" cy="413766"/>
          </a:xfrm>
          <a:prstGeom prst="bentConnector3">
            <a:avLst>
              <a:gd name="adj1" fmla="val 80544"/>
            </a:avLst>
          </a:prstGeom>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3786020" y="4146596"/>
            <a:ext cx="2150912" cy="369332"/>
          </a:xfrm>
          <a:prstGeom prst="rect">
            <a:avLst/>
          </a:prstGeom>
          <a:noFill/>
        </p:spPr>
        <p:txBody>
          <a:bodyPr wrap="none" rtlCol="0">
            <a:spAutoFit/>
          </a:bodyPr>
          <a:lstStyle/>
          <a:p>
            <a:r>
              <a:rPr lang="en-US" dirty="0" smtClean="0"/>
              <a:t>Un-buffered Channel</a:t>
            </a:r>
            <a:endParaRPr lang="en-US" dirty="0"/>
          </a:p>
        </p:txBody>
      </p:sp>
      <p:sp>
        <p:nvSpPr>
          <p:cNvPr id="25" name="Rectangle 24"/>
          <p:cNvSpPr/>
          <p:nvPr/>
        </p:nvSpPr>
        <p:spPr>
          <a:xfrm>
            <a:off x="4143174" y="3284365"/>
            <a:ext cx="281574" cy="36480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6" name="Rectangle 25"/>
          <p:cNvSpPr/>
          <p:nvPr/>
        </p:nvSpPr>
        <p:spPr>
          <a:xfrm>
            <a:off x="6119943" y="2859108"/>
            <a:ext cx="241349" cy="36480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7" name="TextBox 26"/>
          <p:cNvSpPr txBox="1"/>
          <p:nvPr/>
        </p:nvSpPr>
        <p:spPr>
          <a:xfrm>
            <a:off x="3266894" y="3284365"/>
            <a:ext cx="377180" cy="369332"/>
          </a:xfrm>
          <a:prstGeom prst="rect">
            <a:avLst/>
          </a:prstGeom>
          <a:noFill/>
        </p:spPr>
        <p:txBody>
          <a:bodyPr wrap="none" rtlCol="0">
            <a:spAutoFit/>
          </a:bodyPr>
          <a:lstStyle/>
          <a:p>
            <a:r>
              <a:rPr lang="mr-IN" dirty="0" smtClean="0"/>
              <a:t>…</a:t>
            </a:r>
            <a:endParaRPr lang="en-US" dirty="0"/>
          </a:p>
        </p:txBody>
      </p:sp>
      <p:sp>
        <p:nvSpPr>
          <p:cNvPr id="28" name="TextBox 27"/>
          <p:cNvSpPr txBox="1"/>
          <p:nvPr/>
        </p:nvSpPr>
        <p:spPr>
          <a:xfrm>
            <a:off x="5441966" y="2859108"/>
            <a:ext cx="377180" cy="369332"/>
          </a:xfrm>
          <a:prstGeom prst="rect">
            <a:avLst/>
          </a:prstGeom>
          <a:noFill/>
        </p:spPr>
        <p:txBody>
          <a:bodyPr wrap="none" rtlCol="0">
            <a:spAutoFit/>
          </a:bodyPr>
          <a:lstStyle/>
          <a:p>
            <a:r>
              <a:rPr lang="mr-IN" dirty="0" smtClean="0"/>
              <a:t>…</a:t>
            </a:r>
            <a:endParaRPr lang="en-US" dirty="0"/>
          </a:p>
        </p:txBody>
      </p:sp>
      <p:cxnSp>
        <p:nvCxnSpPr>
          <p:cNvPr id="32" name="Straight Connector 31"/>
          <p:cNvCxnSpPr/>
          <p:nvPr/>
        </p:nvCxnSpPr>
        <p:spPr>
          <a:xfrm>
            <a:off x="3735177" y="5149067"/>
            <a:ext cx="0" cy="959925"/>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a:off x="2404999" y="2965311"/>
            <a:ext cx="0" cy="959925"/>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87030393"/>
      </p:ext>
    </p:extLst>
  </p:cSld>
  <p:clrMapOvr>
    <a:masterClrMapping/>
  </p:clrMapOvr>
  <p:timing>
    <p:tnLst>
      <p:par>
        <p:cTn xmlns:p14="http://schemas.microsoft.com/office/powerpoint/2010/main" id="1" dur="indefinite" restart="never" nodeType="tmRoot"/>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Block on Receive</a:t>
            </a:r>
            <a:endParaRPr lang="en-US" dirty="0"/>
          </a:p>
        </p:txBody>
      </p:sp>
      <p:sp>
        <p:nvSpPr>
          <p:cNvPr id="4" name="Oval 3"/>
          <p:cNvSpPr/>
          <p:nvPr/>
        </p:nvSpPr>
        <p:spPr>
          <a:xfrm>
            <a:off x="695318" y="2965311"/>
            <a:ext cx="1563028" cy="1005677"/>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dirty="0" err="1"/>
              <a:t>Goroutine</a:t>
            </a:r>
            <a:r>
              <a:rPr lang="en-US" sz="1400" dirty="0"/>
              <a:t> </a:t>
            </a:r>
            <a:r>
              <a:rPr lang="en-US" sz="1400" dirty="0" smtClean="0"/>
              <a:t>1</a:t>
            </a:r>
            <a:endParaRPr lang="en-US" sz="1400" dirty="0"/>
          </a:p>
        </p:txBody>
      </p:sp>
      <p:sp>
        <p:nvSpPr>
          <p:cNvPr id="5" name="Oval 4"/>
          <p:cNvSpPr/>
          <p:nvPr/>
        </p:nvSpPr>
        <p:spPr>
          <a:xfrm>
            <a:off x="6542426" y="2528560"/>
            <a:ext cx="1563028" cy="100567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err="1"/>
              <a:t>Goroutine</a:t>
            </a:r>
            <a:r>
              <a:rPr lang="en-US" sz="1400" dirty="0"/>
              <a:t> </a:t>
            </a:r>
            <a:r>
              <a:rPr lang="en-US" sz="1400" dirty="0" smtClean="0"/>
              <a:t>2</a:t>
            </a:r>
            <a:endParaRPr lang="en-US" sz="1400" dirty="0"/>
          </a:p>
        </p:txBody>
      </p:sp>
      <p:cxnSp>
        <p:nvCxnSpPr>
          <p:cNvPr id="8" name="Elbow Connector 7"/>
          <p:cNvCxnSpPr/>
          <p:nvPr/>
        </p:nvCxnSpPr>
        <p:spPr>
          <a:xfrm flipV="1">
            <a:off x="2476710" y="2810149"/>
            <a:ext cx="3884583" cy="413765"/>
          </a:xfrm>
          <a:prstGeom prst="bentConnector3">
            <a:avLst/>
          </a:prstGeom>
        </p:spPr>
        <p:style>
          <a:lnRef idx="2">
            <a:schemeClr val="accent1"/>
          </a:lnRef>
          <a:fillRef idx="0">
            <a:schemeClr val="accent1"/>
          </a:fillRef>
          <a:effectRef idx="1">
            <a:schemeClr val="accent1"/>
          </a:effectRef>
          <a:fontRef idx="minor">
            <a:schemeClr val="tx1"/>
          </a:fontRef>
        </p:style>
      </p:cxnSp>
      <p:cxnSp>
        <p:nvCxnSpPr>
          <p:cNvPr id="9" name="Elbow Connector 8"/>
          <p:cNvCxnSpPr/>
          <p:nvPr/>
        </p:nvCxnSpPr>
        <p:spPr>
          <a:xfrm flipV="1">
            <a:off x="2476710" y="3284365"/>
            <a:ext cx="3884583" cy="413765"/>
          </a:xfrm>
          <a:prstGeom prst="bentConnector3">
            <a:avLst>
              <a:gd name="adj1" fmla="val 61243"/>
            </a:avLst>
          </a:prstGeom>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3884584" y="2051581"/>
            <a:ext cx="1815145" cy="369332"/>
          </a:xfrm>
          <a:prstGeom prst="rect">
            <a:avLst/>
          </a:prstGeom>
          <a:noFill/>
        </p:spPr>
        <p:txBody>
          <a:bodyPr wrap="none" rtlCol="0">
            <a:spAutoFit/>
          </a:bodyPr>
          <a:lstStyle/>
          <a:p>
            <a:r>
              <a:rPr lang="en-US" dirty="0" smtClean="0"/>
              <a:t>Buffered Channel</a:t>
            </a:r>
            <a:endParaRPr lang="en-US" dirty="0"/>
          </a:p>
        </p:txBody>
      </p:sp>
      <p:sp>
        <p:nvSpPr>
          <p:cNvPr id="16" name="Oval 15"/>
          <p:cNvSpPr/>
          <p:nvPr/>
        </p:nvSpPr>
        <p:spPr>
          <a:xfrm>
            <a:off x="2004628" y="5103315"/>
            <a:ext cx="1563028" cy="1005677"/>
          </a:xfrm>
          <a:prstGeom prst="ellipse">
            <a:avLst/>
          </a:prstGeom>
          <a:ln>
            <a:solidFill>
              <a:srgbClr val="FF000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dirty="0" err="1"/>
              <a:t>Goroutine</a:t>
            </a:r>
            <a:r>
              <a:rPr lang="en-US" sz="1400" dirty="0"/>
              <a:t> </a:t>
            </a:r>
            <a:r>
              <a:rPr lang="en-US" sz="1400" dirty="0" smtClean="0"/>
              <a:t>1</a:t>
            </a:r>
            <a:endParaRPr lang="en-US" sz="1400" dirty="0"/>
          </a:p>
        </p:txBody>
      </p:sp>
      <p:sp>
        <p:nvSpPr>
          <p:cNvPr id="18" name="Oval 17"/>
          <p:cNvSpPr/>
          <p:nvPr/>
        </p:nvSpPr>
        <p:spPr>
          <a:xfrm>
            <a:off x="4740902" y="4623575"/>
            <a:ext cx="1563028" cy="1005677"/>
          </a:xfrm>
          <a:prstGeom prst="ellipse">
            <a:avLst/>
          </a:prstGeom>
          <a:ln>
            <a:solidFill>
              <a:schemeClr val="accent4">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err="1"/>
              <a:t>Goroutine</a:t>
            </a:r>
            <a:r>
              <a:rPr lang="en-US" sz="1400" dirty="0"/>
              <a:t> </a:t>
            </a:r>
            <a:r>
              <a:rPr lang="en-US" sz="1400" dirty="0" smtClean="0"/>
              <a:t>2</a:t>
            </a:r>
            <a:endParaRPr lang="en-US" sz="1400" dirty="0"/>
          </a:p>
        </p:txBody>
      </p:sp>
      <p:cxnSp>
        <p:nvCxnSpPr>
          <p:cNvPr id="19" name="Elbow Connector 18"/>
          <p:cNvCxnSpPr/>
          <p:nvPr/>
        </p:nvCxnSpPr>
        <p:spPr>
          <a:xfrm flipV="1">
            <a:off x="3786020" y="4948153"/>
            <a:ext cx="790184" cy="413766"/>
          </a:xfrm>
          <a:prstGeom prst="bentConnector3">
            <a:avLst>
              <a:gd name="adj1" fmla="val 29638"/>
            </a:avLst>
          </a:prstGeom>
        </p:spPr>
        <p:style>
          <a:lnRef idx="2">
            <a:schemeClr val="accent1"/>
          </a:lnRef>
          <a:fillRef idx="0">
            <a:schemeClr val="accent1"/>
          </a:fillRef>
          <a:effectRef idx="1">
            <a:schemeClr val="accent1"/>
          </a:effectRef>
          <a:fontRef idx="minor">
            <a:schemeClr val="tx1"/>
          </a:fontRef>
        </p:style>
      </p:cxnSp>
      <p:cxnSp>
        <p:nvCxnSpPr>
          <p:cNvPr id="20" name="Elbow Connector 19"/>
          <p:cNvCxnSpPr/>
          <p:nvPr/>
        </p:nvCxnSpPr>
        <p:spPr>
          <a:xfrm flipV="1">
            <a:off x="3786020" y="5422369"/>
            <a:ext cx="790184" cy="413766"/>
          </a:xfrm>
          <a:prstGeom prst="bentConnector3">
            <a:avLst>
              <a:gd name="adj1" fmla="val 80544"/>
            </a:avLst>
          </a:prstGeom>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3786020" y="4146596"/>
            <a:ext cx="2150912" cy="369332"/>
          </a:xfrm>
          <a:prstGeom prst="rect">
            <a:avLst/>
          </a:prstGeom>
          <a:noFill/>
        </p:spPr>
        <p:txBody>
          <a:bodyPr wrap="none" rtlCol="0">
            <a:spAutoFit/>
          </a:bodyPr>
          <a:lstStyle/>
          <a:p>
            <a:r>
              <a:rPr lang="en-US" dirty="0" smtClean="0"/>
              <a:t>Un-buffered Channel</a:t>
            </a:r>
            <a:endParaRPr lang="en-US" dirty="0"/>
          </a:p>
        </p:txBody>
      </p:sp>
      <p:cxnSp>
        <p:nvCxnSpPr>
          <p:cNvPr id="32" name="Straight Connector 31"/>
          <p:cNvCxnSpPr/>
          <p:nvPr/>
        </p:nvCxnSpPr>
        <p:spPr>
          <a:xfrm>
            <a:off x="4648858" y="4706569"/>
            <a:ext cx="0" cy="959925"/>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a:off x="6438990" y="2574312"/>
            <a:ext cx="0" cy="959925"/>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57700964"/>
      </p:ext>
    </p:extLst>
  </p:cSld>
  <p:clrMapOvr>
    <a:masterClrMapping/>
  </p:clrMapOvr>
  <p:timing>
    <p:tnLst>
      <p:par>
        <p:cTn xmlns:p14="http://schemas.microsoft.com/office/powerpoint/2010/main" id="1" dur="indefinite" restart="never" nodeType="tmRoot"/>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Channels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757206500"/>
              </p:ext>
            </p:extLst>
          </p:nvPr>
        </p:nvGraphicFramePr>
        <p:xfrm>
          <a:off x="457200" y="1600200"/>
          <a:ext cx="8229600" cy="741680"/>
        </p:xfrm>
        <a:graphic>
          <a:graphicData uri="http://schemas.openxmlformats.org/drawingml/2006/table">
            <a:tbl>
              <a:tblPr firstRow="1" bandRow="1">
                <a:tableStyleId>{5C22544A-7EE6-4342-B048-85BDC9FD1C3A}</a:tableStyleId>
              </a:tblPr>
              <a:tblGrid>
                <a:gridCol w="4114800"/>
                <a:gridCol w="4114800"/>
              </a:tblGrid>
              <a:tr h="370840">
                <a:tc>
                  <a:txBody>
                    <a:bodyPr/>
                    <a:lstStyle/>
                    <a:p>
                      <a:r>
                        <a:rPr lang="en-US" dirty="0" smtClean="0"/>
                        <a:t>Declaration</a:t>
                      </a:r>
                      <a:endParaRPr lang="en-US" dirty="0"/>
                    </a:p>
                  </a:txBody>
                  <a:tcPr/>
                </a:tc>
                <a:tc>
                  <a:txBody>
                    <a:bodyPr/>
                    <a:lstStyle/>
                    <a:p>
                      <a:r>
                        <a:rPr lang="en-US" dirty="0" smtClean="0"/>
                        <a:t>Notes</a:t>
                      </a:r>
                      <a:endParaRPr lang="en-US" dirty="0"/>
                    </a:p>
                  </a:txBody>
                  <a:tcPr/>
                </a:tc>
              </a:tr>
              <a:tr h="370840">
                <a:tc>
                  <a:txBody>
                    <a:bodyPr/>
                    <a:lstStyle/>
                    <a:p>
                      <a:r>
                        <a:rPr lang="en-US" dirty="0" err="1" smtClean="0"/>
                        <a:t>chan</a:t>
                      </a:r>
                      <a:r>
                        <a:rPr lang="en-US" dirty="0" smtClean="0"/>
                        <a:t> T</a:t>
                      </a:r>
                      <a:endParaRPr lang="en-US" dirty="0"/>
                    </a:p>
                  </a:txBody>
                  <a:tcPr/>
                </a:tc>
                <a:tc>
                  <a:txBody>
                    <a:bodyPr/>
                    <a:lstStyle/>
                    <a:p>
                      <a:r>
                        <a:rPr lang="en-US" dirty="0" smtClean="0"/>
                        <a:t>Allows sending</a:t>
                      </a:r>
                      <a:r>
                        <a:rPr lang="en-US" baseline="0" dirty="0" smtClean="0"/>
                        <a:t> and receiving</a:t>
                      </a:r>
                      <a:endParaRPr lang="en-US" dirty="0"/>
                    </a:p>
                  </a:txBody>
                  <a:tcPr/>
                </a:tc>
              </a:tr>
            </a:tbl>
          </a:graphicData>
        </a:graphic>
      </p:graphicFrame>
    </p:spTree>
    <p:extLst>
      <p:ext uri="{BB962C8B-B14F-4D97-AF65-F5344CB8AC3E}">
        <p14:creationId xmlns:p14="http://schemas.microsoft.com/office/powerpoint/2010/main" val="3403609496"/>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Executable or Package</a:t>
            </a:r>
            <a:endParaRPr lang="en-US" dirty="0"/>
          </a:p>
        </p:txBody>
      </p:sp>
      <p:sp>
        <p:nvSpPr>
          <p:cNvPr id="3" name="Content Placeholder 2"/>
          <p:cNvSpPr>
            <a:spLocks noGrp="1"/>
          </p:cNvSpPr>
          <p:nvPr>
            <p:ph idx="1"/>
          </p:nvPr>
        </p:nvSpPr>
        <p:spPr/>
        <p:txBody>
          <a:bodyPr>
            <a:normAutofit lnSpcReduction="10000"/>
          </a:bodyPr>
          <a:lstStyle/>
          <a:p>
            <a:r>
              <a:rPr lang="en-US" dirty="0" smtClean="0"/>
              <a:t>All Go source code belongs to either </a:t>
            </a:r>
            <a:r>
              <a:rPr lang="en-US" dirty="0"/>
              <a:t>a </a:t>
            </a:r>
            <a:r>
              <a:rPr lang="en-US" b="1" i="1" dirty="0" smtClean="0">
                <a:solidFill>
                  <a:srgbClr val="0000FF"/>
                </a:solidFill>
              </a:rPr>
              <a:t>package </a:t>
            </a:r>
            <a:r>
              <a:rPr lang="en-US" dirty="0" smtClean="0"/>
              <a:t>or an </a:t>
            </a:r>
            <a:r>
              <a:rPr lang="en-US" b="1" i="1" dirty="0" smtClean="0">
                <a:solidFill>
                  <a:srgbClr val="FF0000"/>
                </a:solidFill>
              </a:rPr>
              <a:t>executable/application</a:t>
            </a:r>
            <a:endParaRPr lang="en-US" b="1" i="1" dirty="0" smtClean="0">
              <a:solidFill>
                <a:srgbClr val="0000FF"/>
              </a:solidFill>
            </a:endParaRPr>
          </a:p>
          <a:p>
            <a:r>
              <a:rPr lang="en-US" dirty="0"/>
              <a:t>A </a:t>
            </a:r>
            <a:r>
              <a:rPr lang="en-US" b="1" i="1" dirty="0">
                <a:solidFill>
                  <a:srgbClr val="0000FF"/>
                </a:solidFill>
              </a:rPr>
              <a:t>package </a:t>
            </a:r>
            <a:r>
              <a:rPr lang="en-US" dirty="0"/>
              <a:t>provides reusable </a:t>
            </a:r>
            <a:r>
              <a:rPr lang="en-US" dirty="0" smtClean="0"/>
              <a:t>code in functions</a:t>
            </a:r>
            <a:r>
              <a:rPr lang="en-US" dirty="0"/>
              <a:t>, types, methods, etc.</a:t>
            </a:r>
          </a:p>
          <a:p>
            <a:r>
              <a:rPr lang="en-US" dirty="0" smtClean="0"/>
              <a:t>An </a:t>
            </a:r>
            <a:r>
              <a:rPr lang="en-US" b="1" i="1" dirty="0" smtClean="0">
                <a:solidFill>
                  <a:srgbClr val="FF0000"/>
                </a:solidFill>
              </a:rPr>
              <a:t>executable/application</a:t>
            </a:r>
            <a:r>
              <a:rPr lang="en-US" dirty="0" smtClean="0"/>
              <a:t> is the only thing that can be invoked or be started by the operating system</a:t>
            </a:r>
          </a:p>
          <a:p>
            <a:r>
              <a:rPr lang="en-US" dirty="0" smtClean="0"/>
              <a:t>An </a:t>
            </a:r>
            <a:r>
              <a:rPr lang="en-US" b="1" i="1" dirty="0" smtClean="0">
                <a:solidFill>
                  <a:srgbClr val="FF0000"/>
                </a:solidFill>
              </a:rPr>
              <a:t>executable/application</a:t>
            </a:r>
            <a:r>
              <a:rPr lang="en-US" dirty="0" smtClean="0"/>
              <a:t> uses one or more </a:t>
            </a:r>
            <a:r>
              <a:rPr lang="en-US" b="1" i="1" dirty="0" smtClean="0">
                <a:solidFill>
                  <a:srgbClr val="0000FF"/>
                </a:solidFill>
              </a:rPr>
              <a:t>package(s)</a:t>
            </a:r>
            <a:endParaRPr lang="en-US" dirty="0"/>
          </a:p>
        </p:txBody>
      </p:sp>
    </p:spTree>
    <p:extLst>
      <p:ext uri="{BB962C8B-B14F-4D97-AF65-F5344CB8AC3E}">
        <p14:creationId xmlns:p14="http://schemas.microsoft.com/office/powerpoint/2010/main" val="2777002884"/>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2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Send-only Channels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Ch.7 : Channels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1135839523"/>
      </p:ext>
    </p:extLst>
  </p:cSld>
  <p:clrMapOvr>
    <a:masterClrMapping/>
  </p:clrMapOvr>
  <p:timing>
    <p:tnLst>
      <p:par>
        <p:cTn xmlns:p14="http://schemas.microsoft.com/office/powerpoint/2010/main" id="1" dur="indefinite" restart="never" nodeType="tmRoot"/>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Declaring Send-only Channels</a:t>
            </a:r>
          </a:p>
          <a:p>
            <a:r>
              <a:rPr lang="en-US" dirty="0" smtClean="0"/>
              <a:t>Playing with Send-only channels</a:t>
            </a:r>
          </a:p>
        </p:txBody>
      </p:sp>
      <p:sp>
        <p:nvSpPr>
          <p:cNvPr id="5" name="TextBox 4"/>
          <p:cNvSpPr txBox="1"/>
          <p:nvPr/>
        </p:nvSpPr>
        <p:spPr>
          <a:xfrm>
            <a:off x="0" y="5946761"/>
            <a:ext cx="749333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spec#Channel_types</a:t>
            </a:r>
            <a:endParaRPr lang="en-US" dirty="0"/>
          </a:p>
        </p:txBody>
      </p:sp>
    </p:spTree>
    <p:extLst>
      <p:ext uri="{BB962C8B-B14F-4D97-AF65-F5344CB8AC3E}">
        <p14:creationId xmlns:p14="http://schemas.microsoft.com/office/powerpoint/2010/main" val="2837223488"/>
      </p:ext>
    </p:extLst>
  </p:cSld>
  <p:clrMapOvr>
    <a:masterClrMapping/>
  </p:clrMapOvr>
  <p:timing>
    <p:tnLst>
      <p:par>
        <p:cTn xmlns:p14="http://schemas.microsoft.com/office/powerpoint/2010/main" id="1" dur="indefinite" restart="never" nodeType="tmRoot"/>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Channels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659736297"/>
              </p:ext>
            </p:extLst>
          </p:nvPr>
        </p:nvGraphicFramePr>
        <p:xfrm>
          <a:off x="457200" y="1600200"/>
          <a:ext cx="8229600" cy="1112520"/>
        </p:xfrm>
        <a:graphic>
          <a:graphicData uri="http://schemas.openxmlformats.org/drawingml/2006/table">
            <a:tbl>
              <a:tblPr firstRow="1" bandRow="1">
                <a:tableStyleId>{5C22544A-7EE6-4342-B048-85BDC9FD1C3A}</a:tableStyleId>
              </a:tblPr>
              <a:tblGrid>
                <a:gridCol w="4114800"/>
                <a:gridCol w="4114800"/>
              </a:tblGrid>
              <a:tr h="370840">
                <a:tc>
                  <a:txBody>
                    <a:bodyPr/>
                    <a:lstStyle/>
                    <a:p>
                      <a:r>
                        <a:rPr lang="en-US" dirty="0" smtClean="0"/>
                        <a:t>Declaration</a:t>
                      </a:r>
                      <a:endParaRPr lang="en-US" dirty="0"/>
                    </a:p>
                  </a:txBody>
                  <a:tcPr/>
                </a:tc>
                <a:tc>
                  <a:txBody>
                    <a:bodyPr/>
                    <a:lstStyle/>
                    <a:p>
                      <a:r>
                        <a:rPr lang="en-US" dirty="0" smtClean="0"/>
                        <a:t>Notes</a:t>
                      </a:r>
                      <a:endParaRPr lang="en-US" dirty="0"/>
                    </a:p>
                  </a:txBody>
                  <a:tcPr/>
                </a:tc>
              </a:tr>
              <a:tr h="370840">
                <a:tc>
                  <a:txBody>
                    <a:bodyPr/>
                    <a:lstStyle/>
                    <a:p>
                      <a:r>
                        <a:rPr lang="en-US" dirty="0" err="1" smtClean="0"/>
                        <a:t>chan</a:t>
                      </a:r>
                      <a:r>
                        <a:rPr lang="en-US" dirty="0" smtClean="0"/>
                        <a:t> T</a:t>
                      </a:r>
                      <a:endParaRPr lang="en-US" dirty="0"/>
                    </a:p>
                  </a:txBody>
                  <a:tcPr/>
                </a:tc>
                <a:tc>
                  <a:txBody>
                    <a:bodyPr/>
                    <a:lstStyle/>
                    <a:p>
                      <a:r>
                        <a:rPr lang="en-US" dirty="0" smtClean="0"/>
                        <a:t>Allows sending</a:t>
                      </a:r>
                      <a:r>
                        <a:rPr lang="en-US" baseline="0" dirty="0" smtClean="0"/>
                        <a:t> and receiving</a:t>
                      </a:r>
                      <a:endParaRPr lang="en-US" dirty="0"/>
                    </a:p>
                  </a:txBody>
                  <a:tcPr/>
                </a:tc>
              </a:tr>
              <a:tr h="370840">
                <a:tc>
                  <a:txBody>
                    <a:bodyPr/>
                    <a:lstStyle/>
                    <a:p>
                      <a:r>
                        <a:rPr lang="en-US" b="1" dirty="0" err="1" smtClean="0"/>
                        <a:t>chan</a:t>
                      </a:r>
                      <a:r>
                        <a:rPr lang="en-US" b="1" dirty="0" smtClean="0"/>
                        <a:t>&lt;- T</a:t>
                      </a:r>
                      <a:endParaRPr lang="en-US" b="1" dirty="0"/>
                    </a:p>
                  </a:txBody>
                  <a:tcPr/>
                </a:tc>
                <a:tc>
                  <a:txBody>
                    <a:bodyPr/>
                    <a:lstStyle/>
                    <a:p>
                      <a:r>
                        <a:rPr lang="en-US" b="1" dirty="0" smtClean="0"/>
                        <a:t>Allows</a:t>
                      </a:r>
                      <a:r>
                        <a:rPr lang="en-US" b="1" baseline="0" dirty="0" smtClean="0"/>
                        <a:t> </a:t>
                      </a:r>
                      <a:r>
                        <a:rPr lang="en-US" b="1" i="1" u="sng" baseline="0" dirty="0" smtClean="0"/>
                        <a:t>only</a:t>
                      </a:r>
                      <a:r>
                        <a:rPr lang="en-US" b="1" baseline="0" dirty="0" smtClean="0"/>
                        <a:t> sending of values of type T</a:t>
                      </a:r>
                      <a:endParaRPr lang="en-US" b="1" dirty="0"/>
                    </a:p>
                  </a:txBody>
                  <a:tcPr/>
                </a:tc>
              </a:tr>
            </a:tbl>
          </a:graphicData>
        </a:graphic>
      </p:graphicFrame>
    </p:spTree>
    <p:extLst>
      <p:ext uri="{BB962C8B-B14F-4D97-AF65-F5344CB8AC3E}">
        <p14:creationId xmlns:p14="http://schemas.microsoft.com/office/powerpoint/2010/main" val="1984598229"/>
      </p:ext>
    </p:extLst>
  </p:cSld>
  <p:clrMapOvr>
    <a:masterClrMapping/>
  </p:clrMapOvr>
  <p:timing>
    <p:tnLst>
      <p:par>
        <p:cTn xmlns:p14="http://schemas.microsoft.com/office/powerpoint/2010/main" id="1" dur="indefinite" restart="never" nodeType="tmRoot"/>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3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Receive-only Channels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Ch.7 : Channels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4083491360"/>
      </p:ext>
    </p:extLst>
  </p:cSld>
  <p:clrMapOvr>
    <a:masterClrMapping/>
  </p:clrMapOvr>
  <p:timing>
    <p:tnLst>
      <p:par>
        <p:cTn xmlns:p14="http://schemas.microsoft.com/office/powerpoint/2010/main" id="1" dur="indefinite" restart="never" nodeType="tmRoot"/>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smtClean="0"/>
              <a:t>Receive-</a:t>
            </a:r>
            <a:r>
              <a:rPr lang="en-US" dirty="0" smtClean="0"/>
              <a:t>only Channels</a:t>
            </a:r>
          </a:p>
          <a:p>
            <a:r>
              <a:rPr lang="en-US" dirty="0" smtClean="0"/>
              <a:t>Playing with Receive-only channels</a:t>
            </a:r>
          </a:p>
        </p:txBody>
      </p:sp>
      <p:sp>
        <p:nvSpPr>
          <p:cNvPr id="5" name="TextBox 4"/>
          <p:cNvSpPr txBox="1"/>
          <p:nvPr/>
        </p:nvSpPr>
        <p:spPr>
          <a:xfrm>
            <a:off x="0" y="5946761"/>
            <a:ext cx="749333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spec#Channel_types</a:t>
            </a:r>
            <a:endParaRPr lang="en-US" dirty="0"/>
          </a:p>
        </p:txBody>
      </p:sp>
    </p:spTree>
    <p:extLst>
      <p:ext uri="{BB962C8B-B14F-4D97-AF65-F5344CB8AC3E}">
        <p14:creationId xmlns:p14="http://schemas.microsoft.com/office/powerpoint/2010/main" val="3646121929"/>
      </p:ext>
    </p:extLst>
  </p:cSld>
  <p:clrMapOvr>
    <a:masterClrMapping/>
  </p:clrMapOvr>
  <p:timing>
    <p:tnLst>
      <p:par>
        <p:cTn xmlns:p14="http://schemas.microsoft.com/office/powerpoint/2010/main" id="1" dur="indefinite" restart="never" nodeType="tmRoot"/>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Channels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926593150"/>
              </p:ext>
            </p:extLst>
          </p:nvPr>
        </p:nvGraphicFramePr>
        <p:xfrm>
          <a:off x="457200" y="1600200"/>
          <a:ext cx="8229600" cy="1483360"/>
        </p:xfrm>
        <a:graphic>
          <a:graphicData uri="http://schemas.openxmlformats.org/drawingml/2006/table">
            <a:tbl>
              <a:tblPr firstRow="1" bandRow="1">
                <a:tableStyleId>{5C22544A-7EE6-4342-B048-85BDC9FD1C3A}</a:tableStyleId>
              </a:tblPr>
              <a:tblGrid>
                <a:gridCol w="4114800"/>
                <a:gridCol w="4114800"/>
              </a:tblGrid>
              <a:tr h="370840">
                <a:tc>
                  <a:txBody>
                    <a:bodyPr/>
                    <a:lstStyle/>
                    <a:p>
                      <a:r>
                        <a:rPr lang="en-US" dirty="0" smtClean="0"/>
                        <a:t>Declaration</a:t>
                      </a:r>
                      <a:endParaRPr lang="en-US" dirty="0"/>
                    </a:p>
                  </a:txBody>
                  <a:tcPr/>
                </a:tc>
                <a:tc>
                  <a:txBody>
                    <a:bodyPr/>
                    <a:lstStyle/>
                    <a:p>
                      <a:r>
                        <a:rPr lang="en-US" dirty="0" smtClean="0"/>
                        <a:t>Notes</a:t>
                      </a:r>
                      <a:endParaRPr lang="en-US" dirty="0"/>
                    </a:p>
                  </a:txBody>
                  <a:tcPr/>
                </a:tc>
              </a:tr>
              <a:tr h="370840">
                <a:tc>
                  <a:txBody>
                    <a:bodyPr/>
                    <a:lstStyle/>
                    <a:p>
                      <a:r>
                        <a:rPr lang="en-US" dirty="0" err="1" smtClean="0"/>
                        <a:t>chan</a:t>
                      </a:r>
                      <a:r>
                        <a:rPr lang="en-US" dirty="0" smtClean="0"/>
                        <a:t> T</a:t>
                      </a:r>
                      <a:endParaRPr lang="en-US" dirty="0"/>
                    </a:p>
                  </a:txBody>
                  <a:tcPr/>
                </a:tc>
                <a:tc>
                  <a:txBody>
                    <a:bodyPr/>
                    <a:lstStyle/>
                    <a:p>
                      <a:r>
                        <a:rPr lang="en-US" dirty="0" smtClean="0"/>
                        <a:t>Allows sending</a:t>
                      </a:r>
                      <a:r>
                        <a:rPr lang="en-US" baseline="0" dirty="0" smtClean="0"/>
                        <a:t> and receiving</a:t>
                      </a:r>
                      <a:endParaRPr lang="en-US" dirty="0"/>
                    </a:p>
                  </a:txBody>
                  <a:tcPr/>
                </a:tc>
              </a:tr>
              <a:tr h="370840">
                <a:tc>
                  <a:txBody>
                    <a:bodyPr/>
                    <a:lstStyle/>
                    <a:p>
                      <a:r>
                        <a:rPr lang="en-US" dirty="0" err="1" smtClean="0"/>
                        <a:t>chan</a:t>
                      </a:r>
                      <a:r>
                        <a:rPr lang="en-US" dirty="0" smtClean="0"/>
                        <a:t>&lt;- T</a:t>
                      </a:r>
                      <a:endParaRPr lang="en-US" dirty="0"/>
                    </a:p>
                  </a:txBody>
                  <a:tcPr/>
                </a:tc>
                <a:tc>
                  <a:txBody>
                    <a:bodyPr/>
                    <a:lstStyle/>
                    <a:p>
                      <a:r>
                        <a:rPr lang="en-US" dirty="0" smtClean="0"/>
                        <a:t>Allows</a:t>
                      </a:r>
                      <a:r>
                        <a:rPr lang="en-US" baseline="0" dirty="0" smtClean="0"/>
                        <a:t> </a:t>
                      </a:r>
                      <a:r>
                        <a:rPr lang="en-US" b="1" baseline="0" dirty="0" smtClean="0"/>
                        <a:t>only</a:t>
                      </a:r>
                      <a:r>
                        <a:rPr lang="en-US" baseline="0" dirty="0" smtClean="0"/>
                        <a:t> sending of values of type T</a:t>
                      </a:r>
                      <a:endParaRPr lang="en-US" dirty="0"/>
                    </a:p>
                  </a:txBody>
                  <a:tcPr/>
                </a:tc>
              </a:tr>
              <a:tr h="370840">
                <a:tc>
                  <a:txBody>
                    <a:bodyPr/>
                    <a:lstStyle/>
                    <a:p>
                      <a:r>
                        <a:rPr lang="en-US" b="1" dirty="0" smtClean="0"/>
                        <a:t>&lt;-</a:t>
                      </a:r>
                      <a:r>
                        <a:rPr lang="en-US" b="1" dirty="0" err="1" smtClean="0"/>
                        <a:t>chan</a:t>
                      </a:r>
                      <a:r>
                        <a:rPr lang="en-US" b="1" dirty="0" smtClean="0"/>
                        <a:t> T</a:t>
                      </a:r>
                      <a:endParaRPr lang="en-US" b="1" dirty="0"/>
                    </a:p>
                  </a:txBody>
                  <a:tcPr/>
                </a:tc>
                <a:tc>
                  <a:txBody>
                    <a:bodyPr/>
                    <a:lstStyle/>
                    <a:p>
                      <a:r>
                        <a:rPr lang="en-US" b="1" dirty="0" smtClean="0"/>
                        <a:t>Allows </a:t>
                      </a:r>
                      <a:r>
                        <a:rPr lang="en-US" b="1" i="1" u="sng" dirty="0" smtClean="0"/>
                        <a:t>only</a:t>
                      </a:r>
                      <a:r>
                        <a:rPr lang="en-US" b="1" dirty="0" smtClean="0"/>
                        <a:t> receiving values of type T</a:t>
                      </a:r>
                      <a:endParaRPr lang="en-US" b="1" dirty="0"/>
                    </a:p>
                  </a:txBody>
                  <a:tcPr/>
                </a:tc>
              </a:tr>
            </a:tbl>
          </a:graphicData>
        </a:graphic>
      </p:graphicFrame>
    </p:spTree>
    <p:extLst>
      <p:ext uri="{BB962C8B-B14F-4D97-AF65-F5344CB8AC3E}">
        <p14:creationId xmlns:p14="http://schemas.microsoft.com/office/powerpoint/2010/main" val="1769285414"/>
      </p:ext>
    </p:extLst>
  </p:cSld>
  <p:clrMapOvr>
    <a:masterClrMapping/>
  </p:clrMapOvr>
  <p:timing>
    <p:tnLst>
      <p:par>
        <p:cTn xmlns:p14="http://schemas.microsoft.com/office/powerpoint/2010/main" id="1" dur="indefinite" restart="never" nodeType="tmRoot"/>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1754327"/>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4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Function Returning Channels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Ch.7 : Channels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1782617628"/>
      </p:ext>
    </p:extLst>
  </p:cSld>
  <p:clrMapOvr>
    <a:masterClrMapping/>
  </p:clrMapOvr>
  <p:timing>
    <p:tnLst>
      <p:par>
        <p:cTn xmlns:p14="http://schemas.microsoft.com/office/powerpoint/2010/main" id="1" dur="indefinite" restart="never" nodeType="tmRoot"/>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Functions That Returns a Channel</a:t>
            </a:r>
          </a:p>
          <a:p>
            <a:pPr lvl="1"/>
            <a:r>
              <a:rPr lang="en-US" dirty="0" smtClean="0"/>
              <a:t>Producer function creates and return channel</a:t>
            </a:r>
          </a:p>
        </p:txBody>
      </p:sp>
      <p:sp>
        <p:nvSpPr>
          <p:cNvPr id="5" name="TextBox 4"/>
          <p:cNvSpPr txBox="1"/>
          <p:nvPr/>
        </p:nvSpPr>
        <p:spPr>
          <a:xfrm>
            <a:off x="0" y="5946761"/>
            <a:ext cx="749333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spec#Channel_types</a:t>
            </a:r>
            <a:endParaRPr lang="en-US" dirty="0"/>
          </a:p>
        </p:txBody>
      </p:sp>
    </p:spTree>
    <p:extLst>
      <p:ext uri="{BB962C8B-B14F-4D97-AF65-F5344CB8AC3E}">
        <p14:creationId xmlns:p14="http://schemas.microsoft.com/office/powerpoint/2010/main" val="3837176803"/>
      </p:ext>
    </p:extLst>
  </p:cSld>
  <p:clrMapOvr>
    <a:masterClrMapping/>
  </p:clrMapOvr>
  <p:timing>
    <p:tnLst>
      <p:par>
        <p:cTn xmlns:p14="http://schemas.microsoft.com/office/powerpoint/2010/main" id="1" dur="indefinite" restart="never" nodeType="tmRoot"/>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Associativity of &lt;-</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165519968"/>
              </p:ext>
            </p:extLst>
          </p:nvPr>
        </p:nvGraphicFramePr>
        <p:xfrm>
          <a:off x="457200" y="1600200"/>
          <a:ext cx="8229600" cy="1854200"/>
        </p:xfrm>
        <a:graphic>
          <a:graphicData uri="http://schemas.openxmlformats.org/drawingml/2006/table">
            <a:tbl>
              <a:tblPr firstRow="1" bandRow="1">
                <a:tableStyleId>{5C22544A-7EE6-4342-B048-85BDC9FD1C3A}</a:tableStyleId>
              </a:tblPr>
              <a:tblGrid>
                <a:gridCol w="628874"/>
                <a:gridCol w="3982274"/>
                <a:gridCol w="3618452"/>
              </a:tblGrid>
              <a:tr h="370840">
                <a:tc>
                  <a:txBody>
                    <a:bodyPr/>
                    <a:lstStyle/>
                    <a:p>
                      <a:r>
                        <a:rPr lang="en-US" dirty="0" smtClean="0"/>
                        <a:t>#</a:t>
                      </a:r>
                      <a:endParaRPr lang="en-US" dirty="0"/>
                    </a:p>
                  </a:txBody>
                  <a:tcPr/>
                </a:tc>
                <a:tc>
                  <a:txBody>
                    <a:bodyPr/>
                    <a:lstStyle/>
                    <a:p>
                      <a:r>
                        <a:rPr lang="en-US" dirty="0" smtClean="0"/>
                        <a:t>Channel</a:t>
                      </a:r>
                      <a:r>
                        <a:rPr lang="en-US" baseline="0" dirty="0" smtClean="0"/>
                        <a:t> of Channels</a:t>
                      </a:r>
                      <a:endParaRPr lang="en-US" dirty="0"/>
                    </a:p>
                  </a:txBody>
                  <a:tcPr/>
                </a:tc>
                <a:tc>
                  <a:txBody>
                    <a:bodyPr/>
                    <a:lstStyle/>
                    <a:p>
                      <a:r>
                        <a:rPr lang="en-US" dirty="0" smtClean="0"/>
                        <a:t>Meaning</a:t>
                      </a:r>
                      <a:endParaRPr lang="en-US" dirty="0"/>
                    </a:p>
                  </a:txBody>
                  <a:tcPr/>
                </a:tc>
              </a:tr>
              <a:tr h="370840">
                <a:tc>
                  <a:txBody>
                    <a:bodyPr/>
                    <a:lstStyle/>
                    <a:p>
                      <a:r>
                        <a:rPr lang="en-US" dirty="0" smtClean="0"/>
                        <a:t>1</a:t>
                      </a:r>
                      <a:endParaRPr lang="en-US" dirty="0"/>
                    </a:p>
                  </a:txBody>
                  <a:tcPr/>
                </a:tc>
                <a:tc>
                  <a:txBody>
                    <a:bodyPr/>
                    <a:lstStyle/>
                    <a:p>
                      <a:r>
                        <a:rPr lang="en-US" dirty="0" err="1" smtClean="0"/>
                        <a:t>chan</a:t>
                      </a:r>
                      <a:r>
                        <a:rPr lang="en-US" dirty="0" smtClean="0"/>
                        <a:t>&lt;- </a:t>
                      </a:r>
                      <a:r>
                        <a:rPr lang="en-US" dirty="0" err="1" smtClean="0"/>
                        <a:t>chan</a:t>
                      </a:r>
                      <a:r>
                        <a:rPr lang="en-US" dirty="0" smtClean="0"/>
                        <a:t> </a:t>
                      </a:r>
                      <a:r>
                        <a:rPr lang="en-US" dirty="0" err="1" smtClean="0"/>
                        <a:t>int</a:t>
                      </a:r>
                      <a:endParaRPr lang="en-US" dirty="0"/>
                    </a:p>
                  </a:txBody>
                  <a:tcPr/>
                </a:tc>
                <a:tc>
                  <a:txBody>
                    <a:bodyPr/>
                    <a:lstStyle/>
                    <a:p>
                      <a:r>
                        <a:rPr lang="en-US" dirty="0" smtClean="0"/>
                        <a:t>same as </a:t>
                      </a:r>
                      <a:r>
                        <a:rPr lang="en-US" dirty="0" err="1" smtClean="0"/>
                        <a:t>chan</a:t>
                      </a:r>
                      <a:r>
                        <a:rPr lang="en-US" dirty="0" smtClean="0"/>
                        <a:t>&lt;-</a:t>
                      </a:r>
                      <a:r>
                        <a:rPr lang="en-US" baseline="0" dirty="0" smtClean="0"/>
                        <a:t> (</a:t>
                      </a:r>
                      <a:r>
                        <a:rPr lang="en-US" baseline="0" dirty="0" err="1" smtClean="0"/>
                        <a:t>chan</a:t>
                      </a:r>
                      <a:r>
                        <a:rPr lang="en-US" baseline="0" dirty="0" smtClean="0"/>
                        <a:t> </a:t>
                      </a:r>
                      <a:r>
                        <a:rPr lang="en-US" baseline="0" dirty="0" err="1" smtClean="0"/>
                        <a:t>int</a:t>
                      </a:r>
                      <a:r>
                        <a:rPr lang="en-US" baseline="0" dirty="0" smtClean="0"/>
                        <a:t>)</a:t>
                      </a:r>
                      <a:endParaRPr lang="en-US" dirty="0"/>
                    </a:p>
                  </a:txBody>
                  <a:tcPr/>
                </a:tc>
              </a:tr>
              <a:tr h="370840">
                <a:tc>
                  <a:txBody>
                    <a:bodyPr/>
                    <a:lstStyle/>
                    <a:p>
                      <a:r>
                        <a:rPr lang="en-US" dirty="0" smtClean="0"/>
                        <a:t>2</a:t>
                      </a:r>
                      <a:endParaRPr lang="en-US" dirty="0"/>
                    </a:p>
                  </a:txBody>
                  <a:tcPr/>
                </a:tc>
                <a:tc>
                  <a:txBody>
                    <a:bodyPr/>
                    <a:lstStyle/>
                    <a:p>
                      <a:r>
                        <a:rPr lang="en-US" dirty="0" err="1" smtClean="0"/>
                        <a:t>chan</a:t>
                      </a:r>
                      <a:r>
                        <a:rPr lang="en-US" dirty="0" smtClean="0"/>
                        <a:t>&lt;-</a:t>
                      </a:r>
                      <a:r>
                        <a:rPr lang="en-US" baseline="0" dirty="0" smtClean="0"/>
                        <a:t> &lt;-</a:t>
                      </a:r>
                      <a:r>
                        <a:rPr lang="en-US" baseline="0" dirty="0" err="1" smtClean="0"/>
                        <a:t>chan</a:t>
                      </a:r>
                      <a:r>
                        <a:rPr lang="en-US" baseline="0" dirty="0" smtClean="0"/>
                        <a:t> </a:t>
                      </a:r>
                      <a:r>
                        <a:rPr lang="en-US" baseline="0" dirty="0" err="1" smtClean="0"/>
                        <a:t>int</a:t>
                      </a:r>
                      <a:endParaRPr lang="en-US" dirty="0"/>
                    </a:p>
                  </a:txBody>
                  <a:tcPr/>
                </a:tc>
                <a:tc>
                  <a:txBody>
                    <a:bodyPr/>
                    <a:lstStyle/>
                    <a:p>
                      <a:r>
                        <a:rPr lang="en-US" dirty="0" smtClean="0"/>
                        <a:t>same as </a:t>
                      </a:r>
                      <a:r>
                        <a:rPr lang="en-US" dirty="0" err="1" smtClean="0"/>
                        <a:t>chan</a:t>
                      </a:r>
                      <a:r>
                        <a:rPr lang="en-US" dirty="0" smtClean="0"/>
                        <a:t>&lt;- (&lt;-</a:t>
                      </a:r>
                      <a:r>
                        <a:rPr lang="en-US" dirty="0" err="1" smtClean="0"/>
                        <a:t>chan</a:t>
                      </a:r>
                      <a:r>
                        <a:rPr lang="en-US" baseline="0" dirty="0" smtClean="0"/>
                        <a:t> </a:t>
                      </a:r>
                      <a:r>
                        <a:rPr lang="en-US" baseline="0" dirty="0" err="1" smtClean="0"/>
                        <a:t>int</a:t>
                      </a:r>
                      <a:r>
                        <a:rPr lang="en-US" baseline="0" dirty="0" smtClean="0"/>
                        <a:t>)</a:t>
                      </a:r>
                      <a:endParaRPr lang="en-US" dirty="0"/>
                    </a:p>
                  </a:txBody>
                  <a:tcPr/>
                </a:tc>
              </a:tr>
              <a:tr h="370840">
                <a:tc>
                  <a:txBody>
                    <a:bodyPr/>
                    <a:lstStyle/>
                    <a:p>
                      <a:r>
                        <a:rPr lang="en-US" dirty="0" smtClean="0"/>
                        <a:t>3</a:t>
                      </a:r>
                      <a:endParaRPr lang="en-US" dirty="0"/>
                    </a:p>
                  </a:txBody>
                  <a:tcPr/>
                </a:tc>
                <a:tc>
                  <a:txBody>
                    <a:bodyPr/>
                    <a:lstStyle/>
                    <a:p>
                      <a:r>
                        <a:rPr lang="en-US" dirty="0" smtClean="0"/>
                        <a:t>&lt;-</a:t>
                      </a:r>
                      <a:r>
                        <a:rPr lang="en-US" dirty="0" err="1" smtClean="0"/>
                        <a:t>chan</a:t>
                      </a:r>
                      <a:r>
                        <a:rPr lang="en-US" baseline="0" dirty="0" smtClean="0"/>
                        <a:t> &lt;-</a:t>
                      </a:r>
                      <a:r>
                        <a:rPr lang="en-US" baseline="0" dirty="0" err="1" smtClean="0"/>
                        <a:t>chan</a:t>
                      </a:r>
                      <a:r>
                        <a:rPr lang="en-US" baseline="0" dirty="0" smtClean="0"/>
                        <a:t> </a:t>
                      </a:r>
                      <a:r>
                        <a:rPr lang="en-US" baseline="0" dirty="0" err="1" smtClean="0"/>
                        <a:t>int</a:t>
                      </a:r>
                      <a:endParaRPr lang="en-US" dirty="0"/>
                    </a:p>
                  </a:txBody>
                  <a:tcPr/>
                </a:tc>
                <a:tc>
                  <a:txBody>
                    <a:bodyPr/>
                    <a:lstStyle/>
                    <a:p>
                      <a:r>
                        <a:rPr lang="en-US" dirty="0" smtClean="0"/>
                        <a:t>same as &lt;-</a:t>
                      </a:r>
                      <a:r>
                        <a:rPr lang="en-US" dirty="0" err="1" smtClean="0"/>
                        <a:t>chan</a:t>
                      </a:r>
                      <a:r>
                        <a:rPr lang="en-US" baseline="0" dirty="0" smtClean="0"/>
                        <a:t> (&lt;-</a:t>
                      </a:r>
                      <a:r>
                        <a:rPr lang="en-US" baseline="0" dirty="0" err="1" smtClean="0"/>
                        <a:t>chan</a:t>
                      </a:r>
                      <a:r>
                        <a:rPr lang="en-US" baseline="0" dirty="0" smtClean="0"/>
                        <a:t> </a:t>
                      </a:r>
                      <a:r>
                        <a:rPr lang="en-US" baseline="0" dirty="0" err="1" smtClean="0"/>
                        <a:t>int</a:t>
                      </a:r>
                      <a:r>
                        <a:rPr lang="en-US" baseline="0" dirty="0" smtClean="0"/>
                        <a:t>)</a:t>
                      </a:r>
                      <a:endParaRPr lang="en-US" dirty="0"/>
                    </a:p>
                  </a:txBody>
                  <a:tcPr/>
                </a:tc>
              </a:tr>
              <a:tr h="370840">
                <a:tc>
                  <a:txBody>
                    <a:bodyPr/>
                    <a:lstStyle/>
                    <a:p>
                      <a:r>
                        <a:rPr lang="en-US" dirty="0" smtClean="0"/>
                        <a:t>4</a:t>
                      </a:r>
                      <a:endParaRPr lang="en-US" dirty="0"/>
                    </a:p>
                  </a:txBody>
                  <a:tcPr/>
                </a:tc>
                <a:tc>
                  <a:txBody>
                    <a:bodyPr/>
                    <a:lstStyle/>
                    <a:p>
                      <a:r>
                        <a:rPr lang="en-US" dirty="0" err="1" smtClean="0"/>
                        <a:t>chan</a:t>
                      </a:r>
                      <a:r>
                        <a:rPr lang="en-US" dirty="0" smtClean="0"/>
                        <a:t> (&lt;-</a:t>
                      </a:r>
                      <a:r>
                        <a:rPr lang="en-US" dirty="0" err="1" smtClean="0"/>
                        <a:t>chan</a:t>
                      </a:r>
                      <a:r>
                        <a:rPr lang="en-US" dirty="0" smtClean="0"/>
                        <a:t> </a:t>
                      </a:r>
                      <a:r>
                        <a:rPr lang="en-US" dirty="0" err="1" smtClean="0"/>
                        <a:t>int</a:t>
                      </a:r>
                      <a:r>
                        <a:rPr lang="en-US" dirty="0" smtClean="0"/>
                        <a:t>)</a:t>
                      </a:r>
                      <a:endParaRPr lang="en-US" dirty="0"/>
                    </a:p>
                  </a:txBody>
                  <a:tcPr/>
                </a:tc>
                <a:tc>
                  <a:txBody>
                    <a:bodyPr/>
                    <a:lstStyle/>
                    <a:p>
                      <a:endParaRPr lang="en-US" dirty="0"/>
                    </a:p>
                  </a:txBody>
                  <a:tcPr/>
                </a:tc>
              </a:tr>
            </a:tbl>
          </a:graphicData>
        </a:graphic>
      </p:graphicFrame>
      <p:sp>
        <p:nvSpPr>
          <p:cNvPr id="5" name="TextBox 4"/>
          <p:cNvSpPr txBox="1"/>
          <p:nvPr/>
        </p:nvSpPr>
        <p:spPr>
          <a:xfrm>
            <a:off x="2137670" y="4189364"/>
            <a:ext cx="3443145" cy="369332"/>
          </a:xfrm>
          <a:prstGeom prst="rect">
            <a:avLst/>
          </a:prstGeom>
          <a:noFill/>
        </p:spPr>
        <p:txBody>
          <a:bodyPr wrap="none" rtlCol="0">
            <a:spAutoFit/>
          </a:bodyPr>
          <a:lstStyle/>
          <a:p>
            <a:r>
              <a:rPr lang="en-US" dirty="0" smtClean="0"/>
              <a:t>&lt;- associates to the leftmost ‘</a:t>
            </a:r>
            <a:r>
              <a:rPr lang="en-US" dirty="0" err="1" smtClean="0"/>
              <a:t>chan</a:t>
            </a:r>
            <a:r>
              <a:rPr lang="en-US" dirty="0" smtClean="0"/>
              <a:t>’</a:t>
            </a:r>
            <a:endParaRPr lang="en-US" dirty="0"/>
          </a:p>
        </p:txBody>
      </p:sp>
    </p:spTree>
    <p:extLst>
      <p:ext uri="{BB962C8B-B14F-4D97-AF65-F5344CB8AC3E}">
        <p14:creationId xmlns:p14="http://schemas.microsoft.com/office/powerpoint/2010/main" val="3055256999"/>
      </p:ext>
    </p:extLst>
  </p:cSld>
  <p:clrMapOvr>
    <a:masterClrMapping/>
  </p:clrMapOvr>
  <p:timing>
    <p:tnLst>
      <p:par>
        <p:cTn xmlns:p14="http://schemas.microsoft.com/office/powerpoint/2010/main" id="1" dur="indefinite" restart="never" nodeType="tmRoot"/>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5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More Channel Stuff</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Ch.7 : Channels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3465881688"/>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Import</a:t>
            </a:r>
            <a:endParaRPr lang="en-US" dirty="0"/>
          </a:p>
        </p:txBody>
      </p:sp>
      <p:pic>
        <p:nvPicPr>
          <p:cNvPr id="4" name="Content Placeholder 3" descr="2016-09-04_10-54-09.png"/>
          <p:cNvPicPr>
            <a:picLocks noGrp="1" noChangeAspect="1"/>
          </p:cNvPicPr>
          <p:nvPr>
            <p:ph idx="1"/>
          </p:nvPr>
        </p:nvPicPr>
        <p:blipFill>
          <a:blip r:embed="rId2">
            <a:extLst>
              <a:ext uri="{28A0092B-C50C-407E-A947-70E740481C1C}">
                <a14:useLocalDpi xmlns:a14="http://schemas.microsoft.com/office/drawing/2010/main" val="0"/>
              </a:ext>
            </a:extLst>
          </a:blip>
          <a:srcRect t="-3666" b="-3666"/>
          <a:stretch>
            <a:fillRect/>
          </a:stretch>
        </p:blipFill>
        <p:spPr/>
      </p:pic>
    </p:spTree>
    <p:extLst>
      <p:ext uri="{BB962C8B-B14F-4D97-AF65-F5344CB8AC3E}">
        <p14:creationId xmlns:p14="http://schemas.microsoft.com/office/powerpoint/2010/main" val="3145042515"/>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Use channel to send a string</a:t>
            </a:r>
          </a:p>
          <a:p>
            <a:r>
              <a:rPr lang="en-US" dirty="0" smtClean="0"/>
              <a:t>Use </a:t>
            </a:r>
            <a:r>
              <a:rPr lang="en-US" dirty="0" err="1" smtClean="0"/>
              <a:t>Golang</a:t>
            </a:r>
            <a:r>
              <a:rPr lang="en-US" dirty="0" smtClean="0"/>
              <a:t> standard ‘time’ package</a:t>
            </a:r>
          </a:p>
        </p:txBody>
      </p:sp>
      <p:sp>
        <p:nvSpPr>
          <p:cNvPr id="5" name="TextBox 4"/>
          <p:cNvSpPr txBox="1"/>
          <p:nvPr/>
        </p:nvSpPr>
        <p:spPr>
          <a:xfrm>
            <a:off x="0" y="5946761"/>
            <a:ext cx="749333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spec#Channel_types</a:t>
            </a:r>
            <a:endParaRPr lang="en-US" dirty="0"/>
          </a:p>
        </p:txBody>
      </p:sp>
    </p:spTree>
    <p:extLst>
      <p:ext uri="{BB962C8B-B14F-4D97-AF65-F5344CB8AC3E}">
        <p14:creationId xmlns:p14="http://schemas.microsoft.com/office/powerpoint/2010/main" val="1284104117"/>
      </p:ext>
    </p:extLst>
  </p:cSld>
  <p:clrMapOvr>
    <a:masterClrMapping/>
  </p:clrMapOvr>
  <p:timing>
    <p:tnLst>
      <p:par>
        <p:cTn xmlns:p14="http://schemas.microsoft.com/office/powerpoint/2010/main" id="1" dur="indefinite" restart="never" nodeType="tmRoot"/>
      </p:par>
    </p:tn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6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Channel Selection</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Ch.7 : Channels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2715720262"/>
      </p:ext>
    </p:extLst>
  </p:cSld>
  <p:clrMapOvr>
    <a:masterClrMapping/>
  </p:clrMapOvr>
  <p:timing>
    <p:tnLst>
      <p:par>
        <p:cTn xmlns:p14="http://schemas.microsoft.com/office/powerpoint/2010/main" id="1" dur="indefinite" restart="never" nodeType="tmRoot"/>
      </p:par>
    </p:tn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Using the ‘select’ keyword to pick a channel</a:t>
            </a:r>
          </a:p>
          <a:p>
            <a:pPr lvl="1"/>
            <a:r>
              <a:rPr lang="en-US" dirty="0" smtClean="0"/>
              <a:t>How to choose a channel?</a:t>
            </a:r>
          </a:p>
        </p:txBody>
      </p:sp>
      <p:sp>
        <p:nvSpPr>
          <p:cNvPr id="6" name="TextBox 5"/>
          <p:cNvSpPr txBox="1"/>
          <p:nvPr/>
        </p:nvSpPr>
        <p:spPr>
          <a:xfrm>
            <a:off x="0" y="5946761"/>
            <a:ext cx="749333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spec#Channel_types</a:t>
            </a:r>
            <a:endParaRPr lang="en-US" dirty="0"/>
          </a:p>
        </p:txBody>
      </p:sp>
    </p:spTree>
    <p:extLst>
      <p:ext uri="{BB962C8B-B14F-4D97-AF65-F5344CB8AC3E}">
        <p14:creationId xmlns:p14="http://schemas.microsoft.com/office/powerpoint/2010/main" val="418623243"/>
      </p:ext>
    </p:extLst>
  </p:cSld>
  <p:clrMapOvr>
    <a:masterClrMapping/>
  </p:clrMapOvr>
  <p:timing>
    <p:tnLst>
      <p:par>
        <p:cTn xmlns:p14="http://schemas.microsoft.com/office/powerpoint/2010/main" id="1" dur="indefinite" restart="never" nodeType="tmRoot"/>
      </p:par>
    </p:tn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a Single Channel</a:t>
            </a:r>
            <a:endParaRPr lang="en-US" dirty="0"/>
          </a:p>
        </p:txBody>
      </p:sp>
      <p:sp>
        <p:nvSpPr>
          <p:cNvPr id="5" name="Can 4"/>
          <p:cNvSpPr/>
          <p:nvPr/>
        </p:nvSpPr>
        <p:spPr>
          <a:xfrm rot="5400000">
            <a:off x="3312959" y="2022862"/>
            <a:ext cx="281575"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cxnSp>
        <p:nvCxnSpPr>
          <p:cNvPr id="16" name="Straight Arrow Connector 15"/>
          <p:cNvCxnSpPr>
            <a:stCxn id="5" idx="1"/>
          </p:cNvCxnSpPr>
          <p:nvPr/>
        </p:nvCxnSpPr>
        <p:spPr>
          <a:xfrm>
            <a:off x="3910611" y="2479727"/>
            <a:ext cx="1410821" cy="0"/>
          </a:xfrm>
          <a:prstGeom prst="straightConnector1">
            <a:avLst/>
          </a:prstGeom>
          <a:ln w="57150" cmpd="sng">
            <a:solidFill>
              <a:schemeClr val="accent4">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sp>
        <p:nvSpPr>
          <p:cNvPr id="27" name="Can 26"/>
          <p:cNvSpPr/>
          <p:nvPr/>
        </p:nvSpPr>
        <p:spPr>
          <a:xfrm rot="16200000">
            <a:off x="3312959" y="2870616"/>
            <a:ext cx="281575" cy="913729"/>
          </a:xfrm>
          <a:prstGeom prst="can">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cxnSp>
        <p:nvCxnSpPr>
          <p:cNvPr id="28" name="Straight Arrow Connector 27"/>
          <p:cNvCxnSpPr>
            <a:stCxn id="27" idx="3"/>
          </p:cNvCxnSpPr>
          <p:nvPr/>
        </p:nvCxnSpPr>
        <p:spPr>
          <a:xfrm>
            <a:off x="3910611" y="3327480"/>
            <a:ext cx="1410821" cy="1"/>
          </a:xfrm>
          <a:prstGeom prst="straightConnector1">
            <a:avLst/>
          </a:prstGeom>
          <a:ln w="57150" cmpd="sng">
            <a:solidFill>
              <a:schemeClr val="accent5">
                <a:lumMod val="60000"/>
                <a:lumOff val="40000"/>
              </a:schemeClr>
            </a:solidFill>
            <a:headEnd type="arrow"/>
            <a:tailEnd type="non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45641251"/>
      </p:ext>
    </p:extLst>
  </p:cSld>
  <p:clrMapOvr>
    <a:masterClrMapping/>
  </p:clrMapOvr>
  <p:timing>
    <p:tnLst>
      <p:par>
        <p:cTn xmlns:p14="http://schemas.microsoft.com/office/powerpoint/2010/main" id="1" dur="indefinite" restart="never" nodeType="tmRoot"/>
      </p:par>
    </p:tn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Selection</a:t>
            </a:r>
            <a:endParaRPr lang="en-US" dirty="0"/>
          </a:p>
        </p:txBody>
      </p:sp>
      <p:sp>
        <p:nvSpPr>
          <p:cNvPr id="5" name="Can 4"/>
          <p:cNvSpPr/>
          <p:nvPr/>
        </p:nvSpPr>
        <p:spPr>
          <a:xfrm rot="5400000">
            <a:off x="3312959" y="2022862"/>
            <a:ext cx="281575"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6" name="Can 5"/>
          <p:cNvSpPr/>
          <p:nvPr/>
        </p:nvSpPr>
        <p:spPr>
          <a:xfrm rot="5400000">
            <a:off x="3312959" y="2531559"/>
            <a:ext cx="281575" cy="913729"/>
          </a:xfrm>
          <a:prstGeom prst="can">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7" name="Can 6"/>
          <p:cNvSpPr/>
          <p:nvPr/>
        </p:nvSpPr>
        <p:spPr>
          <a:xfrm rot="5400000">
            <a:off x="3312959" y="3040256"/>
            <a:ext cx="281575" cy="913729"/>
          </a:xfrm>
          <a:prstGeom prst="can">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8" name="Can 7"/>
          <p:cNvSpPr/>
          <p:nvPr/>
        </p:nvSpPr>
        <p:spPr>
          <a:xfrm rot="5400000">
            <a:off x="3312959" y="3548953"/>
            <a:ext cx="281575" cy="913729"/>
          </a:xfrm>
          <a:prstGeom prst="can">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cxnSp>
        <p:nvCxnSpPr>
          <p:cNvPr id="10" name="Straight Arrow Connector 9"/>
          <p:cNvCxnSpPr/>
          <p:nvPr/>
        </p:nvCxnSpPr>
        <p:spPr>
          <a:xfrm>
            <a:off x="3870340" y="2494079"/>
            <a:ext cx="649346" cy="0"/>
          </a:xfrm>
          <a:prstGeom prst="straightConnector1">
            <a:avLst/>
          </a:prstGeom>
          <a:ln w="57150" cmpd="sng">
            <a:solidFill>
              <a:schemeClr val="accent4">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a:off x="3870340" y="2985536"/>
            <a:ext cx="649346" cy="0"/>
          </a:xfrm>
          <a:prstGeom prst="straightConnector1">
            <a:avLst/>
          </a:prstGeom>
          <a:ln w="57150" cmpd="sng">
            <a:solidFill>
              <a:schemeClr val="bg1">
                <a:lumMod val="65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3870340" y="3482963"/>
            <a:ext cx="649346" cy="0"/>
          </a:xfrm>
          <a:prstGeom prst="straightConnector1">
            <a:avLst/>
          </a:prstGeom>
          <a:ln w="57150" cmpd="sng">
            <a:solidFill>
              <a:schemeClr val="accent2">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3870340" y="3988899"/>
            <a:ext cx="649346" cy="0"/>
          </a:xfrm>
          <a:prstGeom prst="straightConnector1">
            <a:avLst/>
          </a:prstGeom>
          <a:ln w="57150" cmpd="sng">
            <a:solidFill>
              <a:schemeClr val="accent3">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flipH="1">
            <a:off x="5496578" y="2390638"/>
            <a:ext cx="5746" cy="1678045"/>
          </a:xfrm>
          <a:prstGeom prst="line">
            <a:avLst/>
          </a:prstGeom>
          <a:ln w="57150" cmpd="sng"/>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a:off x="4672086" y="2494079"/>
            <a:ext cx="649346" cy="0"/>
          </a:xfrm>
          <a:prstGeom prst="straightConnector1">
            <a:avLst/>
          </a:prstGeom>
          <a:ln w="57150" cmpd="sng">
            <a:solidFill>
              <a:schemeClr val="accent4">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4672086" y="2985536"/>
            <a:ext cx="649346" cy="0"/>
          </a:xfrm>
          <a:prstGeom prst="straightConnector1">
            <a:avLst/>
          </a:prstGeom>
          <a:ln w="57150" cmpd="sng">
            <a:solidFill>
              <a:schemeClr val="bg1">
                <a:lumMod val="6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4672086" y="3482963"/>
            <a:ext cx="649346" cy="0"/>
          </a:xfrm>
          <a:prstGeom prst="straightConnector1">
            <a:avLst/>
          </a:prstGeom>
          <a:ln w="57150" cmpd="sng">
            <a:solidFill>
              <a:schemeClr val="accent2">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a:off x="4672086" y="3988899"/>
            <a:ext cx="649346" cy="0"/>
          </a:xfrm>
          <a:prstGeom prst="straightConnector1">
            <a:avLst/>
          </a:prstGeom>
          <a:ln w="57150" cmpd="sng">
            <a:solidFill>
              <a:schemeClr val="accent3">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V="1">
            <a:off x="4519686" y="2281450"/>
            <a:ext cx="152400" cy="218375"/>
          </a:xfrm>
          <a:prstGeom prst="line">
            <a:avLst/>
          </a:prstGeom>
          <a:ln w="57150" cmpd="sng">
            <a:solidFill>
              <a:schemeClr val="accent4">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V="1">
            <a:off x="4519686" y="2767161"/>
            <a:ext cx="152400" cy="218375"/>
          </a:xfrm>
          <a:prstGeom prst="line">
            <a:avLst/>
          </a:prstGeom>
          <a:ln w="57150" cmpd="sng">
            <a:solidFill>
              <a:schemeClr val="bg1">
                <a:lumMod val="65000"/>
              </a:schemeClr>
            </a:solidFill>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flipV="1">
            <a:off x="4519686" y="3264833"/>
            <a:ext cx="152400" cy="218375"/>
          </a:xfrm>
          <a:prstGeom prst="line">
            <a:avLst/>
          </a:prstGeom>
          <a:ln w="57150" cmpd="sng">
            <a:solidFill>
              <a:schemeClr val="accent2">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flipV="1">
            <a:off x="4519686" y="3779500"/>
            <a:ext cx="152400" cy="218375"/>
          </a:xfrm>
          <a:prstGeom prst="line">
            <a:avLst/>
          </a:prstGeom>
          <a:ln w="57150" cmpd="sng">
            <a:solidFill>
              <a:schemeClr val="accent3">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a:off x="5496578" y="3206897"/>
            <a:ext cx="649346" cy="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50407024"/>
      </p:ext>
    </p:extLst>
  </p:cSld>
  <p:clrMapOvr>
    <a:masterClrMapping/>
  </p:clrMapOvr>
  <p:timing>
    <p:tnLst>
      <p:par>
        <p:cTn xmlns:p14="http://schemas.microsoft.com/office/powerpoint/2010/main" id="1" dur="indefinite" restart="never" nodeType="tmRoot"/>
      </p:par>
    </p:tn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Selection</a:t>
            </a:r>
            <a:endParaRPr lang="en-US" dirty="0"/>
          </a:p>
        </p:txBody>
      </p:sp>
      <p:sp>
        <p:nvSpPr>
          <p:cNvPr id="5" name="Can 4"/>
          <p:cNvSpPr/>
          <p:nvPr/>
        </p:nvSpPr>
        <p:spPr>
          <a:xfrm rot="5400000">
            <a:off x="3312959" y="2022862"/>
            <a:ext cx="281575"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6" name="Can 5"/>
          <p:cNvSpPr/>
          <p:nvPr/>
        </p:nvSpPr>
        <p:spPr>
          <a:xfrm rot="5400000">
            <a:off x="3312959" y="2531559"/>
            <a:ext cx="281575" cy="913729"/>
          </a:xfrm>
          <a:prstGeom prst="can">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7" name="Can 6"/>
          <p:cNvSpPr/>
          <p:nvPr/>
        </p:nvSpPr>
        <p:spPr>
          <a:xfrm rot="5400000">
            <a:off x="3312959" y="3040256"/>
            <a:ext cx="281575" cy="913729"/>
          </a:xfrm>
          <a:prstGeom prst="can">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8" name="Can 7"/>
          <p:cNvSpPr/>
          <p:nvPr/>
        </p:nvSpPr>
        <p:spPr>
          <a:xfrm rot="5400000">
            <a:off x="3312959" y="3548953"/>
            <a:ext cx="281575" cy="913729"/>
          </a:xfrm>
          <a:prstGeom prst="can">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cxnSp>
        <p:nvCxnSpPr>
          <p:cNvPr id="10" name="Straight Arrow Connector 9"/>
          <p:cNvCxnSpPr/>
          <p:nvPr/>
        </p:nvCxnSpPr>
        <p:spPr>
          <a:xfrm>
            <a:off x="3870340" y="2494079"/>
            <a:ext cx="649346" cy="0"/>
          </a:xfrm>
          <a:prstGeom prst="straightConnector1">
            <a:avLst/>
          </a:prstGeom>
          <a:ln w="57150" cmpd="sng">
            <a:solidFill>
              <a:schemeClr val="accent4">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a:off x="3870340" y="2985536"/>
            <a:ext cx="649346" cy="0"/>
          </a:xfrm>
          <a:prstGeom prst="straightConnector1">
            <a:avLst/>
          </a:prstGeom>
          <a:ln w="57150" cmpd="sng">
            <a:solidFill>
              <a:schemeClr val="bg1">
                <a:lumMod val="65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3870340" y="3482963"/>
            <a:ext cx="649346" cy="0"/>
          </a:xfrm>
          <a:prstGeom prst="straightConnector1">
            <a:avLst/>
          </a:prstGeom>
          <a:ln w="57150" cmpd="sng">
            <a:solidFill>
              <a:schemeClr val="accent2">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3870340" y="3988899"/>
            <a:ext cx="649346" cy="0"/>
          </a:xfrm>
          <a:prstGeom prst="straightConnector1">
            <a:avLst/>
          </a:prstGeom>
          <a:ln w="57150" cmpd="sng">
            <a:solidFill>
              <a:schemeClr val="accent3">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flipH="1">
            <a:off x="5496578" y="2390638"/>
            <a:ext cx="5746" cy="1678045"/>
          </a:xfrm>
          <a:prstGeom prst="line">
            <a:avLst/>
          </a:prstGeom>
          <a:ln w="57150" cmpd="sng"/>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a:off x="4672086" y="2494079"/>
            <a:ext cx="649346" cy="0"/>
          </a:xfrm>
          <a:prstGeom prst="straightConnector1">
            <a:avLst/>
          </a:prstGeom>
          <a:ln w="57150" cmpd="sng">
            <a:solidFill>
              <a:schemeClr val="accent4">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4672086" y="2985536"/>
            <a:ext cx="649346" cy="0"/>
          </a:xfrm>
          <a:prstGeom prst="straightConnector1">
            <a:avLst/>
          </a:prstGeom>
          <a:ln w="57150" cmpd="sng">
            <a:solidFill>
              <a:schemeClr val="bg1">
                <a:lumMod val="6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4672086" y="3482963"/>
            <a:ext cx="649346" cy="0"/>
          </a:xfrm>
          <a:prstGeom prst="straightConnector1">
            <a:avLst/>
          </a:prstGeom>
          <a:ln w="57150" cmpd="sng">
            <a:solidFill>
              <a:schemeClr val="accent2">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a:off x="4672086" y="3988899"/>
            <a:ext cx="649346" cy="0"/>
          </a:xfrm>
          <a:prstGeom prst="straightConnector1">
            <a:avLst/>
          </a:prstGeom>
          <a:ln w="57150" cmpd="sng">
            <a:solidFill>
              <a:schemeClr val="accent3">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V="1">
            <a:off x="4519686" y="2281450"/>
            <a:ext cx="152400" cy="218375"/>
          </a:xfrm>
          <a:prstGeom prst="line">
            <a:avLst/>
          </a:prstGeom>
          <a:ln w="57150" cmpd="sng">
            <a:solidFill>
              <a:schemeClr val="accent4">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V="1">
            <a:off x="4519686" y="2985536"/>
            <a:ext cx="203876" cy="1"/>
          </a:xfrm>
          <a:prstGeom prst="line">
            <a:avLst/>
          </a:prstGeom>
          <a:ln w="57150" cmpd="sng">
            <a:solidFill>
              <a:schemeClr val="bg1">
                <a:lumMod val="65000"/>
              </a:schemeClr>
            </a:solidFill>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flipV="1">
            <a:off x="4519686" y="3264833"/>
            <a:ext cx="152400" cy="218375"/>
          </a:xfrm>
          <a:prstGeom prst="line">
            <a:avLst/>
          </a:prstGeom>
          <a:ln w="57150" cmpd="sng">
            <a:solidFill>
              <a:schemeClr val="accent2">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flipV="1">
            <a:off x="4519686" y="3779500"/>
            <a:ext cx="152400" cy="218375"/>
          </a:xfrm>
          <a:prstGeom prst="line">
            <a:avLst/>
          </a:prstGeom>
          <a:ln w="57150" cmpd="sng">
            <a:solidFill>
              <a:schemeClr val="accent3">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a:off x="5496578" y="3206897"/>
            <a:ext cx="649346" cy="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4" name="Rectangle 3"/>
          <p:cNvSpPr/>
          <p:nvPr/>
        </p:nvSpPr>
        <p:spPr>
          <a:xfrm>
            <a:off x="6344054" y="3051511"/>
            <a:ext cx="172393" cy="304821"/>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708593151"/>
      </p:ext>
    </p:extLst>
  </p:cSld>
  <p:clrMapOvr>
    <a:masterClrMapping/>
  </p:clrMapOvr>
  <p:timing>
    <p:tnLst>
      <p:par>
        <p:cTn xmlns:p14="http://schemas.microsoft.com/office/powerpoint/2010/main" id="1" dur="indefinite" restart="never" nodeType="tmRoot"/>
      </p:par>
    </p:tn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6" name="Straight Arrow Connector 25"/>
          <p:cNvCxnSpPr/>
          <p:nvPr/>
        </p:nvCxnSpPr>
        <p:spPr>
          <a:xfrm>
            <a:off x="5496578" y="3206897"/>
            <a:ext cx="649346" cy="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3870340" y="3482963"/>
            <a:ext cx="649346" cy="0"/>
          </a:xfrm>
          <a:prstGeom prst="straightConnector1">
            <a:avLst/>
          </a:prstGeom>
          <a:ln w="57150" cmpd="sng">
            <a:solidFill>
              <a:schemeClr val="accent2">
                <a:lumMod val="60000"/>
                <a:lumOff val="40000"/>
              </a:schemeClr>
            </a:solidFill>
            <a:headEnd type="arrow"/>
            <a:tailEnd type="none"/>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flipH="1">
            <a:off x="5496578" y="2390638"/>
            <a:ext cx="5746" cy="1678045"/>
          </a:xfrm>
          <a:prstGeom prst="line">
            <a:avLst/>
          </a:prstGeom>
          <a:ln w="57150" cmpd="sng"/>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Selection</a:t>
            </a:r>
            <a:endParaRPr lang="en-US" dirty="0"/>
          </a:p>
        </p:txBody>
      </p:sp>
      <p:sp>
        <p:nvSpPr>
          <p:cNvPr id="5" name="Can 4"/>
          <p:cNvSpPr/>
          <p:nvPr/>
        </p:nvSpPr>
        <p:spPr>
          <a:xfrm rot="5400000">
            <a:off x="3312959" y="2022862"/>
            <a:ext cx="281575"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6" name="Can 5"/>
          <p:cNvSpPr/>
          <p:nvPr/>
        </p:nvSpPr>
        <p:spPr>
          <a:xfrm rot="5400000">
            <a:off x="3312959" y="2531559"/>
            <a:ext cx="281575" cy="913729"/>
          </a:xfrm>
          <a:prstGeom prst="can">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8" name="Can 7"/>
          <p:cNvSpPr/>
          <p:nvPr/>
        </p:nvSpPr>
        <p:spPr>
          <a:xfrm rot="5400000">
            <a:off x="3312959" y="3548953"/>
            <a:ext cx="281575" cy="913729"/>
          </a:xfrm>
          <a:prstGeom prst="can">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7" name="Can 6"/>
          <p:cNvSpPr/>
          <p:nvPr/>
        </p:nvSpPr>
        <p:spPr>
          <a:xfrm rot="16200000">
            <a:off x="3312959" y="3040256"/>
            <a:ext cx="281575" cy="913729"/>
          </a:xfrm>
          <a:prstGeom prst="can">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cxnSp>
        <p:nvCxnSpPr>
          <p:cNvPr id="10" name="Straight Arrow Connector 9"/>
          <p:cNvCxnSpPr/>
          <p:nvPr/>
        </p:nvCxnSpPr>
        <p:spPr>
          <a:xfrm>
            <a:off x="3870340" y="2494079"/>
            <a:ext cx="649346" cy="0"/>
          </a:xfrm>
          <a:prstGeom prst="straightConnector1">
            <a:avLst/>
          </a:prstGeom>
          <a:ln w="57150" cmpd="sng">
            <a:solidFill>
              <a:schemeClr val="accent4">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a:off x="3870340" y="2985536"/>
            <a:ext cx="649346" cy="0"/>
          </a:xfrm>
          <a:prstGeom prst="straightConnector1">
            <a:avLst/>
          </a:prstGeom>
          <a:ln w="57150" cmpd="sng">
            <a:solidFill>
              <a:schemeClr val="bg1">
                <a:lumMod val="65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3870340" y="3988899"/>
            <a:ext cx="649346" cy="0"/>
          </a:xfrm>
          <a:prstGeom prst="straightConnector1">
            <a:avLst/>
          </a:prstGeom>
          <a:ln w="57150" cmpd="sng">
            <a:solidFill>
              <a:schemeClr val="accent3">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a:off x="4672086" y="2494079"/>
            <a:ext cx="649346" cy="0"/>
          </a:xfrm>
          <a:prstGeom prst="straightConnector1">
            <a:avLst/>
          </a:prstGeom>
          <a:ln w="57150" cmpd="sng">
            <a:solidFill>
              <a:schemeClr val="accent4">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4672086" y="2985536"/>
            <a:ext cx="649346" cy="0"/>
          </a:xfrm>
          <a:prstGeom prst="straightConnector1">
            <a:avLst/>
          </a:prstGeom>
          <a:ln w="57150" cmpd="sng">
            <a:solidFill>
              <a:schemeClr val="bg1">
                <a:lumMod val="6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4672086" y="3482963"/>
            <a:ext cx="649346" cy="0"/>
          </a:xfrm>
          <a:prstGeom prst="straightConnector1">
            <a:avLst/>
          </a:prstGeom>
          <a:ln w="57150" cmpd="sng">
            <a:solidFill>
              <a:schemeClr val="accent2">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a:off x="4672086" y="3988899"/>
            <a:ext cx="649346" cy="0"/>
          </a:xfrm>
          <a:prstGeom prst="straightConnector1">
            <a:avLst/>
          </a:prstGeom>
          <a:ln w="57150" cmpd="sng">
            <a:solidFill>
              <a:schemeClr val="accent3">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V="1">
            <a:off x="4519686" y="2494079"/>
            <a:ext cx="203876" cy="5747"/>
          </a:xfrm>
          <a:prstGeom prst="line">
            <a:avLst/>
          </a:prstGeom>
          <a:ln w="57150" cmpd="sng">
            <a:solidFill>
              <a:schemeClr val="accent4">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V="1">
            <a:off x="4519686" y="2847636"/>
            <a:ext cx="152400" cy="137902"/>
          </a:xfrm>
          <a:prstGeom prst="line">
            <a:avLst/>
          </a:prstGeom>
          <a:ln w="57150" cmpd="sng">
            <a:solidFill>
              <a:schemeClr val="bg1">
                <a:lumMod val="65000"/>
              </a:schemeClr>
            </a:solidFill>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flipV="1">
            <a:off x="4519686" y="3482963"/>
            <a:ext cx="244101" cy="246"/>
          </a:xfrm>
          <a:prstGeom prst="line">
            <a:avLst/>
          </a:prstGeom>
          <a:ln w="57150" cmpd="sng">
            <a:solidFill>
              <a:schemeClr val="accent2">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flipV="1">
            <a:off x="4502930" y="3804333"/>
            <a:ext cx="169156" cy="198116"/>
          </a:xfrm>
          <a:prstGeom prst="line">
            <a:avLst/>
          </a:prstGeom>
          <a:ln w="57150" cmpd="sng">
            <a:solidFill>
              <a:schemeClr val="accent3">
                <a:lumMod val="60000"/>
                <a:lumOff val="40000"/>
              </a:schemeClr>
            </a:solidFill>
          </a:ln>
        </p:spPr>
        <p:style>
          <a:lnRef idx="2">
            <a:schemeClr val="accent1"/>
          </a:lnRef>
          <a:fillRef idx="0">
            <a:schemeClr val="accent1"/>
          </a:fillRef>
          <a:effectRef idx="1">
            <a:schemeClr val="accent1"/>
          </a:effectRef>
          <a:fontRef idx="minor">
            <a:schemeClr val="tx1"/>
          </a:fontRef>
        </p:style>
      </p:cxnSp>
      <p:sp>
        <p:nvSpPr>
          <p:cNvPr id="4" name="Rectangle 3"/>
          <p:cNvSpPr/>
          <p:nvPr/>
        </p:nvSpPr>
        <p:spPr>
          <a:xfrm>
            <a:off x="6344054" y="3051511"/>
            <a:ext cx="172393" cy="304821"/>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9" name="TextBox 8"/>
          <p:cNvSpPr txBox="1"/>
          <p:nvPr/>
        </p:nvSpPr>
        <p:spPr>
          <a:xfrm>
            <a:off x="6573911" y="3015713"/>
            <a:ext cx="386870" cy="369332"/>
          </a:xfrm>
          <a:prstGeom prst="rect">
            <a:avLst/>
          </a:prstGeom>
          <a:noFill/>
        </p:spPr>
        <p:txBody>
          <a:bodyPr wrap="none" rtlCol="0">
            <a:spAutoFit/>
          </a:bodyPr>
          <a:lstStyle/>
          <a:p>
            <a:r>
              <a:rPr lang="en-US" dirty="0" smtClean="0"/>
              <a:t>or</a:t>
            </a:r>
            <a:endParaRPr lang="en-US" dirty="0"/>
          </a:p>
        </p:txBody>
      </p:sp>
      <p:sp>
        <p:nvSpPr>
          <p:cNvPr id="27" name="Rectangle 26"/>
          <p:cNvSpPr/>
          <p:nvPr/>
        </p:nvSpPr>
        <p:spPr>
          <a:xfrm>
            <a:off x="6951736" y="3051500"/>
            <a:ext cx="172393" cy="304821"/>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14" name="TextBox 13"/>
          <p:cNvSpPr txBox="1"/>
          <p:nvPr/>
        </p:nvSpPr>
        <p:spPr>
          <a:xfrm>
            <a:off x="6637122" y="2660734"/>
            <a:ext cx="291629" cy="369332"/>
          </a:xfrm>
          <a:prstGeom prst="rect">
            <a:avLst/>
          </a:prstGeom>
          <a:noFill/>
        </p:spPr>
        <p:txBody>
          <a:bodyPr wrap="none" rtlCol="0">
            <a:spAutoFit/>
          </a:bodyPr>
          <a:lstStyle/>
          <a:p>
            <a:r>
              <a:rPr lang="en-US" dirty="0" smtClean="0"/>
              <a:t>?</a:t>
            </a:r>
            <a:endParaRPr lang="en-US" dirty="0"/>
          </a:p>
        </p:txBody>
      </p:sp>
      <p:sp>
        <p:nvSpPr>
          <p:cNvPr id="20" name="TextBox 19"/>
          <p:cNvSpPr txBox="1"/>
          <p:nvPr/>
        </p:nvSpPr>
        <p:spPr>
          <a:xfrm>
            <a:off x="2183643" y="4925079"/>
            <a:ext cx="5412547" cy="369332"/>
          </a:xfrm>
          <a:prstGeom prst="rect">
            <a:avLst/>
          </a:prstGeom>
          <a:noFill/>
        </p:spPr>
        <p:txBody>
          <a:bodyPr wrap="none" rtlCol="0">
            <a:spAutoFit/>
          </a:bodyPr>
          <a:lstStyle/>
          <a:p>
            <a:r>
              <a:rPr lang="en-US" dirty="0" smtClean="0"/>
              <a:t>‘select’ uniformly picks one of the channels that is </a:t>
            </a:r>
            <a:r>
              <a:rPr lang="en-US" b="1" i="1" dirty="0" smtClean="0"/>
              <a:t>ready</a:t>
            </a:r>
            <a:endParaRPr lang="en-US" b="1" dirty="0"/>
          </a:p>
        </p:txBody>
      </p:sp>
    </p:spTree>
    <p:extLst>
      <p:ext uri="{BB962C8B-B14F-4D97-AF65-F5344CB8AC3E}">
        <p14:creationId xmlns:p14="http://schemas.microsoft.com/office/powerpoint/2010/main" val="3911541471"/>
      </p:ext>
    </p:extLst>
  </p:cSld>
  <p:clrMapOvr>
    <a:masterClrMapping/>
  </p:clrMapOvr>
  <p:timing>
    <p:tnLst>
      <p:par>
        <p:cTn xmlns:p14="http://schemas.microsoft.com/office/powerpoint/2010/main" id="1" dur="indefinite" restart="never" nodeType="tmRoot"/>
      </p:par>
    </p:tn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Selection</a:t>
            </a:r>
            <a:endParaRPr lang="en-US" dirty="0"/>
          </a:p>
        </p:txBody>
      </p:sp>
      <p:sp>
        <p:nvSpPr>
          <p:cNvPr id="5" name="Can 4"/>
          <p:cNvSpPr/>
          <p:nvPr/>
        </p:nvSpPr>
        <p:spPr>
          <a:xfrm rot="5400000">
            <a:off x="3312959" y="2022862"/>
            <a:ext cx="281575"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6" name="Can 5"/>
          <p:cNvSpPr/>
          <p:nvPr/>
        </p:nvSpPr>
        <p:spPr>
          <a:xfrm rot="5400000">
            <a:off x="3312959" y="2531559"/>
            <a:ext cx="281575" cy="913729"/>
          </a:xfrm>
          <a:prstGeom prst="can">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7" name="Can 6"/>
          <p:cNvSpPr/>
          <p:nvPr/>
        </p:nvSpPr>
        <p:spPr>
          <a:xfrm rot="5400000">
            <a:off x="3312959" y="3040256"/>
            <a:ext cx="281575" cy="913729"/>
          </a:xfrm>
          <a:prstGeom prst="can">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8" name="Can 7"/>
          <p:cNvSpPr/>
          <p:nvPr/>
        </p:nvSpPr>
        <p:spPr>
          <a:xfrm rot="5400000">
            <a:off x="3312959" y="3548953"/>
            <a:ext cx="281575" cy="913729"/>
          </a:xfrm>
          <a:prstGeom prst="can">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cxnSp>
        <p:nvCxnSpPr>
          <p:cNvPr id="10" name="Straight Arrow Connector 9"/>
          <p:cNvCxnSpPr/>
          <p:nvPr/>
        </p:nvCxnSpPr>
        <p:spPr>
          <a:xfrm>
            <a:off x="3870340" y="2494079"/>
            <a:ext cx="649346" cy="0"/>
          </a:xfrm>
          <a:prstGeom prst="straightConnector1">
            <a:avLst/>
          </a:prstGeom>
          <a:ln w="57150" cmpd="sng">
            <a:solidFill>
              <a:schemeClr val="accent4">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a:off x="3870340" y="2985536"/>
            <a:ext cx="649346" cy="0"/>
          </a:xfrm>
          <a:prstGeom prst="straightConnector1">
            <a:avLst/>
          </a:prstGeom>
          <a:ln w="57150" cmpd="sng">
            <a:solidFill>
              <a:schemeClr val="bg1">
                <a:lumMod val="65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3870340" y="3482963"/>
            <a:ext cx="649346" cy="0"/>
          </a:xfrm>
          <a:prstGeom prst="straightConnector1">
            <a:avLst/>
          </a:prstGeom>
          <a:ln w="57150" cmpd="sng">
            <a:solidFill>
              <a:schemeClr val="accent2">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3870340" y="3988899"/>
            <a:ext cx="649346" cy="0"/>
          </a:xfrm>
          <a:prstGeom prst="straightConnector1">
            <a:avLst/>
          </a:prstGeom>
          <a:ln w="57150" cmpd="sng">
            <a:solidFill>
              <a:schemeClr val="accent3">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flipH="1">
            <a:off x="5496578" y="2390638"/>
            <a:ext cx="5746" cy="1678045"/>
          </a:xfrm>
          <a:prstGeom prst="line">
            <a:avLst/>
          </a:prstGeom>
          <a:ln w="57150" cmpd="sng"/>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a:off x="4672086" y="2494079"/>
            <a:ext cx="649346" cy="0"/>
          </a:xfrm>
          <a:prstGeom prst="straightConnector1">
            <a:avLst/>
          </a:prstGeom>
          <a:ln w="57150" cmpd="sng">
            <a:solidFill>
              <a:schemeClr val="accent4">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4672086" y="2985536"/>
            <a:ext cx="649346" cy="0"/>
          </a:xfrm>
          <a:prstGeom prst="straightConnector1">
            <a:avLst/>
          </a:prstGeom>
          <a:ln w="57150" cmpd="sng">
            <a:solidFill>
              <a:schemeClr val="bg1">
                <a:lumMod val="6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4672086" y="3482963"/>
            <a:ext cx="649346" cy="0"/>
          </a:xfrm>
          <a:prstGeom prst="straightConnector1">
            <a:avLst/>
          </a:prstGeom>
          <a:ln w="57150" cmpd="sng">
            <a:solidFill>
              <a:schemeClr val="accent2">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a:off x="4672086" y="3988899"/>
            <a:ext cx="649346" cy="0"/>
          </a:xfrm>
          <a:prstGeom prst="straightConnector1">
            <a:avLst/>
          </a:prstGeom>
          <a:ln w="57150" cmpd="sng">
            <a:solidFill>
              <a:schemeClr val="accent3">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V="1">
            <a:off x="4519686" y="2281450"/>
            <a:ext cx="152400" cy="218375"/>
          </a:xfrm>
          <a:prstGeom prst="line">
            <a:avLst/>
          </a:prstGeom>
          <a:ln w="57150" cmpd="sng">
            <a:solidFill>
              <a:schemeClr val="accent4">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V="1">
            <a:off x="4519686" y="2985536"/>
            <a:ext cx="203876" cy="1"/>
          </a:xfrm>
          <a:prstGeom prst="line">
            <a:avLst/>
          </a:prstGeom>
          <a:ln w="57150" cmpd="sng">
            <a:solidFill>
              <a:schemeClr val="bg1">
                <a:lumMod val="65000"/>
              </a:schemeClr>
            </a:solidFill>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flipV="1">
            <a:off x="4519686" y="3264833"/>
            <a:ext cx="152400" cy="218375"/>
          </a:xfrm>
          <a:prstGeom prst="line">
            <a:avLst/>
          </a:prstGeom>
          <a:ln w="57150" cmpd="sng">
            <a:solidFill>
              <a:schemeClr val="accent2">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flipV="1">
            <a:off x="4502930" y="4002446"/>
            <a:ext cx="203876" cy="1"/>
          </a:xfrm>
          <a:prstGeom prst="line">
            <a:avLst/>
          </a:prstGeom>
          <a:ln w="57150" cmpd="sng">
            <a:solidFill>
              <a:schemeClr val="accent3">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a:off x="5496578" y="3206897"/>
            <a:ext cx="649346" cy="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4" name="Rectangle 3"/>
          <p:cNvSpPr/>
          <p:nvPr/>
        </p:nvSpPr>
        <p:spPr>
          <a:xfrm>
            <a:off x="6344054" y="3051511"/>
            <a:ext cx="172393" cy="304821"/>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9" name="TextBox 8"/>
          <p:cNvSpPr txBox="1"/>
          <p:nvPr/>
        </p:nvSpPr>
        <p:spPr>
          <a:xfrm>
            <a:off x="6573911" y="3015713"/>
            <a:ext cx="386870" cy="369332"/>
          </a:xfrm>
          <a:prstGeom prst="rect">
            <a:avLst/>
          </a:prstGeom>
          <a:noFill/>
        </p:spPr>
        <p:txBody>
          <a:bodyPr wrap="none" rtlCol="0">
            <a:spAutoFit/>
          </a:bodyPr>
          <a:lstStyle/>
          <a:p>
            <a:r>
              <a:rPr lang="en-US" dirty="0" smtClean="0"/>
              <a:t>or</a:t>
            </a:r>
            <a:endParaRPr lang="en-US" dirty="0"/>
          </a:p>
        </p:txBody>
      </p:sp>
      <p:sp>
        <p:nvSpPr>
          <p:cNvPr id="27" name="Rectangle 26"/>
          <p:cNvSpPr/>
          <p:nvPr/>
        </p:nvSpPr>
        <p:spPr>
          <a:xfrm>
            <a:off x="6951736" y="3051500"/>
            <a:ext cx="172393" cy="304821"/>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4" name="TextBox 13"/>
          <p:cNvSpPr txBox="1"/>
          <p:nvPr/>
        </p:nvSpPr>
        <p:spPr>
          <a:xfrm>
            <a:off x="6637122" y="2660734"/>
            <a:ext cx="291629" cy="369332"/>
          </a:xfrm>
          <a:prstGeom prst="rect">
            <a:avLst/>
          </a:prstGeom>
          <a:noFill/>
        </p:spPr>
        <p:txBody>
          <a:bodyPr wrap="none" rtlCol="0">
            <a:spAutoFit/>
          </a:bodyPr>
          <a:lstStyle/>
          <a:p>
            <a:r>
              <a:rPr lang="en-US" dirty="0" smtClean="0"/>
              <a:t>?</a:t>
            </a:r>
            <a:endParaRPr lang="en-US" dirty="0"/>
          </a:p>
        </p:txBody>
      </p:sp>
      <p:sp>
        <p:nvSpPr>
          <p:cNvPr id="20" name="TextBox 19"/>
          <p:cNvSpPr txBox="1"/>
          <p:nvPr/>
        </p:nvSpPr>
        <p:spPr>
          <a:xfrm>
            <a:off x="2183643" y="4925079"/>
            <a:ext cx="5412547" cy="369332"/>
          </a:xfrm>
          <a:prstGeom prst="rect">
            <a:avLst/>
          </a:prstGeom>
          <a:noFill/>
        </p:spPr>
        <p:txBody>
          <a:bodyPr wrap="none" rtlCol="0">
            <a:spAutoFit/>
          </a:bodyPr>
          <a:lstStyle/>
          <a:p>
            <a:r>
              <a:rPr lang="en-US" dirty="0" smtClean="0"/>
              <a:t>‘select’ uniformly picks one of the channels that is </a:t>
            </a:r>
            <a:r>
              <a:rPr lang="en-US" b="1" i="1" dirty="0" smtClean="0"/>
              <a:t>ready</a:t>
            </a:r>
            <a:endParaRPr lang="en-US" b="1" dirty="0"/>
          </a:p>
        </p:txBody>
      </p:sp>
    </p:spTree>
    <p:extLst>
      <p:ext uri="{BB962C8B-B14F-4D97-AF65-F5344CB8AC3E}">
        <p14:creationId xmlns:p14="http://schemas.microsoft.com/office/powerpoint/2010/main" val="95071238"/>
      </p:ext>
    </p:extLst>
  </p:cSld>
  <p:clrMapOvr>
    <a:masterClrMapping/>
  </p:clrMapOvr>
  <p:timing>
    <p:tnLst>
      <p:par>
        <p:cTn xmlns:p14="http://schemas.microsoft.com/office/powerpoint/2010/main" id="1" dur="indefinite" restart="never" nodeType="tmRoot"/>
      </p:par>
    </p:tn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7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More Channel Selection</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Ch.7 : Channels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726042611"/>
      </p:ext>
    </p:extLst>
  </p:cSld>
  <p:clrMapOvr>
    <a:masterClrMapping/>
  </p:clrMapOvr>
  <p:timing>
    <p:tnLst>
      <p:par>
        <p:cTn xmlns:p14="http://schemas.microsoft.com/office/powerpoint/2010/main" id="1" dur="indefinite" restart="never" nodeType="tmRoot"/>
      </p:par>
    </p:tn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Using the ‘select’ keyword to pick a channel</a:t>
            </a:r>
          </a:p>
          <a:p>
            <a:pPr lvl="1"/>
            <a:r>
              <a:rPr lang="en-US" dirty="0" smtClean="0"/>
              <a:t>One way to implement ‘timeout’</a:t>
            </a:r>
          </a:p>
        </p:txBody>
      </p:sp>
      <p:sp>
        <p:nvSpPr>
          <p:cNvPr id="6" name="TextBox 5"/>
          <p:cNvSpPr txBox="1"/>
          <p:nvPr/>
        </p:nvSpPr>
        <p:spPr>
          <a:xfrm>
            <a:off x="0" y="5946761"/>
            <a:ext cx="749333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spec#Channel_types</a:t>
            </a:r>
            <a:endParaRPr lang="en-US" dirty="0"/>
          </a:p>
        </p:txBody>
      </p:sp>
    </p:spTree>
    <p:extLst>
      <p:ext uri="{BB962C8B-B14F-4D97-AF65-F5344CB8AC3E}">
        <p14:creationId xmlns:p14="http://schemas.microsoft.com/office/powerpoint/2010/main" val="3103997982"/>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An Hypothetical Program</a:t>
            </a:r>
            <a:endParaRPr lang="en-US" dirty="0"/>
          </a:p>
        </p:txBody>
      </p:sp>
      <p:sp>
        <p:nvSpPr>
          <p:cNvPr id="4" name="Rectangle 3"/>
          <p:cNvSpPr/>
          <p:nvPr/>
        </p:nvSpPr>
        <p:spPr>
          <a:xfrm>
            <a:off x="3486498" y="2572513"/>
            <a:ext cx="2171005" cy="26756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10" name="Straight Connector 9"/>
          <p:cNvCxnSpPr/>
          <p:nvPr/>
        </p:nvCxnSpPr>
        <p:spPr>
          <a:xfrm>
            <a:off x="3582157" y="27516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1" name="Straight Connector 10"/>
          <p:cNvCxnSpPr/>
          <p:nvPr/>
        </p:nvCxnSpPr>
        <p:spPr>
          <a:xfrm>
            <a:off x="3582157" y="29040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2" name="Straight Connector 11"/>
          <p:cNvCxnSpPr/>
          <p:nvPr/>
        </p:nvCxnSpPr>
        <p:spPr>
          <a:xfrm>
            <a:off x="3582157" y="3056412"/>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13" name="Rounded Rectangle 12"/>
          <p:cNvSpPr/>
          <p:nvPr/>
        </p:nvSpPr>
        <p:spPr>
          <a:xfrm>
            <a:off x="3582157" y="3202073"/>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4" name="Rounded Rectangle 13"/>
          <p:cNvSpPr/>
          <p:nvPr/>
        </p:nvSpPr>
        <p:spPr>
          <a:xfrm>
            <a:off x="3582157" y="3826643"/>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cxnSp>
        <p:nvCxnSpPr>
          <p:cNvPr id="15" name="Straight Connector 14"/>
          <p:cNvCxnSpPr/>
          <p:nvPr/>
        </p:nvCxnSpPr>
        <p:spPr>
          <a:xfrm>
            <a:off x="3582157" y="3714857"/>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6" name="Straight Connector 15"/>
          <p:cNvCxnSpPr/>
          <p:nvPr/>
        </p:nvCxnSpPr>
        <p:spPr>
          <a:xfrm>
            <a:off x="3582157" y="47872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7" name="Straight Connector 16"/>
          <p:cNvCxnSpPr/>
          <p:nvPr/>
        </p:nvCxnSpPr>
        <p:spPr>
          <a:xfrm>
            <a:off x="3582157" y="49396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8" name="Straight Connector 17"/>
          <p:cNvCxnSpPr/>
          <p:nvPr/>
        </p:nvCxnSpPr>
        <p:spPr>
          <a:xfrm>
            <a:off x="3582157" y="5092065"/>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19" name="Rounded Rectangle 18"/>
          <p:cNvSpPr/>
          <p:nvPr/>
        </p:nvSpPr>
        <p:spPr>
          <a:xfrm>
            <a:off x="3582157" y="4299250"/>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747713415"/>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8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Review</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Ch.7 : Channels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897340715"/>
      </p:ext>
    </p:extLst>
  </p:cSld>
  <p:clrMapOvr>
    <a:masterClrMapping/>
  </p:clrMapOvr>
  <p:timing>
    <p:tnLst>
      <p:par>
        <p:cTn xmlns:p14="http://schemas.microsoft.com/office/powerpoint/2010/main" id="1" dur="indefinite" restart="never" nodeType="tmRoot"/>
      </p:par>
    </p:tn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Review and wrap up</a:t>
            </a:r>
            <a:endParaRPr lang="en-US" dirty="0"/>
          </a:p>
          <a:p>
            <a:pPr lvl="1"/>
            <a:r>
              <a:rPr lang="en-US" dirty="0" smtClean="0"/>
              <a:t>Testing for a closed channel</a:t>
            </a:r>
          </a:p>
          <a:p>
            <a:pPr lvl="1"/>
            <a:r>
              <a:rPr lang="en-US" dirty="0" smtClean="0"/>
              <a:t>Using ‘default’ case with ‘select’</a:t>
            </a:r>
          </a:p>
        </p:txBody>
      </p:sp>
      <p:sp>
        <p:nvSpPr>
          <p:cNvPr id="6" name="TextBox 5"/>
          <p:cNvSpPr txBox="1"/>
          <p:nvPr/>
        </p:nvSpPr>
        <p:spPr>
          <a:xfrm>
            <a:off x="0" y="5946761"/>
            <a:ext cx="749333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spec#Channel_types</a:t>
            </a:r>
            <a:endParaRPr lang="en-US" dirty="0"/>
          </a:p>
        </p:txBody>
      </p:sp>
    </p:spTree>
    <p:extLst>
      <p:ext uri="{BB962C8B-B14F-4D97-AF65-F5344CB8AC3E}">
        <p14:creationId xmlns:p14="http://schemas.microsoft.com/office/powerpoint/2010/main" val="974101868"/>
      </p:ext>
    </p:extLst>
  </p:cSld>
  <p:clrMapOvr>
    <a:masterClrMapping/>
  </p:clrMapOvr>
  <p:timing>
    <p:tnLst>
      <p:par>
        <p:cTn xmlns:p14="http://schemas.microsoft.com/office/powerpoint/2010/main" id="1" dur="indefinite" restart="never" nodeType="tmRoot"/>
      </p:par>
    </p:tn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‘go’ Statements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Ch.8 : </a:t>
            </a:r>
            <a:r>
              <a:rPr lang="en-US" sz="5400" b="1" dirty="0" err="1" smtClean="0">
                <a:ln/>
                <a:solidFill>
                  <a:schemeClr val="accent3">
                    <a:lumMod val="50000"/>
                  </a:schemeClr>
                </a:solidFill>
                <a:effectLst/>
              </a:rPr>
              <a:t>Goroutines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1284755695"/>
      </p:ext>
    </p:extLst>
  </p:cSld>
  <p:clrMapOvr>
    <a:masterClrMapping/>
  </p:clrMapOvr>
  <p:timing>
    <p:tnLst>
      <p:par>
        <p:cTn xmlns:p14="http://schemas.microsoft.com/office/powerpoint/2010/main" id="1" dur="indefinite" restart="never" nodeType="tmRoot"/>
      </p:par>
    </p:tnLst>
  </p:timing>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Introduction to the ‘go’ statement</a:t>
            </a:r>
          </a:p>
          <a:p>
            <a:pPr lvl="1"/>
            <a:r>
              <a:rPr lang="en-US" dirty="0" smtClean="0"/>
              <a:t>Works on methods</a:t>
            </a:r>
          </a:p>
          <a:p>
            <a:pPr lvl="1"/>
            <a:r>
              <a:rPr lang="en-US" dirty="0" smtClean="0"/>
              <a:t>Works with function</a:t>
            </a:r>
          </a:p>
          <a:p>
            <a:pPr lvl="1"/>
            <a:r>
              <a:rPr lang="en-US" dirty="0" smtClean="0"/>
              <a:t>Works with function literal</a:t>
            </a:r>
          </a:p>
        </p:txBody>
      </p:sp>
      <p:sp>
        <p:nvSpPr>
          <p:cNvPr id="5" name="TextBox 4"/>
          <p:cNvSpPr txBox="1"/>
          <p:nvPr/>
        </p:nvSpPr>
        <p:spPr>
          <a:xfrm>
            <a:off x="0" y="5946761"/>
            <a:ext cx="638427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spec#Go_statements</a:t>
            </a:r>
            <a:endParaRPr lang="en-US" dirty="0"/>
          </a:p>
        </p:txBody>
      </p:sp>
    </p:spTree>
    <p:extLst>
      <p:ext uri="{BB962C8B-B14F-4D97-AF65-F5344CB8AC3E}">
        <p14:creationId xmlns:p14="http://schemas.microsoft.com/office/powerpoint/2010/main" val="4162788274"/>
      </p:ext>
    </p:extLst>
  </p:cSld>
  <p:clrMapOvr>
    <a:masterClrMapping/>
  </p:clrMapOvr>
  <p:timing>
    <p:tnLst>
      <p:par>
        <p:cTn xmlns:p14="http://schemas.microsoft.com/office/powerpoint/2010/main" id="1" dur="indefinite" restart="never" nodeType="tmRoot"/>
      </p:par>
    </p:tnLst>
  </p:timing>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919981486"/>
              </p:ext>
            </p:extLst>
          </p:nvPr>
        </p:nvGraphicFramePr>
        <p:xfrm>
          <a:off x="457200" y="1600200"/>
          <a:ext cx="8229600" cy="2392680"/>
        </p:xfrm>
        <a:graphic>
          <a:graphicData uri="http://schemas.openxmlformats.org/drawingml/2006/table">
            <a:tbl>
              <a:tblPr firstCol="1" bandRow="1">
                <a:tableStyleId>{5C22544A-7EE6-4342-B048-85BDC9FD1C3A}</a:tableStyleId>
              </a:tblPr>
              <a:tblGrid>
                <a:gridCol w="3617742"/>
                <a:gridCol w="4611858"/>
              </a:tblGrid>
              <a:tr h="370840">
                <a:tc>
                  <a:txBody>
                    <a:bodyPr/>
                    <a:lstStyle/>
                    <a:p>
                      <a:r>
                        <a:rPr lang="en-US" dirty="0" smtClean="0"/>
                        <a:t>Go Statements</a:t>
                      </a:r>
                      <a:endParaRPr lang="en-US" dirty="0"/>
                    </a:p>
                  </a:txBody>
                  <a:tcPr/>
                </a:tc>
                <a:tc>
                  <a:txBody>
                    <a:bodyPr/>
                    <a:lstStyle/>
                    <a:p>
                      <a:r>
                        <a:rPr lang="en-US" dirty="0" smtClean="0">
                          <a:hlinkClick r:id="rId2"/>
                        </a:rPr>
                        <a:t>https://</a:t>
                      </a:r>
                      <a:r>
                        <a:rPr lang="en-US" dirty="0" err="1" smtClean="0">
                          <a:hlinkClick r:id="rId2"/>
                        </a:rPr>
                        <a:t>golang.org</a:t>
                      </a:r>
                      <a:r>
                        <a:rPr lang="en-US" dirty="0" smtClean="0">
                          <a:hlinkClick r:id="rId2"/>
                        </a:rPr>
                        <a:t>/ref/</a:t>
                      </a:r>
                      <a:r>
                        <a:rPr lang="en-US" dirty="0" err="1" smtClean="0">
                          <a:hlinkClick r:id="rId2"/>
                        </a:rPr>
                        <a:t>spec#Go_statements</a:t>
                      </a:r>
                      <a:endParaRPr lang="en-US" dirty="0"/>
                    </a:p>
                  </a:txBody>
                  <a:tcPr/>
                </a:tc>
              </a:tr>
              <a:tr h="370840">
                <a:tc>
                  <a:txBody>
                    <a:bodyPr/>
                    <a:lstStyle/>
                    <a:p>
                      <a:r>
                        <a:rPr lang="en-US" dirty="0" smtClean="0"/>
                        <a:t>A</a:t>
                      </a:r>
                      <a:r>
                        <a:rPr lang="en-US" baseline="0" dirty="0" smtClean="0"/>
                        <a:t> Tour of Go : </a:t>
                      </a:r>
                      <a:r>
                        <a:rPr lang="en-US" baseline="0" dirty="0" err="1" smtClean="0"/>
                        <a:t>Goroutine</a:t>
                      </a:r>
                      <a:endParaRPr lang="en-US" dirty="0"/>
                    </a:p>
                  </a:txBody>
                  <a:tcPr/>
                </a:tc>
                <a:tc>
                  <a:txBody>
                    <a:bodyPr/>
                    <a:lstStyle/>
                    <a:p>
                      <a:r>
                        <a:rPr lang="en-US" dirty="0" smtClean="0">
                          <a:hlinkClick r:id="rId3"/>
                        </a:rPr>
                        <a:t>https://tour.golang.org/concurrency/1</a:t>
                      </a:r>
                      <a:endParaRPr lang="en-US" dirty="0"/>
                    </a:p>
                  </a:txBody>
                  <a:tcPr/>
                </a:tc>
              </a:tr>
              <a:tr h="370840">
                <a:tc>
                  <a:txBody>
                    <a:bodyPr/>
                    <a:lstStyle/>
                    <a:p>
                      <a:r>
                        <a:rPr lang="en-US" dirty="0" smtClean="0"/>
                        <a:t>Concurrency</a:t>
                      </a:r>
                      <a:endParaRPr lang="en-US" dirty="0"/>
                    </a:p>
                  </a:txBody>
                  <a:tcPr/>
                </a:tc>
                <a:tc>
                  <a:txBody>
                    <a:bodyPr/>
                    <a:lstStyle/>
                    <a:p>
                      <a:r>
                        <a:rPr lang="en-US" dirty="0" smtClean="0">
                          <a:hlinkClick r:id="rId4"/>
                        </a:rPr>
                        <a:t>https://www.golang-book.com/books/intro/10</a:t>
                      </a:r>
                      <a:endParaRPr lang="en-US" dirty="0"/>
                    </a:p>
                  </a:txBody>
                  <a:tcPr/>
                </a:tc>
              </a:tr>
              <a:tr h="370840">
                <a:tc>
                  <a:txBody>
                    <a:bodyPr/>
                    <a:lstStyle/>
                    <a:p>
                      <a:r>
                        <a:rPr lang="en-US" dirty="0" smtClean="0"/>
                        <a:t>Rob Pike - 'Concurrency Is Not Parallelism'</a:t>
                      </a:r>
                      <a:endParaRPr lang="en-US" dirty="0"/>
                    </a:p>
                  </a:txBody>
                  <a:tcPr/>
                </a:tc>
                <a:tc>
                  <a:txBody>
                    <a:bodyPr/>
                    <a:lstStyle/>
                    <a:p>
                      <a:r>
                        <a:rPr lang="en-US" dirty="0" smtClean="0">
                          <a:hlinkClick r:id="rId5"/>
                        </a:rPr>
                        <a:t>https://www.youtube.com/watch?v=cN_DpYBzKso</a:t>
                      </a:r>
                      <a:endParaRPr lang="en-US" dirty="0"/>
                    </a:p>
                  </a:txBody>
                  <a:tcPr/>
                </a:tc>
              </a:tr>
              <a:tr h="370840">
                <a:tc>
                  <a:txBody>
                    <a:bodyPr/>
                    <a:lstStyle/>
                    <a:p>
                      <a:r>
                        <a:rPr lang="en-US" dirty="0" smtClean="0"/>
                        <a:t>Google I/O 2013 - Advanced Go Concurrency Patterns</a:t>
                      </a:r>
                      <a:endParaRPr lang="en-US" dirty="0"/>
                    </a:p>
                  </a:txBody>
                  <a:tcPr/>
                </a:tc>
                <a:tc>
                  <a:txBody>
                    <a:bodyPr/>
                    <a:lstStyle/>
                    <a:p>
                      <a:r>
                        <a:rPr lang="en-US" dirty="0" smtClean="0">
                          <a:hlinkClick r:id="rId6"/>
                        </a:rPr>
                        <a:t>https://</a:t>
                      </a:r>
                      <a:r>
                        <a:rPr lang="en-US" dirty="0" err="1" smtClean="0">
                          <a:hlinkClick r:id="rId6"/>
                        </a:rPr>
                        <a:t>www.youtube.com</a:t>
                      </a:r>
                      <a:r>
                        <a:rPr lang="en-US" dirty="0" smtClean="0">
                          <a:hlinkClick r:id="rId6"/>
                        </a:rPr>
                        <a:t>/</a:t>
                      </a:r>
                      <a:r>
                        <a:rPr lang="en-US" dirty="0" err="1" smtClean="0">
                          <a:hlinkClick r:id="rId6"/>
                        </a:rPr>
                        <a:t>watch?v</a:t>
                      </a:r>
                      <a:r>
                        <a:rPr lang="en-US" dirty="0" smtClean="0">
                          <a:hlinkClick r:id="rId6"/>
                        </a:rPr>
                        <a:t>=</a:t>
                      </a:r>
                      <a:r>
                        <a:rPr lang="en-US" dirty="0" err="1" smtClean="0">
                          <a:hlinkClick r:id="rId6"/>
                        </a:rPr>
                        <a:t>QDDwwePbDtw</a:t>
                      </a:r>
                      <a:endParaRPr lang="en-US" dirty="0"/>
                    </a:p>
                  </a:txBody>
                  <a:tcPr/>
                </a:tc>
              </a:tr>
            </a:tbl>
          </a:graphicData>
        </a:graphic>
      </p:graphicFrame>
    </p:spTree>
    <p:extLst>
      <p:ext uri="{BB962C8B-B14F-4D97-AF65-F5344CB8AC3E}">
        <p14:creationId xmlns:p14="http://schemas.microsoft.com/office/powerpoint/2010/main" val="2127306591"/>
      </p:ext>
    </p:extLst>
  </p:cSld>
  <p:clrMapOvr>
    <a:masterClrMapping/>
  </p:clrMapOvr>
  <p:timing>
    <p:tnLst>
      <p:par>
        <p:cTn xmlns:p14="http://schemas.microsoft.com/office/powerpoint/2010/main" id="1" dur="indefinite" restart="never" nodeType="tmRoot"/>
      </p:par>
    </p:tn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Serialize : Producer &amp; Consumer</a:t>
            </a:r>
            <a:endParaRPr lang="en-US" dirty="0"/>
          </a:p>
        </p:txBody>
      </p:sp>
      <p:sp>
        <p:nvSpPr>
          <p:cNvPr id="4" name="TextBox 3"/>
          <p:cNvSpPr txBox="1"/>
          <p:nvPr/>
        </p:nvSpPr>
        <p:spPr>
          <a:xfrm>
            <a:off x="1011728" y="2266754"/>
            <a:ext cx="1825289" cy="369332"/>
          </a:xfrm>
          <a:prstGeom prst="rect">
            <a:avLst/>
          </a:prstGeom>
          <a:noFill/>
        </p:spPr>
        <p:txBody>
          <a:bodyPr wrap="none" rtlCol="0">
            <a:spAutoFit/>
          </a:bodyPr>
          <a:lstStyle/>
          <a:p>
            <a:r>
              <a:rPr lang="en-US" dirty="0" smtClean="0"/>
              <a:t>1. Create channel</a:t>
            </a:r>
            <a:endParaRPr lang="en-US" dirty="0"/>
          </a:p>
        </p:txBody>
      </p:sp>
      <p:sp>
        <p:nvSpPr>
          <p:cNvPr id="5" name="Can 4"/>
          <p:cNvSpPr/>
          <p:nvPr/>
        </p:nvSpPr>
        <p:spPr>
          <a:xfrm rot="5400000">
            <a:off x="1750627" y="2571779"/>
            <a:ext cx="281575"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7" name="TextBox 6"/>
          <p:cNvSpPr txBox="1"/>
          <p:nvPr/>
        </p:nvSpPr>
        <p:spPr>
          <a:xfrm>
            <a:off x="3214467" y="2266754"/>
            <a:ext cx="1188584" cy="369332"/>
          </a:xfrm>
          <a:prstGeom prst="rect">
            <a:avLst/>
          </a:prstGeom>
          <a:noFill/>
        </p:spPr>
        <p:txBody>
          <a:bodyPr wrap="none" rtlCol="0">
            <a:spAutoFit/>
          </a:bodyPr>
          <a:lstStyle/>
          <a:p>
            <a:r>
              <a:rPr lang="en-US" dirty="0" smtClean="0"/>
              <a:t>2. Produce</a:t>
            </a:r>
            <a:endParaRPr lang="en-US" dirty="0"/>
          </a:p>
        </p:txBody>
      </p:sp>
      <p:sp>
        <p:nvSpPr>
          <p:cNvPr id="8" name="Can 7"/>
          <p:cNvSpPr/>
          <p:nvPr/>
        </p:nvSpPr>
        <p:spPr>
          <a:xfrm rot="5400000">
            <a:off x="3985634" y="2572454"/>
            <a:ext cx="281575"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cxnSp>
        <p:nvCxnSpPr>
          <p:cNvPr id="9" name="Straight Arrow Connector 8"/>
          <p:cNvCxnSpPr/>
          <p:nvPr/>
        </p:nvCxnSpPr>
        <p:spPr>
          <a:xfrm>
            <a:off x="2932409" y="3029319"/>
            <a:ext cx="737148" cy="0"/>
          </a:xfrm>
          <a:prstGeom prst="straightConnector1">
            <a:avLst/>
          </a:prstGeom>
          <a:ln w="57150" cmpd="sng">
            <a:solidFill>
              <a:schemeClr val="accent2">
                <a:lumMod val="60000"/>
                <a:lumOff val="40000"/>
              </a:schemeClr>
            </a:solidFill>
            <a:tailEnd type="arrow"/>
          </a:ln>
        </p:spPr>
        <p:style>
          <a:lnRef idx="1">
            <a:schemeClr val="accent2"/>
          </a:lnRef>
          <a:fillRef idx="0">
            <a:schemeClr val="accent2"/>
          </a:fillRef>
          <a:effectRef idx="0">
            <a:schemeClr val="accent2"/>
          </a:effectRef>
          <a:fontRef idx="minor">
            <a:schemeClr val="tx1"/>
          </a:fontRef>
        </p:style>
      </p:cxnSp>
      <p:sp>
        <p:nvSpPr>
          <p:cNvPr id="11" name="TextBox 10"/>
          <p:cNvSpPr txBox="1"/>
          <p:nvPr/>
        </p:nvSpPr>
        <p:spPr>
          <a:xfrm>
            <a:off x="5455740" y="2266754"/>
            <a:ext cx="1289010" cy="369332"/>
          </a:xfrm>
          <a:prstGeom prst="rect">
            <a:avLst/>
          </a:prstGeom>
          <a:noFill/>
        </p:spPr>
        <p:txBody>
          <a:bodyPr wrap="none" rtlCol="0">
            <a:spAutoFit/>
          </a:bodyPr>
          <a:lstStyle/>
          <a:p>
            <a:r>
              <a:rPr lang="en-US" dirty="0" smtClean="0"/>
              <a:t>3. Consume</a:t>
            </a:r>
            <a:endParaRPr lang="en-US" dirty="0"/>
          </a:p>
        </p:txBody>
      </p:sp>
      <p:sp>
        <p:nvSpPr>
          <p:cNvPr id="12" name="Can 11"/>
          <p:cNvSpPr/>
          <p:nvPr/>
        </p:nvSpPr>
        <p:spPr>
          <a:xfrm rot="5400000">
            <a:off x="5561279" y="2571779"/>
            <a:ext cx="281575"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cxnSp>
        <p:nvCxnSpPr>
          <p:cNvPr id="13" name="Straight Arrow Connector 12"/>
          <p:cNvCxnSpPr/>
          <p:nvPr/>
        </p:nvCxnSpPr>
        <p:spPr>
          <a:xfrm>
            <a:off x="6158931" y="3028644"/>
            <a:ext cx="737148" cy="0"/>
          </a:xfrm>
          <a:prstGeom prst="straightConnector1">
            <a:avLst/>
          </a:prstGeom>
          <a:ln w="57150" cmpd="sng">
            <a:solidFill>
              <a:schemeClr val="accent3">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sp>
        <p:nvSpPr>
          <p:cNvPr id="15" name="Rectangle 14"/>
          <p:cNvSpPr/>
          <p:nvPr/>
        </p:nvSpPr>
        <p:spPr>
          <a:xfrm>
            <a:off x="1767917" y="3704501"/>
            <a:ext cx="305621" cy="298838"/>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1</a:t>
            </a:r>
            <a:endParaRPr lang="en-US" dirty="0"/>
          </a:p>
        </p:txBody>
      </p:sp>
      <p:sp>
        <p:nvSpPr>
          <p:cNvPr id="16" name="Rectangle 15"/>
          <p:cNvSpPr/>
          <p:nvPr/>
        </p:nvSpPr>
        <p:spPr>
          <a:xfrm>
            <a:off x="2073538" y="3704501"/>
            <a:ext cx="1596019" cy="29883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17" name="Rectangle 16"/>
          <p:cNvSpPr/>
          <p:nvPr/>
        </p:nvSpPr>
        <p:spPr>
          <a:xfrm>
            <a:off x="3669558" y="3704501"/>
            <a:ext cx="3029040" cy="29883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cxnSp>
        <p:nvCxnSpPr>
          <p:cNvPr id="19" name="Straight Arrow Connector 18"/>
          <p:cNvCxnSpPr/>
          <p:nvPr/>
        </p:nvCxnSpPr>
        <p:spPr>
          <a:xfrm flipV="1">
            <a:off x="1767917" y="6119394"/>
            <a:ext cx="4930681" cy="63702"/>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sp>
        <p:nvSpPr>
          <p:cNvPr id="21" name="TextBox 20"/>
          <p:cNvSpPr txBox="1"/>
          <p:nvPr/>
        </p:nvSpPr>
        <p:spPr>
          <a:xfrm>
            <a:off x="3790534" y="6183095"/>
            <a:ext cx="612517" cy="369332"/>
          </a:xfrm>
          <a:prstGeom prst="rect">
            <a:avLst/>
          </a:prstGeom>
          <a:noFill/>
        </p:spPr>
        <p:txBody>
          <a:bodyPr wrap="none" rtlCol="0">
            <a:spAutoFit/>
          </a:bodyPr>
          <a:lstStyle/>
          <a:p>
            <a:r>
              <a:rPr lang="en-US" dirty="0" smtClean="0"/>
              <a:t>time</a:t>
            </a:r>
            <a:endParaRPr lang="en-US" dirty="0"/>
          </a:p>
        </p:txBody>
      </p:sp>
    </p:spTree>
    <p:extLst>
      <p:ext uri="{BB962C8B-B14F-4D97-AF65-F5344CB8AC3E}">
        <p14:creationId xmlns:p14="http://schemas.microsoft.com/office/powerpoint/2010/main" val="475151224"/>
      </p:ext>
    </p:extLst>
  </p:cSld>
  <p:clrMapOvr>
    <a:masterClrMapping/>
  </p:clrMapOvr>
  <p:timing>
    <p:tnLst>
      <p:par>
        <p:cTn xmlns:p14="http://schemas.microsoft.com/office/powerpoint/2010/main" id="1" dur="indefinite" restart="never" nodeType="tmRoot"/>
      </p:par>
    </p:tn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Serial: Producer &amp; Consumer</a:t>
            </a:r>
            <a:endParaRPr lang="en-US" dirty="0"/>
          </a:p>
        </p:txBody>
      </p:sp>
      <p:sp>
        <p:nvSpPr>
          <p:cNvPr id="4" name="TextBox 3"/>
          <p:cNvSpPr txBox="1"/>
          <p:nvPr/>
        </p:nvSpPr>
        <p:spPr>
          <a:xfrm>
            <a:off x="1011728" y="2266754"/>
            <a:ext cx="1825289" cy="369332"/>
          </a:xfrm>
          <a:prstGeom prst="rect">
            <a:avLst/>
          </a:prstGeom>
          <a:noFill/>
        </p:spPr>
        <p:txBody>
          <a:bodyPr wrap="none" rtlCol="0">
            <a:spAutoFit/>
          </a:bodyPr>
          <a:lstStyle/>
          <a:p>
            <a:r>
              <a:rPr lang="en-US" dirty="0" smtClean="0"/>
              <a:t>1. Create channel</a:t>
            </a:r>
            <a:endParaRPr lang="en-US" dirty="0"/>
          </a:p>
        </p:txBody>
      </p:sp>
      <p:sp>
        <p:nvSpPr>
          <p:cNvPr id="5" name="Can 4"/>
          <p:cNvSpPr/>
          <p:nvPr/>
        </p:nvSpPr>
        <p:spPr>
          <a:xfrm rot="5400000">
            <a:off x="1750627" y="2571779"/>
            <a:ext cx="281575"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7" name="TextBox 6"/>
          <p:cNvSpPr txBox="1"/>
          <p:nvPr/>
        </p:nvSpPr>
        <p:spPr>
          <a:xfrm>
            <a:off x="3214467" y="2266754"/>
            <a:ext cx="1188584" cy="369332"/>
          </a:xfrm>
          <a:prstGeom prst="rect">
            <a:avLst/>
          </a:prstGeom>
          <a:noFill/>
        </p:spPr>
        <p:txBody>
          <a:bodyPr wrap="none" rtlCol="0">
            <a:spAutoFit/>
          </a:bodyPr>
          <a:lstStyle/>
          <a:p>
            <a:r>
              <a:rPr lang="en-US" dirty="0" smtClean="0"/>
              <a:t>2. Produce</a:t>
            </a:r>
            <a:endParaRPr lang="en-US" dirty="0"/>
          </a:p>
        </p:txBody>
      </p:sp>
      <p:sp>
        <p:nvSpPr>
          <p:cNvPr id="8" name="Can 7"/>
          <p:cNvSpPr/>
          <p:nvPr/>
        </p:nvSpPr>
        <p:spPr>
          <a:xfrm rot="5400000">
            <a:off x="3985634" y="2572454"/>
            <a:ext cx="281575"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cxnSp>
        <p:nvCxnSpPr>
          <p:cNvPr id="9" name="Straight Arrow Connector 8"/>
          <p:cNvCxnSpPr/>
          <p:nvPr/>
        </p:nvCxnSpPr>
        <p:spPr>
          <a:xfrm>
            <a:off x="2932409" y="3029319"/>
            <a:ext cx="737148" cy="0"/>
          </a:xfrm>
          <a:prstGeom prst="straightConnector1">
            <a:avLst/>
          </a:prstGeom>
          <a:ln w="57150" cmpd="sng">
            <a:solidFill>
              <a:schemeClr val="accent2">
                <a:lumMod val="60000"/>
                <a:lumOff val="40000"/>
              </a:schemeClr>
            </a:solidFill>
            <a:tailEnd type="arrow"/>
          </a:ln>
        </p:spPr>
        <p:style>
          <a:lnRef idx="1">
            <a:schemeClr val="accent2"/>
          </a:lnRef>
          <a:fillRef idx="0">
            <a:schemeClr val="accent2"/>
          </a:fillRef>
          <a:effectRef idx="0">
            <a:schemeClr val="accent2"/>
          </a:effectRef>
          <a:fontRef idx="minor">
            <a:schemeClr val="tx1"/>
          </a:fontRef>
        </p:style>
      </p:cxnSp>
      <p:sp>
        <p:nvSpPr>
          <p:cNvPr id="11" name="TextBox 10"/>
          <p:cNvSpPr txBox="1"/>
          <p:nvPr/>
        </p:nvSpPr>
        <p:spPr>
          <a:xfrm>
            <a:off x="5455740" y="2266754"/>
            <a:ext cx="1289010" cy="369332"/>
          </a:xfrm>
          <a:prstGeom prst="rect">
            <a:avLst/>
          </a:prstGeom>
          <a:noFill/>
        </p:spPr>
        <p:txBody>
          <a:bodyPr wrap="none" rtlCol="0">
            <a:spAutoFit/>
          </a:bodyPr>
          <a:lstStyle/>
          <a:p>
            <a:r>
              <a:rPr lang="en-US" dirty="0" smtClean="0"/>
              <a:t>3. Consume</a:t>
            </a:r>
            <a:endParaRPr lang="en-US" dirty="0"/>
          </a:p>
        </p:txBody>
      </p:sp>
      <p:sp>
        <p:nvSpPr>
          <p:cNvPr id="12" name="Can 11"/>
          <p:cNvSpPr/>
          <p:nvPr/>
        </p:nvSpPr>
        <p:spPr>
          <a:xfrm rot="5400000">
            <a:off x="5561279" y="2571779"/>
            <a:ext cx="281575"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cxnSp>
        <p:nvCxnSpPr>
          <p:cNvPr id="13" name="Straight Arrow Connector 12"/>
          <p:cNvCxnSpPr/>
          <p:nvPr/>
        </p:nvCxnSpPr>
        <p:spPr>
          <a:xfrm>
            <a:off x="6158931" y="3028644"/>
            <a:ext cx="737148" cy="0"/>
          </a:xfrm>
          <a:prstGeom prst="straightConnector1">
            <a:avLst/>
          </a:prstGeom>
          <a:ln w="57150" cmpd="sng">
            <a:solidFill>
              <a:schemeClr val="accent3">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sp>
        <p:nvSpPr>
          <p:cNvPr id="15" name="Rectangle 14"/>
          <p:cNvSpPr/>
          <p:nvPr/>
        </p:nvSpPr>
        <p:spPr>
          <a:xfrm>
            <a:off x="1720376" y="3704501"/>
            <a:ext cx="305621" cy="298838"/>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1</a:t>
            </a:r>
            <a:endParaRPr lang="en-US" dirty="0"/>
          </a:p>
        </p:txBody>
      </p:sp>
      <p:sp>
        <p:nvSpPr>
          <p:cNvPr id="16" name="Rectangle 15"/>
          <p:cNvSpPr/>
          <p:nvPr/>
        </p:nvSpPr>
        <p:spPr>
          <a:xfrm>
            <a:off x="2073538" y="3704501"/>
            <a:ext cx="274741" cy="29883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17" name="Rectangle 16"/>
          <p:cNvSpPr/>
          <p:nvPr/>
        </p:nvSpPr>
        <p:spPr>
          <a:xfrm>
            <a:off x="6219238" y="3704501"/>
            <a:ext cx="525512" cy="29883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cxnSp>
        <p:nvCxnSpPr>
          <p:cNvPr id="14" name="Straight Arrow Connector 13"/>
          <p:cNvCxnSpPr/>
          <p:nvPr/>
        </p:nvCxnSpPr>
        <p:spPr>
          <a:xfrm flipV="1">
            <a:off x="1720376" y="6119394"/>
            <a:ext cx="5024374" cy="63702"/>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sp>
        <p:nvSpPr>
          <p:cNvPr id="18" name="TextBox 17"/>
          <p:cNvSpPr txBox="1"/>
          <p:nvPr/>
        </p:nvSpPr>
        <p:spPr>
          <a:xfrm>
            <a:off x="3790534" y="6183095"/>
            <a:ext cx="612517" cy="369332"/>
          </a:xfrm>
          <a:prstGeom prst="rect">
            <a:avLst/>
          </a:prstGeom>
          <a:noFill/>
        </p:spPr>
        <p:txBody>
          <a:bodyPr wrap="none" rtlCol="0">
            <a:spAutoFit/>
          </a:bodyPr>
          <a:lstStyle/>
          <a:p>
            <a:r>
              <a:rPr lang="en-US" dirty="0" smtClean="0"/>
              <a:t>time</a:t>
            </a:r>
            <a:endParaRPr lang="en-US" dirty="0"/>
          </a:p>
        </p:txBody>
      </p:sp>
      <p:sp>
        <p:nvSpPr>
          <p:cNvPr id="19" name="Rectangle 18"/>
          <p:cNvSpPr/>
          <p:nvPr/>
        </p:nvSpPr>
        <p:spPr>
          <a:xfrm>
            <a:off x="2397651" y="3704501"/>
            <a:ext cx="274741" cy="29883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20" name="Rectangle 19"/>
          <p:cNvSpPr/>
          <p:nvPr/>
        </p:nvSpPr>
        <p:spPr>
          <a:xfrm>
            <a:off x="2721764" y="3704501"/>
            <a:ext cx="274741" cy="29883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21" name="Rectangle 20"/>
          <p:cNvSpPr/>
          <p:nvPr/>
        </p:nvSpPr>
        <p:spPr>
          <a:xfrm>
            <a:off x="3045877" y="3704501"/>
            <a:ext cx="274741" cy="29883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22" name="Rectangle 21"/>
          <p:cNvSpPr/>
          <p:nvPr/>
        </p:nvSpPr>
        <p:spPr>
          <a:xfrm>
            <a:off x="3369988" y="3704501"/>
            <a:ext cx="274741" cy="29883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27" name="Rectangle 26"/>
          <p:cNvSpPr/>
          <p:nvPr/>
        </p:nvSpPr>
        <p:spPr>
          <a:xfrm>
            <a:off x="5595750" y="3704501"/>
            <a:ext cx="525512" cy="29883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sp>
        <p:nvSpPr>
          <p:cNvPr id="28" name="Rectangle 27"/>
          <p:cNvSpPr/>
          <p:nvPr/>
        </p:nvSpPr>
        <p:spPr>
          <a:xfrm>
            <a:off x="4972263" y="3704501"/>
            <a:ext cx="525512" cy="29883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sp>
        <p:nvSpPr>
          <p:cNvPr id="29" name="Rectangle 28"/>
          <p:cNvSpPr/>
          <p:nvPr/>
        </p:nvSpPr>
        <p:spPr>
          <a:xfrm>
            <a:off x="4348776" y="3704501"/>
            <a:ext cx="525512" cy="29883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sp>
        <p:nvSpPr>
          <p:cNvPr id="30" name="Rectangle 29"/>
          <p:cNvSpPr/>
          <p:nvPr/>
        </p:nvSpPr>
        <p:spPr>
          <a:xfrm>
            <a:off x="3725289" y="3704501"/>
            <a:ext cx="525512" cy="29883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spTree>
    <p:extLst>
      <p:ext uri="{BB962C8B-B14F-4D97-AF65-F5344CB8AC3E}">
        <p14:creationId xmlns:p14="http://schemas.microsoft.com/office/powerpoint/2010/main" val="1338827981"/>
      </p:ext>
    </p:extLst>
  </p:cSld>
  <p:clrMapOvr>
    <a:masterClrMapping/>
  </p:clrMapOvr>
  <p:timing>
    <p:tnLst>
      <p:par>
        <p:cTn xmlns:p14="http://schemas.microsoft.com/office/powerpoint/2010/main" id="1" dur="indefinite" restart="never" nodeType="tmRoot"/>
      </p:par>
    </p:tnLst>
  </p:timing>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Concurrent: Producer &amp; Consumer</a:t>
            </a:r>
            <a:endParaRPr lang="en-US" dirty="0"/>
          </a:p>
        </p:txBody>
      </p:sp>
      <p:sp>
        <p:nvSpPr>
          <p:cNvPr id="4" name="TextBox 3"/>
          <p:cNvSpPr txBox="1"/>
          <p:nvPr/>
        </p:nvSpPr>
        <p:spPr>
          <a:xfrm>
            <a:off x="1011728" y="2266754"/>
            <a:ext cx="1825289" cy="369332"/>
          </a:xfrm>
          <a:prstGeom prst="rect">
            <a:avLst/>
          </a:prstGeom>
          <a:noFill/>
        </p:spPr>
        <p:txBody>
          <a:bodyPr wrap="none" rtlCol="0">
            <a:spAutoFit/>
          </a:bodyPr>
          <a:lstStyle/>
          <a:p>
            <a:r>
              <a:rPr lang="en-US" dirty="0" smtClean="0"/>
              <a:t>1. Create channel</a:t>
            </a:r>
            <a:endParaRPr lang="en-US" dirty="0"/>
          </a:p>
        </p:txBody>
      </p:sp>
      <p:sp>
        <p:nvSpPr>
          <p:cNvPr id="5" name="Can 4"/>
          <p:cNvSpPr/>
          <p:nvPr/>
        </p:nvSpPr>
        <p:spPr>
          <a:xfrm rot="5400000">
            <a:off x="1750627" y="2571779"/>
            <a:ext cx="281575"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7" name="TextBox 6"/>
          <p:cNvSpPr txBox="1"/>
          <p:nvPr/>
        </p:nvSpPr>
        <p:spPr>
          <a:xfrm>
            <a:off x="3214467" y="2266754"/>
            <a:ext cx="1188584" cy="369332"/>
          </a:xfrm>
          <a:prstGeom prst="rect">
            <a:avLst/>
          </a:prstGeom>
          <a:noFill/>
        </p:spPr>
        <p:txBody>
          <a:bodyPr wrap="none" rtlCol="0">
            <a:spAutoFit/>
          </a:bodyPr>
          <a:lstStyle/>
          <a:p>
            <a:r>
              <a:rPr lang="en-US" dirty="0" smtClean="0"/>
              <a:t>2. Produce</a:t>
            </a:r>
            <a:endParaRPr lang="en-US" dirty="0"/>
          </a:p>
        </p:txBody>
      </p:sp>
      <p:sp>
        <p:nvSpPr>
          <p:cNvPr id="8" name="Can 7"/>
          <p:cNvSpPr/>
          <p:nvPr/>
        </p:nvSpPr>
        <p:spPr>
          <a:xfrm rot="5400000">
            <a:off x="3985634" y="2572454"/>
            <a:ext cx="281575"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cxnSp>
        <p:nvCxnSpPr>
          <p:cNvPr id="9" name="Straight Arrow Connector 8"/>
          <p:cNvCxnSpPr/>
          <p:nvPr/>
        </p:nvCxnSpPr>
        <p:spPr>
          <a:xfrm>
            <a:off x="2932409" y="3029319"/>
            <a:ext cx="737148" cy="0"/>
          </a:xfrm>
          <a:prstGeom prst="straightConnector1">
            <a:avLst/>
          </a:prstGeom>
          <a:ln w="57150" cmpd="sng">
            <a:solidFill>
              <a:schemeClr val="accent2">
                <a:lumMod val="60000"/>
                <a:lumOff val="40000"/>
              </a:schemeClr>
            </a:solidFill>
            <a:tailEnd type="arrow"/>
          </a:ln>
        </p:spPr>
        <p:style>
          <a:lnRef idx="1">
            <a:schemeClr val="accent2"/>
          </a:lnRef>
          <a:fillRef idx="0">
            <a:schemeClr val="accent2"/>
          </a:fillRef>
          <a:effectRef idx="0">
            <a:schemeClr val="accent2"/>
          </a:effectRef>
          <a:fontRef idx="minor">
            <a:schemeClr val="tx1"/>
          </a:fontRef>
        </p:style>
      </p:cxnSp>
      <p:sp>
        <p:nvSpPr>
          <p:cNvPr id="11" name="TextBox 10"/>
          <p:cNvSpPr txBox="1"/>
          <p:nvPr/>
        </p:nvSpPr>
        <p:spPr>
          <a:xfrm>
            <a:off x="5455740" y="2266754"/>
            <a:ext cx="1289010" cy="369332"/>
          </a:xfrm>
          <a:prstGeom prst="rect">
            <a:avLst/>
          </a:prstGeom>
          <a:noFill/>
        </p:spPr>
        <p:txBody>
          <a:bodyPr wrap="none" rtlCol="0">
            <a:spAutoFit/>
          </a:bodyPr>
          <a:lstStyle/>
          <a:p>
            <a:r>
              <a:rPr lang="en-US" dirty="0" smtClean="0"/>
              <a:t>3. Consume</a:t>
            </a:r>
            <a:endParaRPr lang="en-US" dirty="0"/>
          </a:p>
        </p:txBody>
      </p:sp>
      <p:sp>
        <p:nvSpPr>
          <p:cNvPr id="12" name="Can 11"/>
          <p:cNvSpPr/>
          <p:nvPr/>
        </p:nvSpPr>
        <p:spPr>
          <a:xfrm rot="5400000">
            <a:off x="5561279" y="2571779"/>
            <a:ext cx="281575"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cxnSp>
        <p:nvCxnSpPr>
          <p:cNvPr id="13" name="Straight Arrow Connector 12"/>
          <p:cNvCxnSpPr/>
          <p:nvPr/>
        </p:nvCxnSpPr>
        <p:spPr>
          <a:xfrm>
            <a:off x="6158931" y="3028644"/>
            <a:ext cx="737148" cy="0"/>
          </a:xfrm>
          <a:prstGeom prst="straightConnector1">
            <a:avLst/>
          </a:prstGeom>
          <a:ln w="57150" cmpd="sng">
            <a:solidFill>
              <a:schemeClr val="accent3">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sp>
        <p:nvSpPr>
          <p:cNvPr id="15" name="Rectangle 14"/>
          <p:cNvSpPr/>
          <p:nvPr/>
        </p:nvSpPr>
        <p:spPr>
          <a:xfrm>
            <a:off x="1720376" y="3704501"/>
            <a:ext cx="305621" cy="298838"/>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1</a:t>
            </a:r>
            <a:endParaRPr lang="en-US" dirty="0"/>
          </a:p>
        </p:txBody>
      </p:sp>
      <p:sp>
        <p:nvSpPr>
          <p:cNvPr id="16" name="Rectangle 15"/>
          <p:cNvSpPr/>
          <p:nvPr/>
        </p:nvSpPr>
        <p:spPr>
          <a:xfrm>
            <a:off x="2097746" y="3704501"/>
            <a:ext cx="274741" cy="29883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17" name="Rectangle 16"/>
          <p:cNvSpPr/>
          <p:nvPr/>
        </p:nvSpPr>
        <p:spPr>
          <a:xfrm>
            <a:off x="6219238" y="3704501"/>
            <a:ext cx="525512" cy="29883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cxnSp>
        <p:nvCxnSpPr>
          <p:cNvPr id="14" name="Straight Arrow Connector 13"/>
          <p:cNvCxnSpPr/>
          <p:nvPr/>
        </p:nvCxnSpPr>
        <p:spPr>
          <a:xfrm flipV="1">
            <a:off x="1720376" y="6119394"/>
            <a:ext cx="5024374" cy="63702"/>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sp>
        <p:nvSpPr>
          <p:cNvPr id="18" name="TextBox 17"/>
          <p:cNvSpPr txBox="1"/>
          <p:nvPr/>
        </p:nvSpPr>
        <p:spPr>
          <a:xfrm>
            <a:off x="3790534" y="6183095"/>
            <a:ext cx="612517" cy="369332"/>
          </a:xfrm>
          <a:prstGeom prst="rect">
            <a:avLst/>
          </a:prstGeom>
          <a:noFill/>
        </p:spPr>
        <p:txBody>
          <a:bodyPr wrap="none" rtlCol="0">
            <a:spAutoFit/>
          </a:bodyPr>
          <a:lstStyle/>
          <a:p>
            <a:r>
              <a:rPr lang="en-US" dirty="0" smtClean="0"/>
              <a:t>time</a:t>
            </a:r>
            <a:endParaRPr lang="en-US" dirty="0"/>
          </a:p>
        </p:txBody>
      </p:sp>
      <p:sp>
        <p:nvSpPr>
          <p:cNvPr id="19" name="Rectangle 18"/>
          <p:cNvSpPr/>
          <p:nvPr/>
        </p:nvSpPr>
        <p:spPr>
          <a:xfrm>
            <a:off x="5872750" y="3704501"/>
            <a:ext cx="274741" cy="29883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20" name="Rectangle 19"/>
          <p:cNvSpPr/>
          <p:nvPr/>
        </p:nvSpPr>
        <p:spPr>
          <a:xfrm>
            <a:off x="3985248" y="3704501"/>
            <a:ext cx="274741" cy="29883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21" name="Rectangle 20"/>
          <p:cNvSpPr/>
          <p:nvPr/>
        </p:nvSpPr>
        <p:spPr>
          <a:xfrm>
            <a:off x="3041497" y="3704501"/>
            <a:ext cx="274741" cy="29883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22" name="Rectangle 21"/>
          <p:cNvSpPr/>
          <p:nvPr/>
        </p:nvSpPr>
        <p:spPr>
          <a:xfrm>
            <a:off x="4928999" y="3707482"/>
            <a:ext cx="274741" cy="29883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27" name="Rectangle 26"/>
          <p:cNvSpPr/>
          <p:nvPr/>
        </p:nvSpPr>
        <p:spPr>
          <a:xfrm>
            <a:off x="2444236" y="3704501"/>
            <a:ext cx="525512" cy="29883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sp>
        <p:nvSpPr>
          <p:cNvPr id="28" name="Rectangle 27"/>
          <p:cNvSpPr/>
          <p:nvPr/>
        </p:nvSpPr>
        <p:spPr>
          <a:xfrm>
            <a:off x="5275489" y="3707482"/>
            <a:ext cx="525512" cy="29883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sp>
        <p:nvSpPr>
          <p:cNvPr id="29" name="Rectangle 28"/>
          <p:cNvSpPr/>
          <p:nvPr/>
        </p:nvSpPr>
        <p:spPr>
          <a:xfrm>
            <a:off x="4331738" y="3704501"/>
            <a:ext cx="525512" cy="29883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sp>
        <p:nvSpPr>
          <p:cNvPr id="30" name="Rectangle 29"/>
          <p:cNvSpPr/>
          <p:nvPr/>
        </p:nvSpPr>
        <p:spPr>
          <a:xfrm>
            <a:off x="3387987" y="3704501"/>
            <a:ext cx="525512" cy="29883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cxnSp>
        <p:nvCxnSpPr>
          <p:cNvPr id="6" name="Straight Arrow Connector 5"/>
          <p:cNvCxnSpPr/>
          <p:nvPr/>
        </p:nvCxnSpPr>
        <p:spPr>
          <a:xfrm>
            <a:off x="2097746" y="4142986"/>
            <a:ext cx="872002" cy="6792"/>
          </a:xfrm>
          <a:prstGeom prst="straightConnector1">
            <a:avLst/>
          </a:prstGeom>
          <a:ln>
            <a:solidFill>
              <a:schemeClr val="accent5">
                <a:lumMod val="50000"/>
              </a:schemeClr>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a:off x="3041497" y="4159551"/>
            <a:ext cx="872002" cy="6792"/>
          </a:xfrm>
          <a:prstGeom prst="straightConnector1">
            <a:avLst/>
          </a:prstGeom>
          <a:ln>
            <a:solidFill>
              <a:schemeClr val="accent5">
                <a:lumMod val="50000"/>
              </a:schemeClr>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2361018" y="4159551"/>
            <a:ext cx="295236" cy="369332"/>
          </a:xfrm>
          <a:prstGeom prst="rect">
            <a:avLst/>
          </a:prstGeom>
          <a:noFill/>
        </p:spPr>
        <p:txBody>
          <a:bodyPr wrap="none" rtlCol="0">
            <a:spAutoFit/>
          </a:bodyPr>
          <a:lstStyle/>
          <a:p>
            <a:r>
              <a:rPr lang="en-US" dirty="0" smtClean="0"/>
              <a:t>a</a:t>
            </a:r>
            <a:endParaRPr lang="en-US" dirty="0"/>
          </a:p>
        </p:txBody>
      </p:sp>
      <p:sp>
        <p:nvSpPr>
          <p:cNvPr id="31" name="TextBox 30"/>
          <p:cNvSpPr txBox="1"/>
          <p:nvPr/>
        </p:nvSpPr>
        <p:spPr>
          <a:xfrm>
            <a:off x="3316238" y="4159551"/>
            <a:ext cx="305943" cy="369332"/>
          </a:xfrm>
          <a:prstGeom prst="rect">
            <a:avLst/>
          </a:prstGeom>
          <a:noFill/>
        </p:spPr>
        <p:txBody>
          <a:bodyPr wrap="none" rtlCol="0">
            <a:spAutoFit/>
          </a:bodyPr>
          <a:lstStyle/>
          <a:p>
            <a:r>
              <a:rPr lang="en-US" dirty="0" smtClean="0"/>
              <a:t>b</a:t>
            </a:r>
            <a:endParaRPr lang="en-US" dirty="0"/>
          </a:p>
        </p:txBody>
      </p:sp>
    </p:spTree>
    <p:extLst>
      <p:ext uri="{BB962C8B-B14F-4D97-AF65-F5344CB8AC3E}">
        <p14:creationId xmlns:p14="http://schemas.microsoft.com/office/powerpoint/2010/main" val="533230175"/>
      </p:ext>
    </p:extLst>
  </p:cSld>
  <p:clrMapOvr>
    <a:masterClrMapping/>
  </p:clrMapOvr>
  <p:timing>
    <p:tnLst>
      <p:par>
        <p:cTn xmlns:p14="http://schemas.microsoft.com/office/powerpoint/2010/main" id="1" dur="indefinite" restart="never" nodeType="tmRoot"/>
      </p:par>
    </p:tnLst>
  </p:timing>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2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54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goroutine</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Context</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Ch.8 : </a:t>
            </a:r>
            <a:r>
              <a:rPr lang="en-US" sz="5400" b="1" dirty="0" err="1" smtClean="0">
                <a:ln/>
                <a:solidFill>
                  <a:schemeClr val="accent3">
                    <a:lumMod val="50000"/>
                  </a:schemeClr>
                </a:solidFill>
                <a:effectLst/>
              </a:rPr>
              <a:t>Goroutines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3242552280"/>
      </p:ext>
    </p:extLst>
  </p:cSld>
  <p:clrMapOvr>
    <a:masterClrMapping/>
  </p:clrMapOvr>
  <p:timing>
    <p:tnLst>
      <p:par>
        <p:cTn xmlns:p14="http://schemas.microsoft.com/office/powerpoint/2010/main" id="1" dur="indefinite" restart="never" nodeType="tmRoot"/>
      </p:par>
    </p:tnLst>
  </p:timing>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a ‘</a:t>
            </a:r>
            <a:r>
              <a:rPr lang="en-US" dirty="0" err="1" smtClean="0"/>
              <a:t>goroutine</a:t>
            </a:r>
            <a:r>
              <a:rPr lang="en-US" dirty="0" smtClean="0"/>
              <a:t>’ does?</a:t>
            </a:r>
          </a:p>
          <a:p>
            <a:pPr lvl="1"/>
            <a:r>
              <a:rPr lang="en-US" dirty="0" smtClean="0"/>
              <a:t>Responsibility of a </a:t>
            </a:r>
            <a:r>
              <a:rPr lang="en-US" dirty="0" err="1" smtClean="0"/>
              <a:t>goroutine</a:t>
            </a:r>
            <a:endParaRPr lang="en-US" dirty="0" smtClean="0"/>
          </a:p>
          <a:p>
            <a:pPr lvl="1"/>
            <a:r>
              <a:rPr lang="en-US" dirty="0" smtClean="0"/>
              <a:t>When does my program end?</a:t>
            </a:r>
          </a:p>
          <a:p>
            <a:pPr lvl="1"/>
            <a:r>
              <a:rPr lang="en-US" dirty="0" smtClean="0"/>
              <a:t>How many </a:t>
            </a:r>
            <a:r>
              <a:rPr lang="en-US" dirty="0" err="1" smtClean="0"/>
              <a:t>goroutine</a:t>
            </a:r>
            <a:r>
              <a:rPr lang="en-US" dirty="0" smtClean="0"/>
              <a:t> can one program have?</a:t>
            </a:r>
          </a:p>
        </p:txBody>
      </p:sp>
      <p:sp>
        <p:nvSpPr>
          <p:cNvPr id="5" name="TextBox 4"/>
          <p:cNvSpPr txBox="1"/>
          <p:nvPr/>
        </p:nvSpPr>
        <p:spPr>
          <a:xfrm>
            <a:off x="0" y="5946761"/>
            <a:ext cx="638427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spec#Go_statements</a:t>
            </a:r>
            <a:endParaRPr lang="en-US" dirty="0"/>
          </a:p>
        </p:txBody>
      </p:sp>
    </p:spTree>
    <p:extLst>
      <p:ext uri="{BB962C8B-B14F-4D97-AF65-F5344CB8AC3E}">
        <p14:creationId xmlns:p14="http://schemas.microsoft.com/office/powerpoint/2010/main" val="2589899842"/>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Program Entry Point</a:t>
            </a:r>
            <a:endParaRPr lang="en-US" dirty="0"/>
          </a:p>
        </p:txBody>
      </p:sp>
      <p:grpSp>
        <p:nvGrpSpPr>
          <p:cNvPr id="3" name="Group 2"/>
          <p:cNvGrpSpPr/>
          <p:nvPr/>
        </p:nvGrpSpPr>
        <p:grpSpPr>
          <a:xfrm>
            <a:off x="2183895" y="2432716"/>
            <a:ext cx="2171005" cy="2675631"/>
            <a:chOff x="3486498" y="2572513"/>
            <a:chExt cx="2171005" cy="2675631"/>
          </a:xfrm>
        </p:grpSpPr>
        <p:sp>
          <p:nvSpPr>
            <p:cNvPr id="4" name="Rectangle 3"/>
            <p:cNvSpPr/>
            <p:nvPr/>
          </p:nvSpPr>
          <p:spPr>
            <a:xfrm>
              <a:off x="3486498" y="2572513"/>
              <a:ext cx="2171005" cy="26756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10" name="Straight Connector 9"/>
            <p:cNvCxnSpPr/>
            <p:nvPr/>
          </p:nvCxnSpPr>
          <p:spPr>
            <a:xfrm>
              <a:off x="3582157" y="27516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1" name="Straight Connector 10"/>
            <p:cNvCxnSpPr/>
            <p:nvPr/>
          </p:nvCxnSpPr>
          <p:spPr>
            <a:xfrm>
              <a:off x="3582157" y="29040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2" name="Straight Connector 11"/>
            <p:cNvCxnSpPr/>
            <p:nvPr/>
          </p:nvCxnSpPr>
          <p:spPr>
            <a:xfrm>
              <a:off x="3582157" y="3056412"/>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13" name="Rounded Rectangle 12"/>
            <p:cNvSpPr/>
            <p:nvPr/>
          </p:nvSpPr>
          <p:spPr>
            <a:xfrm>
              <a:off x="3582157" y="3202073"/>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4" name="Rounded Rectangle 13"/>
            <p:cNvSpPr/>
            <p:nvPr/>
          </p:nvSpPr>
          <p:spPr>
            <a:xfrm>
              <a:off x="3582157" y="3826643"/>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cxnSp>
          <p:nvCxnSpPr>
            <p:cNvPr id="15" name="Straight Connector 14"/>
            <p:cNvCxnSpPr/>
            <p:nvPr/>
          </p:nvCxnSpPr>
          <p:spPr>
            <a:xfrm>
              <a:off x="3582157" y="3714857"/>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6" name="Straight Connector 15"/>
            <p:cNvCxnSpPr/>
            <p:nvPr/>
          </p:nvCxnSpPr>
          <p:spPr>
            <a:xfrm>
              <a:off x="3582157" y="47872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7" name="Straight Connector 16"/>
            <p:cNvCxnSpPr/>
            <p:nvPr/>
          </p:nvCxnSpPr>
          <p:spPr>
            <a:xfrm>
              <a:off x="3582157" y="49396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8" name="Straight Connector 17"/>
            <p:cNvCxnSpPr/>
            <p:nvPr/>
          </p:nvCxnSpPr>
          <p:spPr>
            <a:xfrm>
              <a:off x="3582157" y="5092065"/>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19" name="Rounded Rectangle 18"/>
            <p:cNvSpPr/>
            <p:nvPr/>
          </p:nvSpPr>
          <p:spPr>
            <a:xfrm>
              <a:off x="3582157" y="4299250"/>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grpSp>
      <p:grpSp>
        <p:nvGrpSpPr>
          <p:cNvPr id="20" name="Group 19"/>
          <p:cNvGrpSpPr/>
          <p:nvPr/>
        </p:nvGrpSpPr>
        <p:grpSpPr>
          <a:xfrm>
            <a:off x="4995775" y="2432716"/>
            <a:ext cx="2171005" cy="2675631"/>
            <a:chOff x="3486498" y="2572513"/>
            <a:chExt cx="2171005" cy="2675631"/>
          </a:xfrm>
        </p:grpSpPr>
        <p:sp>
          <p:nvSpPr>
            <p:cNvPr id="21" name="Rectangle 20"/>
            <p:cNvSpPr/>
            <p:nvPr/>
          </p:nvSpPr>
          <p:spPr>
            <a:xfrm>
              <a:off x="3486498" y="2572513"/>
              <a:ext cx="2171005" cy="26756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22" name="Straight Connector 21"/>
            <p:cNvCxnSpPr/>
            <p:nvPr/>
          </p:nvCxnSpPr>
          <p:spPr>
            <a:xfrm>
              <a:off x="3582157" y="27516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23" name="Straight Connector 22"/>
            <p:cNvCxnSpPr/>
            <p:nvPr/>
          </p:nvCxnSpPr>
          <p:spPr>
            <a:xfrm>
              <a:off x="3582157" y="29040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24" name="Straight Connector 23"/>
            <p:cNvCxnSpPr/>
            <p:nvPr/>
          </p:nvCxnSpPr>
          <p:spPr>
            <a:xfrm>
              <a:off x="3582157" y="3056412"/>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25" name="Rounded Rectangle 24"/>
            <p:cNvSpPr/>
            <p:nvPr/>
          </p:nvSpPr>
          <p:spPr>
            <a:xfrm>
              <a:off x="3582157" y="3202073"/>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6" name="Rounded Rectangle 25"/>
            <p:cNvSpPr/>
            <p:nvPr/>
          </p:nvSpPr>
          <p:spPr>
            <a:xfrm>
              <a:off x="3582157" y="3826643"/>
              <a:ext cx="1763942" cy="385335"/>
            </a:xfrm>
            <a:prstGeom prst="roundRect">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cxnSp>
          <p:nvCxnSpPr>
            <p:cNvPr id="27" name="Straight Connector 26"/>
            <p:cNvCxnSpPr/>
            <p:nvPr/>
          </p:nvCxnSpPr>
          <p:spPr>
            <a:xfrm>
              <a:off x="3582157" y="3714857"/>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28" name="Straight Connector 27"/>
            <p:cNvCxnSpPr/>
            <p:nvPr/>
          </p:nvCxnSpPr>
          <p:spPr>
            <a:xfrm>
              <a:off x="3582157" y="47872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29" name="Straight Connector 28"/>
            <p:cNvCxnSpPr/>
            <p:nvPr/>
          </p:nvCxnSpPr>
          <p:spPr>
            <a:xfrm>
              <a:off x="3582157" y="49396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30" name="Straight Connector 29"/>
            <p:cNvCxnSpPr/>
            <p:nvPr/>
          </p:nvCxnSpPr>
          <p:spPr>
            <a:xfrm>
              <a:off x="3582157" y="5092065"/>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31" name="Rounded Rectangle 30"/>
            <p:cNvSpPr/>
            <p:nvPr/>
          </p:nvSpPr>
          <p:spPr>
            <a:xfrm>
              <a:off x="3582157" y="4299250"/>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grpSp>
      <p:cxnSp>
        <p:nvCxnSpPr>
          <p:cNvPr id="6" name="Straight Arrow Connector 5"/>
          <p:cNvCxnSpPr/>
          <p:nvPr/>
        </p:nvCxnSpPr>
        <p:spPr>
          <a:xfrm flipV="1">
            <a:off x="1791079" y="2611815"/>
            <a:ext cx="488475" cy="30480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7" name="TextBox 6"/>
          <p:cNvSpPr txBox="1"/>
          <p:nvPr/>
        </p:nvSpPr>
        <p:spPr>
          <a:xfrm>
            <a:off x="1128923" y="2993313"/>
            <a:ext cx="986042" cy="369332"/>
          </a:xfrm>
          <a:prstGeom prst="rect">
            <a:avLst/>
          </a:prstGeom>
          <a:noFill/>
        </p:spPr>
        <p:txBody>
          <a:bodyPr wrap="none" rtlCol="0">
            <a:spAutoFit/>
          </a:bodyPr>
          <a:lstStyle/>
          <a:p>
            <a:r>
              <a:rPr lang="en-US" dirty="0" smtClean="0"/>
              <a:t>First line</a:t>
            </a:r>
            <a:endParaRPr lang="en-US" dirty="0"/>
          </a:p>
        </p:txBody>
      </p:sp>
      <p:cxnSp>
        <p:nvCxnSpPr>
          <p:cNvPr id="32" name="Straight Arrow Connector 31"/>
          <p:cNvCxnSpPr/>
          <p:nvPr/>
        </p:nvCxnSpPr>
        <p:spPr>
          <a:xfrm flipH="1" flipV="1">
            <a:off x="6903802" y="3907617"/>
            <a:ext cx="537316" cy="251836"/>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33" name="TextBox 32"/>
          <p:cNvSpPr txBox="1"/>
          <p:nvPr/>
        </p:nvSpPr>
        <p:spPr>
          <a:xfrm>
            <a:off x="7213593" y="4175456"/>
            <a:ext cx="966881" cy="646331"/>
          </a:xfrm>
          <a:prstGeom prst="rect">
            <a:avLst/>
          </a:prstGeom>
          <a:noFill/>
        </p:spPr>
        <p:txBody>
          <a:bodyPr wrap="none" rtlCol="0">
            <a:spAutoFit/>
          </a:bodyPr>
          <a:lstStyle/>
          <a:p>
            <a:r>
              <a:rPr lang="en-US" dirty="0" smtClean="0"/>
              <a:t>Agreed</a:t>
            </a:r>
          </a:p>
          <a:p>
            <a:r>
              <a:rPr lang="en-US" dirty="0" smtClean="0"/>
              <a:t>function</a:t>
            </a:r>
            <a:endParaRPr lang="en-US" dirty="0"/>
          </a:p>
        </p:txBody>
      </p:sp>
    </p:spTree>
    <p:extLst>
      <p:ext uri="{BB962C8B-B14F-4D97-AF65-F5344CB8AC3E}">
        <p14:creationId xmlns:p14="http://schemas.microsoft.com/office/powerpoint/2010/main" val="3845381112"/>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What Happens When ‘main()’ Ends?</a:t>
            </a:r>
            <a:endParaRPr lang="en-US" dirty="0"/>
          </a:p>
        </p:txBody>
      </p:sp>
      <p:sp>
        <p:nvSpPr>
          <p:cNvPr id="3" name="Content Placeholder 2"/>
          <p:cNvSpPr>
            <a:spLocks noGrp="1"/>
          </p:cNvSpPr>
          <p:nvPr>
            <p:ph idx="1"/>
          </p:nvPr>
        </p:nvSpPr>
        <p:spPr/>
        <p:txBody>
          <a:bodyPr>
            <a:normAutofit/>
          </a:bodyPr>
          <a:lstStyle/>
          <a:p>
            <a:r>
              <a:rPr lang="en-US" sz="4000" i="1" dirty="0" smtClean="0">
                <a:solidFill>
                  <a:srgbClr val="000090"/>
                </a:solidFill>
              </a:rPr>
              <a:t>Your Program </a:t>
            </a:r>
            <a:r>
              <a:rPr lang="en-US" sz="4000" dirty="0" smtClean="0"/>
              <a:t>ends, when ‘</a:t>
            </a:r>
            <a:r>
              <a:rPr lang="en-US" sz="4000" b="1" i="1" dirty="0" smtClean="0">
                <a:solidFill>
                  <a:srgbClr val="008000"/>
                </a:solidFill>
              </a:rPr>
              <a:t>main</a:t>
            </a:r>
            <a:r>
              <a:rPr lang="en-US" sz="4000" dirty="0" smtClean="0"/>
              <a:t>()’ </a:t>
            </a:r>
            <a:r>
              <a:rPr lang="en-US" sz="4000" i="1" dirty="0" smtClean="0">
                <a:solidFill>
                  <a:srgbClr val="FF0000"/>
                </a:solidFill>
              </a:rPr>
              <a:t>ends</a:t>
            </a:r>
            <a:r>
              <a:rPr lang="en-US" sz="4000" dirty="0" smtClean="0">
                <a:solidFill>
                  <a:srgbClr val="FF0000"/>
                </a:solidFill>
              </a:rPr>
              <a:t> </a:t>
            </a:r>
            <a:r>
              <a:rPr lang="en-US" sz="4000" dirty="0" smtClean="0"/>
              <a:t>or </a:t>
            </a:r>
            <a:r>
              <a:rPr lang="en-US" sz="4000" i="1" dirty="0" smtClean="0">
                <a:solidFill>
                  <a:srgbClr val="FF0000"/>
                </a:solidFill>
              </a:rPr>
              <a:t>completes</a:t>
            </a:r>
            <a:r>
              <a:rPr lang="en-US" sz="4000" dirty="0" smtClean="0"/>
              <a:t>.</a:t>
            </a:r>
          </a:p>
          <a:p>
            <a:pPr lvl="1"/>
            <a:r>
              <a:rPr lang="en-US" sz="3600" dirty="0" smtClean="0"/>
              <a:t>Which also means that </a:t>
            </a:r>
            <a:r>
              <a:rPr lang="en-US" sz="3600" b="1" i="1" u="sng" dirty="0" smtClean="0">
                <a:solidFill>
                  <a:srgbClr val="FF0000"/>
                </a:solidFill>
              </a:rPr>
              <a:t>all</a:t>
            </a:r>
            <a:r>
              <a:rPr lang="en-US" sz="3600" dirty="0" smtClean="0">
                <a:solidFill>
                  <a:srgbClr val="FF0000"/>
                </a:solidFill>
              </a:rPr>
              <a:t> </a:t>
            </a:r>
            <a:r>
              <a:rPr lang="en-US" sz="3600" dirty="0" err="1" smtClean="0"/>
              <a:t>goroutines</a:t>
            </a:r>
            <a:r>
              <a:rPr lang="en-US" sz="3600" dirty="0" smtClean="0"/>
              <a:t> also </a:t>
            </a:r>
            <a:r>
              <a:rPr lang="en-US" sz="3600" b="1" i="1" dirty="0" smtClean="0">
                <a:solidFill>
                  <a:srgbClr val="FF0000"/>
                </a:solidFill>
              </a:rPr>
              <a:t>ends</a:t>
            </a:r>
            <a:r>
              <a:rPr lang="en-US" sz="3600" dirty="0" smtClean="0"/>
              <a:t> or get </a:t>
            </a:r>
            <a:r>
              <a:rPr lang="en-US" sz="3600" b="1" i="1" dirty="0" smtClean="0">
                <a:solidFill>
                  <a:srgbClr val="FF0000"/>
                </a:solidFill>
              </a:rPr>
              <a:t>killed</a:t>
            </a:r>
            <a:r>
              <a:rPr lang="en-US" sz="3600" dirty="0" smtClean="0"/>
              <a:t>.</a:t>
            </a:r>
            <a:endParaRPr lang="en-US" sz="3600" dirty="0"/>
          </a:p>
        </p:txBody>
      </p:sp>
    </p:spTree>
    <p:extLst>
      <p:ext uri="{BB962C8B-B14F-4D97-AF65-F5344CB8AC3E}">
        <p14:creationId xmlns:p14="http://schemas.microsoft.com/office/powerpoint/2010/main" val="54685888"/>
      </p:ext>
    </p:extLst>
  </p:cSld>
  <p:clrMapOvr>
    <a:masterClrMapping/>
  </p:clrMapOvr>
  <p:timing>
    <p:tnLst>
      <p:par>
        <p:cTn xmlns:p14="http://schemas.microsoft.com/office/powerpoint/2010/main" id="1" dur="indefinite" restart="never" nodeType="tmRoot"/>
      </p:par>
    </p:tn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2" name="Straight Arrow Connector 21"/>
          <p:cNvCxnSpPr>
            <a:stCxn id="16" idx="2"/>
          </p:cNvCxnSpPr>
          <p:nvPr/>
        </p:nvCxnSpPr>
        <p:spPr>
          <a:xfrm>
            <a:off x="6462603" y="2986492"/>
            <a:ext cx="35139" cy="3221851"/>
          </a:xfrm>
          <a:prstGeom prst="straightConnector1">
            <a:avLst/>
          </a:prstGeom>
          <a:ln w="76200" cmpd="sng">
            <a:solidFill>
              <a:schemeClr val="bg1">
                <a:lumMod val="65000"/>
              </a:schemeClr>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Responsibility of a </a:t>
            </a:r>
            <a:r>
              <a:rPr lang="en-US" dirty="0" err="1" smtClean="0"/>
              <a:t>goroutine</a:t>
            </a:r>
            <a:r>
              <a:rPr lang="en-US" dirty="0"/>
              <a:t>!</a:t>
            </a:r>
          </a:p>
        </p:txBody>
      </p:sp>
      <p:sp>
        <p:nvSpPr>
          <p:cNvPr id="16" name="Rectangle 15"/>
          <p:cNvSpPr/>
          <p:nvPr/>
        </p:nvSpPr>
        <p:spPr>
          <a:xfrm>
            <a:off x="5810612" y="2565400"/>
            <a:ext cx="1303982" cy="42109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goroutine1</a:t>
            </a:r>
            <a:endParaRPr lang="en-US" dirty="0"/>
          </a:p>
        </p:txBody>
      </p:sp>
      <p:sp>
        <p:nvSpPr>
          <p:cNvPr id="17" name="Rectangle 16"/>
          <p:cNvSpPr/>
          <p:nvPr/>
        </p:nvSpPr>
        <p:spPr>
          <a:xfrm>
            <a:off x="5980401" y="3197035"/>
            <a:ext cx="977987" cy="25061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5980402" y="3197035"/>
            <a:ext cx="977986" cy="369332"/>
          </a:xfrm>
          <a:prstGeom prst="rect">
            <a:avLst/>
          </a:prstGeom>
          <a:noFill/>
        </p:spPr>
        <p:txBody>
          <a:bodyPr wrap="square" rtlCol="0">
            <a:spAutoFit/>
          </a:bodyPr>
          <a:lstStyle/>
          <a:p>
            <a:r>
              <a:rPr lang="en-US" dirty="0"/>
              <a:t>m</a:t>
            </a:r>
            <a:r>
              <a:rPr lang="en-US" dirty="0" smtClean="0"/>
              <a:t>ain()</a:t>
            </a:r>
            <a:endParaRPr lang="en-US" dirty="0"/>
          </a:p>
        </p:txBody>
      </p:sp>
      <p:sp>
        <p:nvSpPr>
          <p:cNvPr id="19" name="TextBox 18"/>
          <p:cNvSpPr txBox="1"/>
          <p:nvPr/>
        </p:nvSpPr>
        <p:spPr>
          <a:xfrm>
            <a:off x="882905" y="1767499"/>
            <a:ext cx="7435599" cy="369332"/>
          </a:xfrm>
          <a:prstGeom prst="rect">
            <a:avLst/>
          </a:prstGeom>
          <a:noFill/>
        </p:spPr>
        <p:txBody>
          <a:bodyPr wrap="none" rtlCol="0">
            <a:spAutoFit/>
          </a:bodyPr>
          <a:lstStyle/>
          <a:p>
            <a:r>
              <a:rPr lang="en-US" dirty="0" smtClean="0"/>
              <a:t>A </a:t>
            </a:r>
            <a:r>
              <a:rPr lang="en-US" dirty="0" err="1" smtClean="0"/>
              <a:t>gorountine</a:t>
            </a:r>
            <a:r>
              <a:rPr lang="en-US" dirty="0" smtClean="0"/>
              <a:t> is responsible for managing the </a:t>
            </a:r>
            <a:r>
              <a:rPr lang="en-US" b="1" i="1" dirty="0" smtClean="0"/>
              <a:t>execution</a:t>
            </a:r>
            <a:r>
              <a:rPr lang="en-US" b="1" dirty="0" smtClean="0"/>
              <a:t> </a:t>
            </a:r>
            <a:r>
              <a:rPr lang="en-US" b="1" i="1" dirty="0" smtClean="0"/>
              <a:t>context</a:t>
            </a:r>
            <a:r>
              <a:rPr lang="en-US" b="1" dirty="0" smtClean="0"/>
              <a:t> </a:t>
            </a:r>
            <a:r>
              <a:rPr lang="en-US" dirty="0" smtClean="0"/>
              <a:t>of a function.</a:t>
            </a:r>
            <a:endParaRPr lang="en-US" dirty="0"/>
          </a:p>
        </p:txBody>
      </p:sp>
      <p:pic>
        <p:nvPicPr>
          <p:cNvPr id="24" name="Picture 23"/>
          <p:cNvPicPr>
            <a:picLocks noChangeAspect="1"/>
          </p:cNvPicPr>
          <p:nvPr/>
        </p:nvPicPr>
        <p:blipFill>
          <a:blip r:embed="rId2"/>
          <a:stretch>
            <a:fillRect/>
          </a:stretch>
        </p:blipFill>
        <p:spPr>
          <a:xfrm>
            <a:off x="944553" y="2565400"/>
            <a:ext cx="3185890" cy="1796886"/>
          </a:xfrm>
          <a:prstGeom prst="rect">
            <a:avLst/>
          </a:prstGeom>
        </p:spPr>
      </p:pic>
    </p:spTree>
    <p:extLst>
      <p:ext uri="{BB962C8B-B14F-4D97-AF65-F5344CB8AC3E}">
        <p14:creationId xmlns:p14="http://schemas.microsoft.com/office/powerpoint/2010/main" val="3486244648"/>
      </p:ext>
    </p:extLst>
  </p:cSld>
  <p:clrMapOvr>
    <a:masterClrMapping/>
  </p:clrMapOvr>
  <p:timing>
    <p:tnLst>
      <p:par>
        <p:cTn xmlns:p14="http://schemas.microsoft.com/office/powerpoint/2010/main" id="1" dur="indefinite" restart="never" nodeType="tmRoot"/>
      </p:par>
    </p:tn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Elbow Connector 4"/>
          <p:cNvCxnSpPr>
            <a:stCxn id="12" idx="2"/>
            <a:endCxn id="10" idx="0"/>
          </p:cNvCxnSpPr>
          <p:nvPr/>
        </p:nvCxnSpPr>
        <p:spPr>
          <a:xfrm rot="16200000" flipH="1">
            <a:off x="6135466" y="1940441"/>
            <a:ext cx="1077398" cy="1188301"/>
          </a:xfrm>
          <a:prstGeom prst="bentConnector3">
            <a:avLst>
              <a:gd name="adj1" fmla="val 64305"/>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7" name="Elbow Connector 6"/>
          <p:cNvCxnSpPr>
            <a:stCxn id="8" idx="2"/>
            <a:endCxn id="20" idx="0"/>
          </p:cNvCxnSpPr>
          <p:nvPr/>
        </p:nvCxnSpPr>
        <p:spPr>
          <a:xfrm rot="5400000">
            <a:off x="6211567" y="3579472"/>
            <a:ext cx="931991" cy="1181509"/>
          </a:xfrm>
          <a:prstGeom prst="bentConnector3">
            <a:avLst>
              <a:gd name="adj1" fmla="val 24201"/>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Responsibility of a </a:t>
            </a:r>
            <a:r>
              <a:rPr lang="en-US" dirty="0" err="1" smtClean="0"/>
              <a:t>goroutine</a:t>
            </a:r>
            <a:r>
              <a:rPr lang="en-US" dirty="0"/>
              <a:t>!</a:t>
            </a:r>
          </a:p>
        </p:txBody>
      </p:sp>
      <p:sp>
        <p:nvSpPr>
          <p:cNvPr id="8" name="Rectangle 7"/>
          <p:cNvSpPr/>
          <p:nvPr/>
        </p:nvSpPr>
        <p:spPr>
          <a:xfrm>
            <a:off x="6732006" y="3068172"/>
            <a:ext cx="1072619" cy="63605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 name="TextBox 9"/>
          <p:cNvSpPr txBox="1"/>
          <p:nvPr/>
        </p:nvSpPr>
        <p:spPr>
          <a:xfrm>
            <a:off x="6732006" y="3073291"/>
            <a:ext cx="1072619" cy="369332"/>
          </a:xfrm>
          <a:prstGeom prst="rect">
            <a:avLst/>
          </a:prstGeom>
          <a:noFill/>
        </p:spPr>
        <p:txBody>
          <a:bodyPr wrap="square" rtlCol="0">
            <a:spAutoFit/>
          </a:bodyPr>
          <a:lstStyle/>
          <a:p>
            <a:r>
              <a:rPr lang="en-US" dirty="0" smtClean="0"/>
              <a:t>producer</a:t>
            </a:r>
            <a:endParaRPr lang="en-US" dirty="0"/>
          </a:p>
        </p:txBody>
      </p:sp>
      <p:sp>
        <p:nvSpPr>
          <p:cNvPr id="12" name="Rectangle 11"/>
          <p:cNvSpPr/>
          <p:nvPr/>
        </p:nvSpPr>
        <p:spPr>
          <a:xfrm>
            <a:off x="5428024" y="1574801"/>
            <a:ext cx="1303982" cy="42109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goroutine1</a:t>
            </a:r>
            <a:endParaRPr lang="en-US" dirty="0"/>
          </a:p>
        </p:txBody>
      </p:sp>
      <p:sp>
        <p:nvSpPr>
          <p:cNvPr id="13" name="Rectangle 12"/>
          <p:cNvSpPr/>
          <p:nvPr/>
        </p:nvSpPr>
        <p:spPr>
          <a:xfrm>
            <a:off x="5597813" y="2206436"/>
            <a:ext cx="977987" cy="20043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5597814" y="2206436"/>
            <a:ext cx="977986" cy="369332"/>
          </a:xfrm>
          <a:prstGeom prst="rect">
            <a:avLst/>
          </a:prstGeom>
          <a:noFill/>
        </p:spPr>
        <p:txBody>
          <a:bodyPr wrap="square" rtlCol="0">
            <a:spAutoFit/>
          </a:bodyPr>
          <a:lstStyle/>
          <a:p>
            <a:r>
              <a:rPr lang="en-US" dirty="0"/>
              <a:t>m</a:t>
            </a:r>
            <a:r>
              <a:rPr lang="en-US" dirty="0" smtClean="0"/>
              <a:t>ain()</a:t>
            </a:r>
            <a:endParaRPr lang="en-US" dirty="0"/>
          </a:p>
        </p:txBody>
      </p:sp>
      <p:sp>
        <p:nvSpPr>
          <p:cNvPr id="20" name="Rectangle 19"/>
          <p:cNvSpPr/>
          <p:nvPr/>
        </p:nvSpPr>
        <p:spPr>
          <a:xfrm>
            <a:off x="5597814" y="4636222"/>
            <a:ext cx="977986" cy="456223"/>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0" name="Picture 29"/>
          <p:cNvPicPr>
            <a:picLocks noChangeAspect="1"/>
          </p:cNvPicPr>
          <p:nvPr/>
        </p:nvPicPr>
        <p:blipFill>
          <a:blip r:embed="rId2"/>
          <a:stretch>
            <a:fillRect/>
          </a:stretch>
        </p:blipFill>
        <p:spPr>
          <a:xfrm>
            <a:off x="987714" y="1581042"/>
            <a:ext cx="4062173" cy="2629782"/>
          </a:xfrm>
          <a:prstGeom prst="rect">
            <a:avLst/>
          </a:prstGeom>
        </p:spPr>
      </p:pic>
    </p:spTree>
    <p:extLst>
      <p:ext uri="{BB962C8B-B14F-4D97-AF65-F5344CB8AC3E}">
        <p14:creationId xmlns:p14="http://schemas.microsoft.com/office/powerpoint/2010/main" val="3515261101"/>
      </p:ext>
    </p:extLst>
  </p:cSld>
  <p:clrMapOvr>
    <a:masterClrMapping/>
  </p:clrMapOvr>
  <p:timing>
    <p:tnLst>
      <p:par>
        <p:cTn xmlns:p14="http://schemas.microsoft.com/office/powerpoint/2010/main" id="1" dur="indefinite" restart="never" nodeType="tmRoot"/>
      </p:par>
    </p:tn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Elbow Connector 4"/>
          <p:cNvCxnSpPr>
            <a:stCxn id="12" idx="2"/>
            <a:endCxn id="8" idx="0"/>
          </p:cNvCxnSpPr>
          <p:nvPr/>
        </p:nvCxnSpPr>
        <p:spPr>
          <a:xfrm rot="16200000" flipH="1">
            <a:off x="6333062" y="1742846"/>
            <a:ext cx="851143" cy="1357236"/>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7" name="Elbow Connector 6"/>
          <p:cNvCxnSpPr>
            <a:stCxn id="15" idx="2"/>
            <a:endCxn id="20" idx="0"/>
          </p:cNvCxnSpPr>
          <p:nvPr/>
        </p:nvCxnSpPr>
        <p:spPr>
          <a:xfrm rot="5400000">
            <a:off x="6316713" y="4735761"/>
            <a:ext cx="890633" cy="1364030"/>
          </a:xfrm>
          <a:prstGeom prst="bentConnector3">
            <a:avLst>
              <a:gd name="adj1" fmla="val 28541"/>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Responsibility of a </a:t>
            </a:r>
            <a:r>
              <a:rPr lang="en-US" dirty="0" err="1" smtClean="0"/>
              <a:t>goroutine</a:t>
            </a:r>
            <a:r>
              <a:rPr lang="en-US" dirty="0"/>
              <a:t>!</a:t>
            </a:r>
          </a:p>
        </p:txBody>
      </p:sp>
      <p:sp>
        <p:nvSpPr>
          <p:cNvPr id="8" name="Rectangle 7"/>
          <p:cNvSpPr/>
          <p:nvPr/>
        </p:nvSpPr>
        <p:spPr>
          <a:xfrm>
            <a:off x="6848509" y="2847036"/>
            <a:ext cx="1177484" cy="63605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 name="TextBox 9"/>
          <p:cNvSpPr txBox="1"/>
          <p:nvPr/>
        </p:nvSpPr>
        <p:spPr>
          <a:xfrm>
            <a:off x="6848509" y="2852155"/>
            <a:ext cx="1177484" cy="369332"/>
          </a:xfrm>
          <a:prstGeom prst="rect">
            <a:avLst/>
          </a:prstGeom>
          <a:noFill/>
        </p:spPr>
        <p:txBody>
          <a:bodyPr wrap="square" rtlCol="0">
            <a:spAutoFit/>
          </a:bodyPr>
          <a:lstStyle/>
          <a:p>
            <a:pPr algn="ctr"/>
            <a:r>
              <a:rPr lang="en-US" dirty="0" smtClean="0"/>
              <a:t>producer</a:t>
            </a:r>
            <a:endParaRPr lang="en-US" dirty="0"/>
          </a:p>
        </p:txBody>
      </p:sp>
      <p:sp>
        <p:nvSpPr>
          <p:cNvPr id="12" name="Rectangle 11"/>
          <p:cNvSpPr/>
          <p:nvPr/>
        </p:nvSpPr>
        <p:spPr>
          <a:xfrm>
            <a:off x="5428024" y="1574801"/>
            <a:ext cx="1303982" cy="42109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goroutine1</a:t>
            </a:r>
            <a:endParaRPr lang="en-US" dirty="0"/>
          </a:p>
        </p:txBody>
      </p:sp>
      <p:sp>
        <p:nvSpPr>
          <p:cNvPr id="13" name="Rectangle 12"/>
          <p:cNvSpPr/>
          <p:nvPr/>
        </p:nvSpPr>
        <p:spPr>
          <a:xfrm>
            <a:off x="5597813" y="2206435"/>
            <a:ext cx="977987" cy="32435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5597814" y="2206436"/>
            <a:ext cx="977986" cy="369332"/>
          </a:xfrm>
          <a:prstGeom prst="rect">
            <a:avLst/>
          </a:prstGeom>
          <a:noFill/>
        </p:spPr>
        <p:txBody>
          <a:bodyPr wrap="square" rtlCol="0">
            <a:spAutoFit/>
          </a:bodyPr>
          <a:lstStyle/>
          <a:p>
            <a:pPr algn="ctr"/>
            <a:r>
              <a:rPr lang="en-US" dirty="0"/>
              <a:t>m</a:t>
            </a:r>
            <a:r>
              <a:rPr lang="en-US" dirty="0" smtClean="0"/>
              <a:t>ain()</a:t>
            </a:r>
            <a:endParaRPr lang="en-US" dirty="0"/>
          </a:p>
        </p:txBody>
      </p:sp>
      <p:sp>
        <p:nvSpPr>
          <p:cNvPr id="20" name="Rectangle 19"/>
          <p:cNvSpPr/>
          <p:nvPr/>
        </p:nvSpPr>
        <p:spPr>
          <a:xfrm>
            <a:off x="5591021" y="5863093"/>
            <a:ext cx="977986" cy="456223"/>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6855302" y="4336401"/>
            <a:ext cx="1177484" cy="63605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4" name="TextBox 23"/>
          <p:cNvSpPr txBox="1"/>
          <p:nvPr/>
        </p:nvSpPr>
        <p:spPr>
          <a:xfrm>
            <a:off x="6855302" y="4336401"/>
            <a:ext cx="1177484" cy="369332"/>
          </a:xfrm>
          <a:prstGeom prst="rect">
            <a:avLst/>
          </a:prstGeom>
          <a:noFill/>
        </p:spPr>
        <p:txBody>
          <a:bodyPr wrap="square" rtlCol="0">
            <a:spAutoFit/>
          </a:bodyPr>
          <a:lstStyle/>
          <a:p>
            <a:r>
              <a:rPr lang="en-US" dirty="0" smtClean="0"/>
              <a:t>consumer</a:t>
            </a:r>
            <a:endParaRPr lang="en-US" dirty="0"/>
          </a:p>
        </p:txBody>
      </p:sp>
      <p:cxnSp>
        <p:nvCxnSpPr>
          <p:cNvPr id="26" name="Elbow Connector 25"/>
          <p:cNvCxnSpPr>
            <a:stCxn id="8" idx="2"/>
          </p:cNvCxnSpPr>
          <p:nvPr/>
        </p:nvCxnSpPr>
        <p:spPr>
          <a:xfrm rot="5400000">
            <a:off x="6882790" y="3169312"/>
            <a:ext cx="240678" cy="868244"/>
          </a:xfrm>
          <a:prstGeom prst="bentConnector2">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38" name="Elbow Connector 37"/>
          <p:cNvCxnSpPr>
            <a:endCxn id="24" idx="0"/>
          </p:cNvCxnSpPr>
          <p:nvPr/>
        </p:nvCxnSpPr>
        <p:spPr>
          <a:xfrm>
            <a:off x="6575800" y="3976546"/>
            <a:ext cx="868244" cy="359855"/>
          </a:xfrm>
          <a:prstGeom prst="bentConnector2">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pic>
        <p:nvPicPr>
          <p:cNvPr id="53" name="Picture 52"/>
          <p:cNvPicPr>
            <a:picLocks noChangeAspect="1"/>
          </p:cNvPicPr>
          <p:nvPr/>
        </p:nvPicPr>
        <p:blipFill>
          <a:blip r:embed="rId2"/>
          <a:stretch>
            <a:fillRect/>
          </a:stretch>
        </p:blipFill>
        <p:spPr>
          <a:xfrm>
            <a:off x="979294" y="1574801"/>
            <a:ext cx="4105236" cy="3727260"/>
          </a:xfrm>
          <a:prstGeom prst="rect">
            <a:avLst/>
          </a:prstGeom>
        </p:spPr>
      </p:pic>
    </p:spTree>
    <p:extLst>
      <p:ext uri="{BB962C8B-B14F-4D97-AF65-F5344CB8AC3E}">
        <p14:creationId xmlns:p14="http://schemas.microsoft.com/office/powerpoint/2010/main" val="1606566447"/>
      </p:ext>
    </p:extLst>
  </p:cSld>
  <p:clrMapOvr>
    <a:masterClrMapping/>
  </p:clrMapOvr>
  <p:timing>
    <p:tnLst>
      <p:par>
        <p:cTn xmlns:p14="http://schemas.microsoft.com/office/powerpoint/2010/main" id="1" dur="indefinite" restart="never" nodeType="tmRoot"/>
      </p:par>
    </p:tn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Elbow Connector 4"/>
          <p:cNvCxnSpPr>
            <a:stCxn id="12" idx="2"/>
            <a:endCxn id="8" idx="0"/>
          </p:cNvCxnSpPr>
          <p:nvPr/>
        </p:nvCxnSpPr>
        <p:spPr>
          <a:xfrm rot="16200000" flipH="1">
            <a:off x="5259129" y="1720658"/>
            <a:ext cx="851143" cy="1401611"/>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7" name="Elbow Connector 6"/>
          <p:cNvCxnSpPr>
            <a:stCxn id="15" idx="2"/>
          </p:cNvCxnSpPr>
          <p:nvPr/>
        </p:nvCxnSpPr>
        <p:spPr>
          <a:xfrm rot="5400000">
            <a:off x="5264968" y="4735761"/>
            <a:ext cx="890633" cy="1364030"/>
          </a:xfrm>
          <a:prstGeom prst="bentConnector3">
            <a:avLst>
              <a:gd name="adj1" fmla="val 28541"/>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Responsibility of a </a:t>
            </a:r>
            <a:r>
              <a:rPr lang="en-US" dirty="0" err="1" smtClean="0"/>
              <a:t>goroutine</a:t>
            </a:r>
            <a:r>
              <a:rPr lang="en-US" dirty="0"/>
              <a:t>!</a:t>
            </a:r>
          </a:p>
        </p:txBody>
      </p:sp>
      <p:sp>
        <p:nvSpPr>
          <p:cNvPr id="8" name="Rectangle 7"/>
          <p:cNvSpPr/>
          <p:nvPr/>
        </p:nvSpPr>
        <p:spPr>
          <a:xfrm>
            <a:off x="5796764" y="2847036"/>
            <a:ext cx="1177484" cy="636059"/>
          </a:xfrm>
          <a:prstGeom prst="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US" dirty="0" smtClean="0"/>
              <a:t>go()</a:t>
            </a:r>
            <a:endParaRPr lang="en-US" dirty="0"/>
          </a:p>
        </p:txBody>
      </p:sp>
      <p:sp>
        <p:nvSpPr>
          <p:cNvPr id="12" name="Rectangle 11"/>
          <p:cNvSpPr/>
          <p:nvPr/>
        </p:nvSpPr>
        <p:spPr>
          <a:xfrm>
            <a:off x="4376279" y="1574801"/>
            <a:ext cx="1215232" cy="42109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goroutine1</a:t>
            </a:r>
            <a:endParaRPr lang="en-US" dirty="0"/>
          </a:p>
        </p:txBody>
      </p:sp>
      <p:sp>
        <p:nvSpPr>
          <p:cNvPr id="13" name="Rectangle 12"/>
          <p:cNvSpPr/>
          <p:nvPr/>
        </p:nvSpPr>
        <p:spPr>
          <a:xfrm>
            <a:off x="4376278" y="2206435"/>
            <a:ext cx="1215233" cy="32435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4376279" y="2206436"/>
            <a:ext cx="1215232" cy="369332"/>
          </a:xfrm>
          <a:prstGeom prst="rect">
            <a:avLst/>
          </a:prstGeom>
          <a:noFill/>
        </p:spPr>
        <p:txBody>
          <a:bodyPr wrap="square" rtlCol="0">
            <a:spAutoFit/>
          </a:bodyPr>
          <a:lstStyle/>
          <a:p>
            <a:pPr algn="ctr"/>
            <a:r>
              <a:rPr lang="en-US" dirty="0"/>
              <a:t>m</a:t>
            </a:r>
            <a:r>
              <a:rPr lang="en-US" dirty="0" smtClean="0"/>
              <a:t>ain()</a:t>
            </a:r>
            <a:endParaRPr lang="en-US" dirty="0"/>
          </a:p>
        </p:txBody>
      </p:sp>
      <p:sp>
        <p:nvSpPr>
          <p:cNvPr id="20" name="Rectangle 19"/>
          <p:cNvSpPr/>
          <p:nvPr/>
        </p:nvSpPr>
        <p:spPr>
          <a:xfrm>
            <a:off x="4539276" y="5869258"/>
            <a:ext cx="977986" cy="456223"/>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5803557" y="4336401"/>
            <a:ext cx="1177484" cy="63605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4" name="TextBox 23"/>
          <p:cNvSpPr txBox="1"/>
          <p:nvPr/>
        </p:nvSpPr>
        <p:spPr>
          <a:xfrm>
            <a:off x="5803557" y="4336401"/>
            <a:ext cx="1177484" cy="369332"/>
          </a:xfrm>
          <a:prstGeom prst="rect">
            <a:avLst/>
          </a:prstGeom>
          <a:noFill/>
        </p:spPr>
        <p:txBody>
          <a:bodyPr wrap="square" rtlCol="0">
            <a:spAutoFit/>
          </a:bodyPr>
          <a:lstStyle/>
          <a:p>
            <a:r>
              <a:rPr lang="en-US" dirty="0" smtClean="0"/>
              <a:t>consumer</a:t>
            </a:r>
            <a:endParaRPr lang="en-US" dirty="0"/>
          </a:p>
        </p:txBody>
      </p:sp>
      <p:cxnSp>
        <p:nvCxnSpPr>
          <p:cNvPr id="26" name="Elbow Connector 25"/>
          <p:cNvCxnSpPr>
            <a:stCxn id="8" idx="2"/>
          </p:cNvCxnSpPr>
          <p:nvPr/>
        </p:nvCxnSpPr>
        <p:spPr>
          <a:xfrm rot="5400000">
            <a:off x="5868170" y="3206437"/>
            <a:ext cx="240678" cy="793995"/>
          </a:xfrm>
          <a:prstGeom prst="bentConnector2">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38" name="Elbow Connector 37"/>
          <p:cNvCxnSpPr>
            <a:endCxn id="24" idx="0"/>
          </p:cNvCxnSpPr>
          <p:nvPr/>
        </p:nvCxnSpPr>
        <p:spPr>
          <a:xfrm>
            <a:off x="5591511" y="3976546"/>
            <a:ext cx="800788" cy="359855"/>
          </a:xfrm>
          <a:prstGeom prst="bentConnector2">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pic>
        <p:nvPicPr>
          <p:cNvPr id="3" name="Picture 2"/>
          <p:cNvPicPr>
            <a:picLocks noChangeAspect="1"/>
          </p:cNvPicPr>
          <p:nvPr/>
        </p:nvPicPr>
        <p:blipFill>
          <a:blip r:embed="rId2"/>
          <a:stretch>
            <a:fillRect/>
          </a:stretch>
        </p:blipFill>
        <p:spPr>
          <a:xfrm>
            <a:off x="538743" y="1574801"/>
            <a:ext cx="3588560" cy="3246375"/>
          </a:xfrm>
          <a:prstGeom prst="rect">
            <a:avLst/>
          </a:prstGeom>
        </p:spPr>
      </p:pic>
      <p:cxnSp>
        <p:nvCxnSpPr>
          <p:cNvPr id="17" name="Elbow Connector 16"/>
          <p:cNvCxnSpPr>
            <a:stCxn id="22" idx="2"/>
            <a:endCxn id="32" idx="0"/>
          </p:cNvCxnSpPr>
          <p:nvPr/>
        </p:nvCxnSpPr>
        <p:spPr>
          <a:xfrm rot="16200000" flipH="1">
            <a:off x="7100511" y="4688775"/>
            <a:ext cx="1515705" cy="6794"/>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7202975" y="3513228"/>
            <a:ext cx="1303982" cy="42109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goroutine2</a:t>
            </a:r>
            <a:endParaRPr lang="en-US" dirty="0"/>
          </a:p>
        </p:txBody>
      </p:sp>
      <p:sp>
        <p:nvSpPr>
          <p:cNvPr id="23" name="Rectangle 22"/>
          <p:cNvSpPr/>
          <p:nvPr/>
        </p:nvSpPr>
        <p:spPr>
          <a:xfrm>
            <a:off x="7202977" y="4336401"/>
            <a:ext cx="1303982" cy="63605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TextBox 24"/>
          <p:cNvSpPr txBox="1"/>
          <p:nvPr/>
        </p:nvSpPr>
        <p:spPr>
          <a:xfrm>
            <a:off x="7209769" y="4336401"/>
            <a:ext cx="1303981" cy="369332"/>
          </a:xfrm>
          <a:prstGeom prst="rect">
            <a:avLst/>
          </a:prstGeom>
          <a:noFill/>
        </p:spPr>
        <p:txBody>
          <a:bodyPr wrap="square" rtlCol="0">
            <a:spAutoFit/>
          </a:bodyPr>
          <a:lstStyle/>
          <a:p>
            <a:pPr algn="ctr"/>
            <a:r>
              <a:rPr lang="en-US" dirty="0" smtClean="0"/>
              <a:t>producer</a:t>
            </a:r>
            <a:endParaRPr lang="en-US" dirty="0"/>
          </a:p>
        </p:txBody>
      </p:sp>
      <p:sp>
        <p:nvSpPr>
          <p:cNvPr id="32" name="Rectangle 31"/>
          <p:cNvSpPr/>
          <p:nvPr/>
        </p:nvSpPr>
        <p:spPr>
          <a:xfrm>
            <a:off x="7372767" y="5450025"/>
            <a:ext cx="977986" cy="456223"/>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1" name="Elbow Connector 40"/>
          <p:cNvCxnSpPr>
            <a:stCxn id="8" idx="3"/>
            <a:endCxn id="22" idx="0"/>
          </p:cNvCxnSpPr>
          <p:nvPr/>
        </p:nvCxnSpPr>
        <p:spPr>
          <a:xfrm>
            <a:off x="6974248" y="3165066"/>
            <a:ext cx="880718" cy="348162"/>
          </a:xfrm>
          <a:prstGeom prst="bentConnector2">
            <a:avLst/>
          </a:prstGeom>
          <a:ln w="57150" cmpd="sng">
            <a:solidFill>
              <a:schemeClr val="bg1">
                <a:lumMod val="65000"/>
              </a:schemeClr>
            </a:solidFill>
            <a:prstDash val="sysDash"/>
            <a:headEnd type="none"/>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82277440"/>
      </p:ext>
    </p:extLst>
  </p:cSld>
  <p:clrMapOvr>
    <a:masterClrMapping/>
  </p:clrMapOvr>
  <p:timing>
    <p:tnLst>
      <p:par>
        <p:cTn xmlns:p14="http://schemas.microsoft.com/office/powerpoint/2010/main" id="1" dur="indefinite" restart="never" nodeType="tmRoot"/>
      </p:par>
    </p:tn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0" name="Elbow Connector 39"/>
          <p:cNvCxnSpPr>
            <a:endCxn id="42" idx="0"/>
          </p:cNvCxnSpPr>
          <p:nvPr/>
        </p:nvCxnSpPr>
        <p:spPr>
          <a:xfrm rot="5400000">
            <a:off x="4565248" y="5831868"/>
            <a:ext cx="843642" cy="6350"/>
          </a:xfrm>
          <a:prstGeom prst="bentConnector3">
            <a:avLst>
              <a:gd name="adj1" fmla="val 50000"/>
            </a:avLst>
          </a:prstGeom>
          <a:ln w="28575"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33" name="Elbow Connector 32"/>
          <p:cNvCxnSpPr>
            <a:stCxn id="34" idx="2"/>
            <a:endCxn id="37" idx="0"/>
          </p:cNvCxnSpPr>
          <p:nvPr/>
        </p:nvCxnSpPr>
        <p:spPr>
          <a:xfrm rot="5400000">
            <a:off x="5632556" y="5262982"/>
            <a:ext cx="1525192" cy="6351"/>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5" name="Elbow Connector 4"/>
          <p:cNvCxnSpPr>
            <a:stCxn id="12" idx="2"/>
            <a:endCxn id="8" idx="0"/>
          </p:cNvCxnSpPr>
          <p:nvPr/>
        </p:nvCxnSpPr>
        <p:spPr>
          <a:xfrm rot="16200000" flipH="1">
            <a:off x="5280259" y="1699528"/>
            <a:ext cx="579876" cy="1172605"/>
          </a:xfrm>
          <a:prstGeom prst="bentConnector3">
            <a:avLst>
              <a:gd name="adj1" fmla="val 61695"/>
            </a:avLst>
          </a:prstGeom>
          <a:ln w="28575"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Responsibility of a </a:t>
            </a:r>
            <a:r>
              <a:rPr lang="en-US" dirty="0" err="1" smtClean="0"/>
              <a:t>goroutine</a:t>
            </a:r>
            <a:r>
              <a:rPr lang="en-US" dirty="0"/>
              <a:t>!</a:t>
            </a:r>
          </a:p>
        </p:txBody>
      </p:sp>
      <p:sp>
        <p:nvSpPr>
          <p:cNvPr id="8" name="Rectangle 7"/>
          <p:cNvSpPr/>
          <p:nvPr/>
        </p:nvSpPr>
        <p:spPr>
          <a:xfrm>
            <a:off x="5796763" y="2575769"/>
            <a:ext cx="719474" cy="383522"/>
          </a:xfrm>
          <a:prstGeom prst="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US" dirty="0" smtClean="0"/>
              <a:t>go()</a:t>
            </a:r>
            <a:endParaRPr lang="en-US" dirty="0"/>
          </a:p>
        </p:txBody>
      </p:sp>
      <p:sp>
        <p:nvSpPr>
          <p:cNvPr id="12" name="Rectangle 11"/>
          <p:cNvSpPr/>
          <p:nvPr/>
        </p:nvSpPr>
        <p:spPr>
          <a:xfrm>
            <a:off x="4376279" y="1574801"/>
            <a:ext cx="1215232" cy="42109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goroutine1</a:t>
            </a:r>
            <a:endParaRPr lang="en-US" dirty="0"/>
          </a:p>
        </p:txBody>
      </p:sp>
      <p:sp>
        <p:nvSpPr>
          <p:cNvPr id="13" name="Rectangle 12"/>
          <p:cNvSpPr/>
          <p:nvPr/>
        </p:nvSpPr>
        <p:spPr>
          <a:xfrm>
            <a:off x="4376278" y="2206434"/>
            <a:ext cx="1215233" cy="38169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4376279" y="2206436"/>
            <a:ext cx="1215232" cy="369332"/>
          </a:xfrm>
          <a:prstGeom prst="rect">
            <a:avLst/>
          </a:prstGeom>
          <a:noFill/>
        </p:spPr>
        <p:txBody>
          <a:bodyPr wrap="square" rtlCol="0">
            <a:spAutoFit/>
          </a:bodyPr>
          <a:lstStyle/>
          <a:p>
            <a:pPr algn="ctr"/>
            <a:r>
              <a:rPr lang="en-US" dirty="0"/>
              <a:t>m</a:t>
            </a:r>
            <a:r>
              <a:rPr lang="en-US" dirty="0" smtClean="0"/>
              <a:t>ain()</a:t>
            </a:r>
            <a:endParaRPr lang="en-US" dirty="0"/>
          </a:p>
        </p:txBody>
      </p:sp>
      <p:sp>
        <p:nvSpPr>
          <p:cNvPr id="20" name="Rectangle 19"/>
          <p:cNvSpPr/>
          <p:nvPr/>
        </p:nvSpPr>
        <p:spPr>
          <a:xfrm>
            <a:off x="4539276" y="5869258"/>
            <a:ext cx="977986" cy="456223"/>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5809906" y="4783138"/>
            <a:ext cx="1240411" cy="63605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4" name="TextBox 23"/>
          <p:cNvSpPr txBox="1"/>
          <p:nvPr/>
        </p:nvSpPr>
        <p:spPr>
          <a:xfrm>
            <a:off x="5809906" y="4783138"/>
            <a:ext cx="1240411" cy="369332"/>
          </a:xfrm>
          <a:prstGeom prst="rect">
            <a:avLst/>
          </a:prstGeom>
          <a:noFill/>
        </p:spPr>
        <p:txBody>
          <a:bodyPr wrap="square" rtlCol="0">
            <a:spAutoFit/>
          </a:bodyPr>
          <a:lstStyle/>
          <a:p>
            <a:r>
              <a:rPr lang="en-US" dirty="0" smtClean="0"/>
              <a:t>consumer</a:t>
            </a:r>
            <a:endParaRPr lang="en-US" dirty="0"/>
          </a:p>
        </p:txBody>
      </p:sp>
      <p:cxnSp>
        <p:nvCxnSpPr>
          <p:cNvPr id="26" name="Elbow Connector 25"/>
          <p:cNvCxnSpPr>
            <a:stCxn id="8" idx="2"/>
          </p:cNvCxnSpPr>
          <p:nvPr/>
        </p:nvCxnSpPr>
        <p:spPr>
          <a:xfrm rot="5400000">
            <a:off x="5800026" y="2750779"/>
            <a:ext cx="147963" cy="564986"/>
          </a:xfrm>
          <a:prstGeom prst="bentConnector2">
            <a:avLst/>
          </a:prstGeom>
          <a:ln w="28575"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17" name="Elbow Connector 16"/>
          <p:cNvCxnSpPr>
            <a:stCxn id="22" idx="2"/>
            <a:endCxn id="32" idx="0"/>
          </p:cNvCxnSpPr>
          <p:nvPr/>
        </p:nvCxnSpPr>
        <p:spPr>
          <a:xfrm rot="5400000">
            <a:off x="7082724" y="5275804"/>
            <a:ext cx="1544487" cy="1"/>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7202976" y="4082469"/>
            <a:ext cx="1303982" cy="42109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goroutine2</a:t>
            </a:r>
            <a:endParaRPr lang="en-US" dirty="0"/>
          </a:p>
        </p:txBody>
      </p:sp>
      <p:sp>
        <p:nvSpPr>
          <p:cNvPr id="23" name="Rectangle 22"/>
          <p:cNvSpPr/>
          <p:nvPr/>
        </p:nvSpPr>
        <p:spPr>
          <a:xfrm>
            <a:off x="7209326" y="4780482"/>
            <a:ext cx="1303982" cy="63605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TextBox 24"/>
          <p:cNvSpPr txBox="1"/>
          <p:nvPr/>
        </p:nvSpPr>
        <p:spPr>
          <a:xfrm>
            <a:off x="7216118" y="4780482"/>
            <a:ext cx="1303981" cy="369332"/>
          </a:xfrm>
          <a:prstGeom prst="rect">
            <a:avLst/>
          </a:prstGeom>
          <a:noFill/>
        </p:spPr>
        <p:txBody>
          <a:bodyPr wrap="square" rtlCol="0">
            <a:spAutoFit/>
          </a:bodyPr>
          <a:lstStyle/>
          <a:p>
            <a:pPr algn="ctr"/>
            <a:r>
              <a:rPr lang="en-US" dirty="0" smtClean="0"/>
              <a:t>producer</a:t>
            </a:r>
            <a:endParaRPr lang="en-US" dirty="0"/>
          </a:p>
        </p:txBody>
      </p:sp>
      <p:sp>
        <p:nvSpPr>
          <p:cNvPr id="32" name="Rectangle 31"/>
          <p:cNvSpPr/>
          <p:nvPr/>
        </p:nvSpPr>
        <p:spPr>
          <a:xfrm>
            <a:off x="7365973" y="6048048"/>
            <a:ext cx="977986" cy="456223"/>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1" name="Elbow Connector 40"/>
          <p:cNvCxnSpPr>
            <a:stCxn id="8" idx="3"/>
            <a:endCxn id="22" idx="0"/>
          </p:cNvCxnSpPr>
          <p:nvPr/>
        </p:nvCxnSpPr>
        <p:spPr>
          <a:xfrm>
            <a:off x="6516237" y="2767530"/>
            <a:ext cx="1338730" cy="1314939"/>
          </a:xfrm>
          <a:prstGeom prst="bentConnector2">
            <a:avLst/>
          </a:prstGeom>
          <a:ln w="57150" cmpd="sng">
            <a:solidFill>
              <a:srgbClr val="A6A6A6"/>
            </a:solidFill>
            <a:prstDash val="sysDash"/>
            <a:headEnd type="none"/>
            <a:tailEnd type="triangle"/>
          </a:ln>
        </p:spPr>
        <p:style>
          <a:lnRef idx="2">
            <a:schemeClr val="accent1"/>
          </a:lnRef>
          <a:fillRef idx="0">
            <a:schemeClr val="accent1"/>
          </a:fillRef>
          <a:effectRef idx="1">
            <a:schemeClr val="accent1"/>
          </a:effectRef>
          <a:fontRef idx="minor">
            <a:schemeClr val="tx1"/>
          </a:fontRef>
        </p:style>
      </p:cxnSp>
      <p:sp>
        <p:nvSpPr>
          <p:cNvPr id="34" name="Rectangle 33"/>
          <p:cNvSpPr/>
          <p:nvPr/>
        </p:nvSpPr>
        <p:spPr>
          <a:xfrm>
            <a:off x="5746336" y="4082469"/>
            <a:ext cx="1303982" cy="42109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goroutine3</a:t>
            </a:r>
            <a:endParaRPr lang="en-US" dirty="0"/>
          </a:p>
        </p:txBody>
      </p:sp>
      <p:sp>
        <p:nvSpPr>
          <p:cNvPr id="37" name="Rectangle 36"/>
          <p:cNvSpPr/>
          <p:nvPr/>
        </p:nvSpPr>
        <p:spPr>
          <a:xfrm>
            <a:off x="5902983" y="6028753"/>
            <a:ext cx="977986" cy="456223"/>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Rectangle 41"/>
          <p:cNvSpPr/>
          <p:nvPr/>
        </p:nvSpPr>
        <p:spPr>
          <a:xfrm>
            <a:off x="4494901" y="6256864"/>
            <a:ext cx="977986" cy="456223"/>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Rectangle 50"/>
          <p:cNvSpPr/>
          <p:nvPr/>
        </p:nvSpPr>
        <p:spPr>
          <a:xfrm>
            <a:off x="5809907" y="3375513"/>
            <a:ext cx="719474" cy="383522"/>
          </a:xfrm>
          <a:prstGeom prst="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US" dirty="0" smtClean="0"/>
              <a:t>go()</a:t>
            </a:r>
            <a:endParaRPr lang="en-US" dirty="0"/>
          </a:p>
        </p:txBody>
      </p:sp>
      <p:cxnSp>
        <p:nvCxnSpPr>
          <p:cNvPr id="52" name="Elbow Connector 51"/>
          <p:cNvCxnSpPr>
            <a:stCxn id="51" idx="2"/>
          </p:cNvCxnSpPr>
          <p:nvPr/>
        </p:nvCxnSpPr>
        <p:spPr>
          <a:xfrm rot="5400000">
            <a:off x="5813170" y="3550523"/>
            <a:ext cx="147963" cy="564986"/>
          </a:xfrm>
          <a:prstGeom prst="bentConnector2">
            <a:avLst/>
          </a:prstGeom>
          <a:ln w="28575"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53" name="Elbow Connector 52"/>
          <p:cNvCxnSpPr>
            <a:stCxn id="51" idx="3"/>
            <a:endCxn id="34" idx="0"/>
          </p:cNvCxnSpPr>
          <p:nvPr/>
        </p:nvCxnSpPr>
        <p:spPr>
          <a:xfrm flipH="1">
            <a:off x="6398327" y="3567274"/>
            <a:ext cx="131054" cy="515195"/>
          </a:xfrm>
          <a:prstGeom prst="bentConnector4">
            <a:avLst>
              <a:gd name="adj1" fmla="val -174432"/>
              <a:gd name="adj2" fmla="val 68611"/>
            </a:avLst>
          </a:prstGeom>
          <a:ln w="57150" cmpd="sng">
            <a:solidFill>
              <a:srgbClr val="A6A6A6"/>
            </a:solidFill>
            <a:prstDash val="sysDash"/>
            <a:headEnd type="none"/>
            <a:tailEnd type="triangle"/>
          </a:ln>
        </p:spPr>
        <p:style>
          <a:lnRef idx="2">
            <a:schemeClr val="accent1"/>
          </a:lnRef>
          <a:fillRef idx="0">
            <a:schemeClr val="accent1"/>
          </a:fillRef>
          <a:effectRef idx="1">
            <a:schemeClr val="accent1"/>
          </a:effectRef>
          <a:fontRef idx="minor">
            <a:schemeClr val="tx1"/>
          </a:fontRef>
        </p:style>
      </p:cxnSp>
      <p:cxnSp>
        <p:nvCxnSpPr>
          <p:cNvPr id="55" name="Elbow Connector 54"/>
          <p:cNvCxnSpPr>
            <a:endCxn id="51" idx="0"/>
          </p:cNvCxnSpPr>
          <p:nvPr/>
        </p:nvCxnSpPr>
        <p:spPr>
          <a:xfrm>
            <a:off x="5604658" y="3224393"/>
            <a:ext cx="564986" cy="151120"/>
          </a:xfrm>
          <a:prstGeom prst="bentConnector2">
            <a:avLst/>
          </a:prstGeom>
          <a:ln w="28575"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pic>
        <p:nvPicPr>
          <p:cNvPr id="59" name="Picture 58"/>
          <p:cNvPicPr>
            <a:picLocks noChangeAspect="1"/>
          </p:cNvPicPr>
          <p:nvPr/>
        </p:nvPicPr>
        <p:blipFill>
          <a:blip r:embed="rId2"/>
          <a:stretch>
            <a:fillRect/>
          </a:stretch>
        </p:blipFill>
        <p:spPr>
          <a:xfrm>
            <a:off x="113755" y="1574801"/>
            <a:ext cx="4082097" cy="3906050"/>
          </a:xfrm>
          <a:prstGeom prst="rect">
            <a:avLst/>
          </a:prstGeom>
        </p:spPr>
      </p:pic>
    </p:spTree>
    <p:extLst>
      <p:ext uri="{BB962C8B-B14F-4D97-AF65-F5344CB8AC3E}">
        <p14:creationId xmlns:p14="http://schemas.microsoft.com/office/powerpoint/2010/main" val="2665394601"/>
      </p:ext>
    </p:extLst>
  </p:cSld>
  <p:clrMapOvr>
    <a:masterClrMapping/>
  </p:clrMapOvr>
  <p:timing>
    <p:tnLst>
      <p:par>
        <p:cTn xmlns:p14="http://schemas.microsoft.com/office/powerpoint/2010/main" id="1" dur="indefinite" restart="never" nodeType="tmRoot"/>
      </p:par>
    </p:tnLst>
  </p:timing>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0" name="Elbow Connector 39"/>
          <p:cNvCxnSpPr>
            <a:stCxn id="12" idx="2"/>
            <a:endCxn id="42" idx="0"/>
          </p:cNvCxnSpPr>
          <p:nvPr/>
        </p:nvCxnSpPr>
        <p:spPr>
          <a:xfrm rot="5400000">
            <a:off x="1894989" y="5881257"/>
            <a:ext cx="1332849" cy="6351"/>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33" name="Elbow Connector 32"/>
          <p:cNvCxnSpPr>
            <a:stCxn id="34" idx="2"/>
            <a:endCxn id="37" idx="0"/>
          </p:cNvCxnSpPr>
          <p:nvPr/>
        </p:nvCxnSpPr>
        <p:spPr>
          <a:xfrm rot="16200000" flipH="1">
            <a:off x="6226623" y="5702198"/>
            <a:ext cx="956157" cy="110"/>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Responsibility of a </a:t>
            </a:r>
            <a:r>
              <a:rPr lang="en-US" dirty="0" err="1" smtClean="0"/>
              <a:t>goroutine</a:t>
            </a:r>
            <a:r>
              <a:rPr lang="en-US" dirty="0"/>
              <a:t>!</a:t>
            </a:r>
          </a:p>
        </p:txBody>
      </p:sp>
      <p:sp>
        <p:nvSpPr>
          <p:cNvPr id="12" name="Rectangle 11"/>
          <p:cNvSpPr/>
          <p:nvPr/>
        </p:nvSpPr>
        <p:spPr>
          <a:xfrm>
            <a:off x="1956972" y="4796916"/>
            <a:ext cx="1215232" cy="42109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goroutine1</a:t>
            </a:r>
            <a:endParaRPr lang="en-US" dirty="0"/>
          </a:p>
        </p:txBody>
      </p:sp>
      <p:sp>
        <p:nvSpPr>
          <p:cNvPr id="13" name="Rectangle 12"/>
          <p:cNvSpPr/>
          <p:nvPr/>
        </p:nvSpPr>
        <p:spPr>
          <a:xfrm>
            <a:off x="1950621" y="5422459"/>
            <a:ext cx="1215233" cy="7407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1956972" y="5422459"/>
            <a:ext cx="1215232" cy="369332"/>
          </a:xfrm>
          <a:prstGeom prst="rect">
            <a:avLst/>
          </a:prstGeom>
          <a:noFill/>
        </p:spPr>
        <p:txBody>
          <a:bodyPr wrap="square" rtlCol="0">
            <a:spAutoFit/>
          </a:bodyPr>
          <a:lstStyle/>
          <a:p>
            <a:pPr algn="ctr"/>
            <a:r>
              <a:rPr lang="en-US" dirty="0"/>
              <a:t>m</a:t>
            </a:r>
            <a:r>
              <a:rPr lang="en-US" dirty="0" smtClean="0"/>
              <a:t>ain()</a:t>
            </a:r>
            <a:endParaRPr lang="en-US" dirty="0"/>
          </a:p>
        </p:txBody>
      </p:sp>
      <p:sp>
        <p:nvSpPr>
          <p:cNvPr id="20" name="Rectangle 19"/>
          <p:cNvSpPr/>
          <p:nvPr/>
        </p:nvSpPr>
        <p:spPr>
          <a:xfrm>
            <a:off x="2113619" y="6163251"/>
            <a:ext cx="977986" cy="456223"/>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6103083" y="5443665"/>
            <a:ext cx="1240411" cy="36933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4" name="TextBox 23"/>
          <p:cNvSpPr txBox="1"/>
          <p:nvPr/>
        </p:nvSpPr>
        <p:spPr>
          <a:xfrm>
            <a:off x="6103083" y="5443665"/>
            <a:ext cx="1240411" cy="369332"/>
          </a:xfrm>
          <a:prstGeom prst="rect">
            <a:avLst/>
          </a:prstGeom>
          <a:noFill/>
        </p:spPr>
        <p:txBody>
          <a:bodyPr wrap="square" rtlCol="0">
            <a:spAutoFit/>
          </a:bodyPr>
          <a:lstStyle/>
          <a:p>
            <a:r>
              <a:rPr lang="en-US" dirty="0" smtClean="0"/>
              <a:t>consumer</a:t>
            </a:r>
            <a:endParaRPr lang="en-US" dirty="0"/>
          </a:p>
        </p:txBody>
      </p:sp>
      <p:cxnSp>
        <p:nvCxnSpPr>
          <p:cNvPr id="17" name="Elbow Connector 16"/>
          <p:cNvCxnSpPr>
            <a:stCxn id="22" idx="2"/>
            <a:endCxn id="32" idx="0"/>
          </p:cNvCxnSpPr>
          <p:nvPr/>
        </p:nvCxnSpPr>
        <p:spPr>
          <a:xfrm rot="16200000" flipH="1">
            <a:off x="4123472" y="5708670"/>
            <a:ext cx="975452" cy="6460"/>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3955977" y="4803082"/>
            <a:ext cx="1303982" cy="42109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goroutine2</a:t>
            </a:r>
            <a:endParaRPr lang="en-US" dirty="0"/>
          </a:p>
        </p:txBody>
      </p:sp>
      <p:sp>
        <p:nvSpPr>
          <p:cNvPr id="23" name="Rectangle 22"/>
          <p:cNvSpPr/>
          <p:nvPr/>
        </p:nvSpPr>
        <p:spPr>
          <a:xfrm>
            <a:off x="3949185" y="5441009"/>
            <a:ext cx="1303982" cy="37815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TextBox 24"/>
          <p:cNvSpPr txBox="1"/>
          <p:nvPr/>
        </p:nvSpPr>
        <p:spPr>
          <a:xfrm>
            <a:off x="3955977" y="5441008"/>
            <a:ext cx="1303981" cy="369332"/>
          </a:xfrm>
          <a:prstGeom prst="rect">
            <a:avLst/>
          </a:prstGeom>
          <a:noFill/>
        </p:spPr>
        <p:txBody>
          <a:bodyPr wrap="square" rtlCol="0">
            <a:spAutoFit/>
          </a:bodyPr>
          <a:lstStyle/>
          <a:p>
            <a:pPr algn="ctr"/>
            <a:r>
              <a:rPr lang="en-US" dirty="0" smtClean="0"/>
              <a:t>producer</a:t>
            </a:r>
            <a:endParaRPr lang="en-US" dirty="0"/>
          </a:p>
        </p:txBody>
      </p:sp>
      <p:sp>
        <p:nvSpPr>
          <p:cNvPr id="32" name="Rectangle 31"/>
          <p:cNvSpPr/>
          <p:nvPr/>
        </p:nvSpPr>
        <p:spPr>
          <a:xfrm>
            <a:off x="4125435" y="6199626"/>
            <a:ext cx="977986" cy="237015"/>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2"/>
          <a:stretch>
            <a:fillRect/>
          </a:stretch>
        </p:blipFill>
        <p:spPr>
          <a:xfrm>
            <a:off x="2638836" y="1161662"/>
            <a:ext cx="4217205" cy="3061492"/>
          </a:xfrm>
          <a:prstGeom prst="rect">
            <a:avLst/>
          </a:prstGeom>
        </p:spPr>
      </p:pic>
      <p:sp>
        <p:nvSpPr>
          <p:cNvPr id="34" name="Rectangle 33"/>
          <p:cNvSpPr/>
          <p:nvPr/>
        </p:nvSpPr>
        <p:spPr>
          <a:xfrm>
            <a:off x="6052655" y="4803083"/>
            <a:ext cx="1303982" cy="42109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goroutine3</a:t>
            </a:r>
            <a:endParaRPr lang="en-US" dirty="0"/>
          </a:p>
        </p:txBody>
      </p:sp>
      <p:sp>
        <p:nvSpPr>
          <p:cNvPr id="37" name="Rectangle 36"/>
          <p:cNvSpPr/>
          <p:nvPr/>
        </p:nvSpPr>
        <p:spPr>
          <a:xfrm>
            <a:off x="6215763" y="6180332"/>
            <a:ext cx="977986" cy="237015"/>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Rectangle 41"/>
          <p:cNvSpPr/>
          <p:nvPr/>
        </p:nvSpPr>
        <p:spPr>
          <a:xfrm>
            <a:off x="2069244" y="6550857"/>
            <a:ext cx="977986" cy="237015"/>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5745632" y="4303300"/>
            <a:ext cx="1604213" cy="258937"/>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cxnSp>
        <p:nvCxnSpPr>
          <p:cNvPr id="30" name="Elbow Connector 29"/>
          <p:cNvCxnSpPr>
            <a:stCxn id="23" idx="3"/>
            <a:endCxn id="19" idx="1"/>
          </p:cNvCxnSpPr>
          <p:nvPr/>
        </p:nvCxnSpPr>
        <p:spPr>
          <a:xfrm flipV="1">
            <a:off x="5253167" y="4432769"/>
            <a:ext cx="492465" cy="1197317"/>
          </a:xfrm>
          <a:prstGeom prst="bentConnector3">
            <a:avLst>
              <a:gd name="adj1" fmla="val 50000"/>
            </a:avLst>
          </a:prstGeom>
          <a:ln w="57150" cmpd="sng">
            <a:solidFill>
              <a:schemeClr val="accent4">
                <a:lumMod val="60000"/>
                <a:lumOff val="40000"/>
              </a:schemeClr>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43" name="Elbow Connector 42"/>
          <p:cNvCxnSpPr>
            <a:stCxn id="19" idx="3"/>
            <a:endCxn id="24" idx="3"/>
          </p:cNvCxnSpPr>
          <p:nvPr/>
        </p:nvCxnSpPr>
        <p:spPr>
          <a:xfrm flipH="1">
            <a:off x="7343494" y="4432769"/>
            <a:ext cx="6351" cy="1195562"/>
          </a:xfrm>
          <a:prstGeom prst="bentConnector3">
            <a:avLst>
              <a:gd name="adj1" fmla="val -3599433"/>
            </a:avLst>
          </a:prstGeom>
          <a:ln w="57150" cmpd="sng">
            <a:solidFill>
              <a:schemeClr val="accent4">
                <a:lumMod val="60000"/>
                <a:lumOff val="40000"/>
              </a:schemeClr>
            </a:solidFill>
            <a:headEnd type="none"/>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57100921"/>
      </p:ext>
    </p:extLst>
  </p:cSld>
  <p:clrMapOvr>
    <a:masterClrMapping/>
  </p:clrMapOvr>
  <p:timing>
    <p:tnLst>
      <p:par>
        <p:cTn xmlns:p14="http://schemas.microsoft.com/office/powerpoint/2010/main" id="1" dur="indefinite" restart="never" nodeType="tmRoot"/>
      </p:par>
    </p:tnLst>
  </p:timing>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3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Execution Context</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3346921678"/>
      </p:ext>
    </p:extLst>
  </p:cSld>
  <p:clrMapOvr>
    <a:masterClrMapping/>
  </p:clrMapOvr>
  <p:timing>
    <p:tnLst>
      <p:par>
        <p:cTn xmlns:p14="http://schemas.microsoft.com/office/powerpoint/2010/main" id="1" dur="indefinite" restart="never" nodeType="tmRoot"/>
      </p:par>
    </p:tnLst>
  </p:timing>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the scope of a ‘</a:t>
            </a:r>
            <a:r>
              <a:rPr lang="en-US" dirty="0" err="1" smtClean="0"/>
              <a:t>goroutine</a:t>
            </a:r>
            <a:r>
              <a:rPr lang="en-US" dirty="0" smtClean="0"/>
              <a:t>’ context?</a:t>
            </a:r>
          </a:p>
          <a:p>
            <a:pPr lvl="1"/>
            <a:r>
              <a:rPr lang="en-US" dirty="0" smtClean="0"/>
              <a:t>All functions are invoked in the context of the caller</a:t>
            </a:r>
          </a:p>
        </p:txBody>
      </p:sp>
      <p:sp>
        <p:nvSpPr>
          <p:cNvPr id="5" name="TextBox 4"/>
          <p:cNvSpPr txBox="1"/>
          <p:nvPr/>
        </p:nvSpPr>
        <p:spPr>
          <a:xfrm>
            <a:off x="0" y="5946761"/>
            <a:ext cx="638427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spec#Go_statements</a:t>
            </a:r>
            <a:endParaRPr lang="en-US" dirty="0"/>
          </a:p>
        </p:txBody>
      </p:sp>
    </p:spTree>
    <p:extLst>
      <p:ext uri="{BB962C8B-B14F-4D97-AF65-F5344CB8AC3E}">
        <p14:creationId xmlns:p14="http://schemas.microsoft.com/office/powerpoint/2010/main" val="3614652012"/>
      </p:ext>
    </p:extLst>
  </p:cSld>
  <p:clrMapOvr>
    <a:masterClrMapping/>
  </p:clrMapOvr>
  <p:timing>
    <p:tnLst>
      <p:par>
        <p:cTn xmlns:p14="http://schemas.microsoft.com/office/powerpoint/2010/main" id="1" dur="indefinite" restart="never" nodeType="tmRoot"/>
      </p:par>
    </p:tnLst>
  </p:timing>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0" name="Elbow Connector 39"/>
          <p:cNvCxnSpPr/>
          <p:nvPr/>
        </p:nvCxnSpPr>
        <p:spPr>
          <a:xfrm rot="5400000">
            <a:off x="2626650" y="5800512"/>
            <a:ext cx="843642" cy="6350"/>
          </a:xfrm>
          <a:prstGeom prst="bentConnector3">
            <a:avLst>
              <a:gd name="adj1" fmla="val 50000"/>
            </a:avLst>
          </a:prstGeom>
          <a:ln w="28575"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33" name="Elbow Connector 32"/>
          <p:cNvCxnSpPr>
            <a:stCxn id="34" idx="2"/>
            <a:endCxn id="37" idx="0"/>
          </p:cNvCxnSpPr>
          <p:nvPr/>
        </p:nvCxnSpPr>
        <p:spPr>
          <a:xfrm rot="5400000">
            <a:off x="3202346" y="4740014"/>
            <a:ext cx="2508416" cy="6351"/>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Responsibility of a </a:t>
            </a:r>
            <a:r>
              <a:rPr lang="en-US" dirty="0" err="1" smtClean="0"/>
              <a:t>goroutine</a:t>
            </a:r>
            <a:r>
              <a:rPr lang="en-US" dirty="0"/>
              <a:t>!</a:t>
            </a:r>
          </a:p>
        </p:txBody>
      </p:sp>
      <p:sp>
        <p:nvSpPr>
          <p:cNvPr id="8" name="Rectangle 7"/>
          <p:cNvSpPr/>
          <p:nvPr/>
        </p:nvSpPr>
        <p:spPr>
          <a:xfrm>
            <a:off x="5550282" y="2219949"/>
            <a:ext cx="719474" cy="383522"/>
          </a:xfrm>
          <a:prstGeom prst="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US" dirty="0" smtClean="0"/>
              <a:t>go()</a:t>
            </a:r>
            <a:endParaRPr lang="en-US" dirty="0"/>
          </a:p>
        </p:txBody>
      </p:sp>
      <p:sp>
        <p:nvSpPr>
          <p:cNvPr id="12" name="Rectangle 11"/>
          <p:cNvSpPr/>
          <p:nvPr/>
        </p:nvSpPr>
        <p:spPr>
          <a:xfrm>
            <a:off x="2437681" y="1543445"/>
            <a:ext cx="1215232" cy="42109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goroutine1</a:t>
            </a:r>
            <a:endParaRPr lang="en-US" dirty="0"/>
          </a:p>
        </p:txBody>
      </p:sp>
      <p:sp>
        <p:nvSpPr>
          <p:cNvPr id="13" name="Rectangle 12"/>
          <p:cNvSpPr/>
          <p:nvPr/>
        </p:nvSpPr>
        <p:spPr>
          <a:xfrm>
            <a:off x="2437680" y="2175078"/>
            <a:ext cx="1215233" cy="38169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2437681" y="2175080"/>
            <a:ext cx="1215232" cy="369332"/>
          </a:xfrm>
          <a:prstGeom prst="rect">
            <a:avLst/>
          </a:prstGeom>
          <a:noFill/>
        </p:spPr>
        <p:txBody>
          <a:bodyPr wrap="square" rtlCol="0">
            <a:spAutoFit/>
          </a:bodyPr>
          <a:lstStyle/>
          <a:p>
            <a:pPr algn="ctr"/>
            <a:r>
              <a:rPr lang="en-US" dirty="0"/>
              <a:t>m</a:t>
            </a:r>
            <a:r>
              <a:rPr lang="en-US" dirty="0" smtClean="0"/>
              <a:t>ain()</a:t>
            </a:r>
            <a:endParaRPr lang="en-US" dirty="0"/>
          </a:p>
        </p:txBody>
      </p:sp>
      <p:sp>
        <p:nvSpPr>
          <p:cNvPr id="20" name="Rectangle 19"/>
          <p:cNvSpPr/>
          <p:nvPr/>
        </p:nvSpPr>
        <p:spPr>
          <a:xfrm>
            <a:off x="2600678" y="5837902"/>
            <a:ext cx="977986" cy="456223"/>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3871308" y="3797756"/>
            <a:ext cx="1240411" cy="1590086"/>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cxnSp>
        <p:nvCxnSpPr>
          <p:cNvPr id="17" name="Elbow Connector 16"/>
          <p:cNvCxnSpPr>
            <a:stCxn id="22" idx="2"/>
            <a:endCxn id="32" idx="0"/>
          </p:cNvCxnSpPr>
          <p:nvPr/>
        </p:nvCxnSpPr>
        <p:spPr>
          <a:xfrm rot="5400000">
            <a:off x="4652514" y="4752836"/>
            <a:ext cx="2527711" cy="1"/>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5264378" y="3067889"/>
            <a:ext cx="1303982" cy="42109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goroutine3</a:t>
            </a:r>
            <a:endParaRPr lang="en-US" dirty="0"/>
          </a:p>
        </p:txBody>
      </p:sp>
      <p:sp>
        <p:nvSpPr>
          <p:cNvPr id="23" name="Rectangle 22"/>
          <p:cNvSpPr/>
          <p:nvPr/>
        </p:nvSpPr>
        <p:spPr>
          <a:xfrm>
            <a:off x="5270728" y="3795100"/>
            <a:ext cx="1303982" cy="159008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2" name="Rectangle 31"/>
          <p:cNvSpPr/>
          <p:nvPr/>
        </p:nvSpPr>
        <p:spPr>
          <a:xfrm>
            <a:off x="5427375" y="6016692"/>
            <a:ext cx="977986" cy="456223"/>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1" name="Elbow Connector 40"/>
          <p:cNvCxnSpPr>
            <a:stCxn id="8" idx="2"/>
            <a:endCxn id="22" idx="0"/>
          </p:cNvCxnSpPr>
          <p:nvPr/>
        </p:nvCxnSpPr>
        <p:spPr>
          <a:xfrm rot="16200000" flipH="1">
            <a:off x="5680985" y="2832505"/>
            <a:ext cx="464418" cy="6350"/>
          </a:xfrm>
          <a:prstGeom prst="bentConnector3">
            <a:avLst>
              <a:gd name="adj1" fmla="val 50000"/>
            </a:avLst>
          </a:prstGeom>
          <a:ln w="57150" cmpd="sng">
            <a:solidFill>
              <a:srgbClr val="A6A6A6"/>
            </a:solidFill>
            <a:prstDash val="sysDash"/>
            <a:headEnd type="none"/>
            <a:tailEnd type="triangle"/>
          </a:ln>
        </p:spPr>
        <p:style>
          <a:lnRef idx="2">
            <a:schemeClr val="accent1"/>
          </a:lnRef>
          <a:fillRef idx="0">
            <a:schemeClr val="accent1"/>
          </a:fillRef>
          <a:effectRef idx="1">
            <a:schemeClr val="accent1"/>
          </a:effectRef>
          <a:fontRef idx="minor">
            <a:schemeClr val="tx1"/>
          </a:fontRef>
        </p:style>
      </p:cxnSp>
      <p:sp>
        <p:nvSpPr>
          <p:cNvPr id="34" name="Rectangle 33"/>
          <p:cNvSpPr/>
          <p:nvPr/>
        </p:nvSpPr>
        <p:spPr>
          <a:xfrm>
            <a:off x="3807738" y="3067889"/>
            <a:ext cx="1303982" cy="42109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goroutine2</a:t>
            </a:r>
            <a:endParaRPr lang="en-US" dirty="0"/>
          </a:p>
        </p:txBody>
      </p:sp>
      <p:sp>
        <p:nvSpPr>
          <p:cNvPr id="37" name="Rectangle 36"/>
          <p:cNvSpPr/>
          <p:nvPr/>
        </p:nvSpPr>
        <p:spPr>
          <a:xfrm>
            <a:off x="3964385" y="5997397"/>
            <a:ext cx="977986" cy="456223"/>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Rectangle 41"/>
          <p:cNvSpPr/>
          <p:nvPr/>
        </p:nvSpPr>
        <p:spPr>
          <a:xfrm>
            <a:off x="4494901" y="6256864"/>
            <a:ext cx="977986" cy="456223"/>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Rectangle 50"/>
          <p:cNvSpPr/>
          <p:nvPr/>
        </p:nvSpPr>
        <p:spPr>
          <a:xfrm>
            <a:off x="4099993" y="2219949"/>
            <a:ext cx="719474" cy="383522"/>
          </a:xfrm>
          <a:prstGeom prst="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US" dirty="0" smtClean="0"/>
              <a:t>go()</a:t>
            </a:r>
            <a:endParaRPr lang="en-US" dirty="0"/>
          </a:p>
        </p:txBody>
      </p:sp>
      <p:cxnSp>
        <p:nvCxnSpPr>
          <p:cNvPr id="53" name="Elbow Connector 52"/>
          <p:cNvCxnSpPr>
            <a:stCxn id="51" idx="2"/>
            <a:endCxn id="34" idx="0"/>
          </p:cNvCxnSpPr>
          <p:nvPr/>
        </p:nvCxnSpPr>
        <p:spPr>
          <a:xfrm rot="5400000">
            <a:off x="4227521" y="2835680"/>
            <a:ext cx="464418" cy="1"/>
          </a:xfrm>
          <a:prstGeom prst="bentConnector3">
            <a:avLst>
              <a:gd name="adj1" fmla="val 50000"/>
            </a:avLst>
          </a:prstGeom>
          <a:ln w="57150" cmpd="sng">
            <a:solidFill>
              <a:srgbClr val="A6A6A6"/>
            </a:solidFill>
            <a:prstDash val="sysDash"/>
            <a:headEnd type="none"/>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36655967"/>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Main Function</a:t>
            </a:r>
            <a:endParaRPr lang="en-US" dirty="0"/>
          </a:p>
        </p:txBody>
      </p:sp>
      <p:pic>
        <p:nvPicPr>
          <p:cNvPr id="4" name="Content Placeholder 3" descr="2016-09-04_10-54-53.png"/>
          <p:cNvPicPr>
            <a:picLocks noGrp="1" noChangeAspect="1"/>
          </p:cNvPicPr>
          <p:nvPr>
            <p:ph idx="1"/>
          </p:nvPr>
        </p:nvPicPr>
        <p:blipFill>
          <a:blip r:embed="rId2">
            <a:extLst>
              <a:ext uri="{28A0092B-C50C-407E-A947-70E740481C1C}">
                <a14:useLocalDpi xmlns:a14="http://schemas.microsoft.com/office/drawing/2010/main" val="0"/>
              </a:ext>
            </a:extLst>
          </a:blip>
          <a:srcRect l="3415" r="3415"/>
          <a:stretch>
            <a:fillRect/>
          </a:stretch>
        </p:blipFill>
        <p:spPr/>
      </p:pic>
    </p:spTree>
    <p:extLst>
      <p:ext uri="{BB962C8B-B14F-4D97-AF65-F5344CB8AC3E}">
        <p14:creationId xmlns:p14="http://schemas.microsoft.com/office/powerpoint/2010/main" val="2838523856"/>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p:cNvPicPr>
            <a:picLocks noGrp="1" noChangeAspect="1"/>
          </p:cNvPicPr>
          <p:nvPr>
            <p:ph idx="1"/>
          </p:nvPr>
        </p:nvPicPr>
        <p:blipFill>
          <a:blip r:embed="rId2"/>
          <a:srcRect l="-32493" r="-32493"/>
          <a:stretch>
            <a:fillRect/>
          </a:stretch>
        </p:blipFill>
        <p:spPr>
          <a:xfrm>
            <a:off x="130175" y="141288"/>
            <a:ext cx="8894763" cy="6565900"/>
          </a:xfrm>
        </p:spPr>
      </p:pic>
    </p:spTree>
    <p:extLst>
      <p:ext uri="{BB962C8B-B14F-4D97-AF65-F5344CB8AC3E}">
        <p14:creationId xmlns:p14="http://schemas.microsoft.com/office/powerpoint/2010/main" val="4074377621"/>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Function call in the Context of</a:t>
            </a:r>
            <a:r>
              <a:rPr lang="mr-IN" dirty="0" smtClean="0"/>
              <a:t>…</a:t>
            </a:r>
            <a:endParaRPr lang="en-US" dirty="0"/>
          </a:p>
        </p:txBody>
      </p:sp>
      <p:sp>
        <p:nvSpPr>
          <p:cNvPr id="42" name="Rectangle 41"/>
          <p:cNvSpPr/>
          <p:nvPr/>
        </p:nvSpPr>
        <p:spPr>
          <a:xfrm>
            <a:off x="2069244" y="6550857"/>
            <a:ext cx="977986" cy="237015"/>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 name="Group 8"/>
          <p:cNvGrpSpPr/>
          <p:nvPr/>
        </p:nvGrpSpPr>
        <p:grpSpPr>
          <a:xfrm>
            <a:off x="344298" y="1811952"/>
            <a:ext cx="2490595" cy="2206524"/>
            <a:chOff x="178781" y="1812565"/>
            <a:chExt cx="2490595" cy="2206524"/>
          </a:xfrm>
        </p:grpSpPr>
        <p:sp>
          <p:nvSpPr>
            <p:cNvPr id="12" name="Rectangle 11"/>
            <p:cNvSpPr/>
            <p:nvPr/>
          </p:nvSpPr>
          <p:spPr>
            <a:xfrm>
              <a:off x="178781" y="1812565"/>
              <a:ext cx="2490595" cy="220652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13" name="Rectangle 12"/>
            <p:cNvSpPr/>
            <p:nvPr/>
          </p:nvSpPr>
          <p:spPr>
            <a:xfrm>
              <a:off x="276572" y="2189066"/>
              <a:ext cx="1215233" cy="15759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276572" y="2200892"/>
              <a:ext cx="1215233" cy="369332"/>
            </a:xfrm>
            <a:prstGeom prst="rect">
              <a:avLst/>
            </a:prstGeom>
            <a:noFill/>
          </p:spPr>
          <p:txBody>
            <a:bodyPr wrap="square" rtlCol="0">
              <a:spAutoFit/>
            </a:bodyPr>
            <a:lstStyle/>
            <a:p>
              <a:pPr algn="ctr"/>
              <a:r>
                <a:rPr lang="en-US" dirty="0"/>
                <a:t>m</a:t>
              </a:r>
              <a:r>
                <a:rPr lang="en-US" dirty="0" smtClean="0"/>
                <a:t>ain()</a:t>
              </a:r>
              <a:endParaRPr lang="en-US" dirty="0"/>
            </a:p>
          </p:txBody>
        </p:sp>
        <p:sp>
          <p:nvSpPr>
            <p:cNvPr id="26" name="TextBox 25"/>
            <p:cNvSpPr txBox="1"/>
            <p:nvPr/>
          </p:nvSpPr>
          <p:spPr>
            <a:xfrm>
              <a:off x="178781" y="1819734"/>
              <a:ext cx="2490595" cy="369332"/>
            </a:xfrm>
            <a:prstGeom prst="rect">
              <a:avLst/>
            </a:prstGeom>
            <a:noFill/>
          </p:spPr>
          <p:txBody>
            <a:bodyPr wrap="square" rtlCol="0">
              <a:spAutoFit/>
            </a:bodyPr>
            <a:lstStyle/>
            <a:p>
              <a:pPr algn="ctr"/>
              <a:r>
                <a:rPr lang="en-US" dirty="0" smtClean="0"/>
                <a:t>goroutine1</a:t>
              </a:r>
              <a:endParaRPr lang="en-US" dirty="0"/>
            </a:p>
          </p:txBody>
        </p:sp>
        <p:sp>
          <p:nvSpPr>
            <p:cNvPr id="27" name="Rectangle 26"/>
            <p:cNvSpPr/>
            <p:nvPr/>
          </p:nvSpPr>
          <p:spPr>
            <a:xfrm>
              <a:off x="1344495" y="2675693"/>
              <a:ext cx="1215233" cy="431562"/>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err="1" smtClean="0"/>
                <a:t>aFunc</a:t>
              </a:r>
              <a:r>
                <a:rPr lang="en-US" dirty="0" smtClean="0"/>
                <a:t>()</a:t>
              </a:r>
              <a:endParaRPr lang="en-US" dirty="0"/>
            </a:p>
          </p:txBody>
        </p:sp>
      </p:grpSp>
      <p:grpSp>
        <p:nvGrpSpPr>
          <p:cNvPr id="8" name="Group 7"/>
          <p:cNvGrpSpPr/>
          <p:nvPr/>
        </p:nvGrpSpPr>
        <p:grpSpPr>
          <a:xfrm>
            <a:off x="3302604" y="1818004"/>
            <a:ext cx="2490595" cy="2206524"/>
            <a:chOff x="3047230" y="1818004"/>
            <a:chExt cx="2490595" cy="2206524"/>
          </a:xfrm>
        </p:grpSpPr>
        <p:sp>
          <p:nvSpPr>
            <p:cNvPr id="38" name="Rectangle 37"/>
            <p:cNvSpPr/>
            <p:nvPr/>
          </p:nvSpPr>
          <p:spPr>
            <a:xfrm>
              <a:off x="3047230" y="1818004"/>
              <a:ext cx="2490595" cy="220652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39" name="Rectangle 38"/>
            <p:cNvSpPr/>
            <p:nvPr/>
          </p:nvSpPr>
          <p:spPr>
            <a:xfrm>
              <a:off x="3145021" y="2194505"/>
              <a:ext cx="1215233" cy="157592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1" name="TextBox 40"/>
            <p:cNvSpPr txBox="1"/>
            <p:nvPr/>
          </p:nvSpPr>
          <p:spPr>
            <a:xfrm>
              <a:off x="3145021" y="2206331"/>
              <a:ext cx="1215233" cy="369332"/>
            </a:xfrm>
            <a:prstGeom prst="rect">
              <a:avLst/>
            </a:prstGeom>
            <a:noFill/>
          </p:spPr>
          <p:txBody>
            <a:bodyPr wrap="square" rtlCol="0">
              <a:spAutoFit/>
            </a:bodyPr>
            <a:lstStyle/>
            <a:p>
              <a:pPr algn="ctr"/>
              <a:r>
                <a:rPr lang="en-US" dirty="0" smtClean="0"/>
                <a:t>foo()</a:t>
              </a:r>
              <a:endParaRPr lang="en-US" dirty="0"/>
            </a:p>
          </p:txBody>
        </p:sp>
        <p:sp>
          <p:nvSpPr>
            <p:cNvPr id="44" name="TextBox 43"/>
            <p:cNvSpPr txBox="1"/>
            <p:nvPr/>
          </p:nvSpPr>
          <p:spPr>
            <a:xfrm>
              <a:off x="3047230" y="1825173"/>
              <a:ext cx="2490595" cy="369332"/>
            </a:xfrm>
            <a:prstGeom prst="rect">
              <a:avLst/>
            </a:prstGeom>
            <a:noFill/>
          </p:spPr>
          <p:txBody>
            <a:bodyPr wrap="square" rtlCol="0">
              <a:spAutoFit/>
            </a:bodyPr>
            <a:lstStyle/>
            <a:p>
              <a:pPr algn="ctr"/>
              <a:r>
                <a:rPr lang="en-US" dirty="0" smtClean="0"/>
                <a:t>goroutine</a:t>
              </a:r>
              <a:r>
                <a:rPr lang="en-US" dirty="0"/>
                <a:t>2</a:t>
              </a:r>
            </a:p>
          </p:txBody>
        </p:sp>
        <p:sp>
          <p:nvSpPr>
            <p:cNvPr id="45" name="Rectangle 44"/>
            <p:cNvSpPr/>
            <p:nvPr/>
          </p:nvSpPr>
          <p:spPr>
            <a:xfrm>
              <a:off x="4212944" y="2681132"/>
              <a:ext cx="1215233" cy="431562"/>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err="1" smtClean="0"/>
                <a:t>aFunc</a:t>
              </a:r>
              <a:r>
                <a:rPr lang="en-US" dirty="0" smtClean="0"/>
                <a:t>()</a:t>
              </a:r>
              <a:endParaRPr lang="en-US" dirty="0"/>
            </a:p>
          </p:txBody>
        </p:sp>
      </p:grpSp>
      <p:grpSp>
        <p:nvGrpSpPr>
          <p:cNvPr id="7" name="Group 6"/>
          <p:cNvGrpSpPr/>
          <p:nvPr/>
        </p:nvGrpSpPr>
        <p:grpSpPr>
          <a:xfrm>
            <a:off x="6260910" y="1811952"/>
            <a:ext cx="2490595" cy="2206524"/>
            <a:chOff x="5915679" y="1823443"/>
            <a:chExt cx="2490595" cy="2206524"/>
          </a:xfrm>
        </p:grpSpPr>
        <p:sp>
          <p:nvSpPr>
            <p:cNvPr id="46" name="Rectangle 45"/>
            <p:cNvSpPr/>
            <p:nvPr/>
          </p:nvSpPr>
          <p:spPr>
            <a:xfrm>
              <a:off x="5915679" y="1823443"/>
              <a:ext cx="2490595" cy="220652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47" name="Rectangle 46"/>
            <p:cNvSpPr/>
            <p:nvPr/>
          </p:nvSpPr>
          <p:spPr>
            <a:xfrm>
              <a:off x="6013470" y="2199944"/>
              <a:ext cx="1215233" cy="157592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8" name="TextBox 47"/>
            <p:cNvSpPr txBox="1"/>
            <p:nvPr/>
          </p:nvSpPr>
          <p:spPr>
            <a:xfrm>
              <a:off x="6013470" y="2211770"/>
              <a:ext cx="1215233" cy="369332"/>
            </a:xfrm>
            <a:prstGeom prst="rect">
              <a:avLst/>
            </a:prstGeom>
            <a:noFill/>
          </p:spPr>
          <p:txBody>
            <a:bodyPr wrap="square" rtlCol="0">
              <a:spAutoFit/>
            </a:bodyPr>
            <a:lstStyle/>
            <a:p>
              <a:pPr algn="ctr"/>
              <a:r>
                <a:rPr lang="en-US" dirty="0" err="1" smtClean="0"/>
                <a:t>hoo</a:t>
              </a:r>
              <a:r>
                <a:rPr lang="en-US" dirty="0" smtClean="0"/>
                <a:t>()</a:t>
              </a:r>
              <a:endParaRPr lang="en-US" dirty="0"/>
            </a:p>
          </p:txBody>
        </p:sp>
        <p:sp>
          <p:nvSpPr>
            <p:cNvPr id="49" name="TextBox 48"/>
            <p:cNvSpPr txBox="1"/>
            <p:nvPr/>
          </p:nvSpPr>
          <p:spPr>
            <a:xfrm>
              <a:off x="5915679" y="1830612"/>
              <a:ext cx="2490595" cy="369332"/>
            </a:xfrm>
            <a:prstGeom prst="rect">
              <a:avLst/>
            </a:prstGeom>
            <a:noFill/>
          </p:spPr>
          <p:txBody>
            <a:bodyPr wrap="square" rtlCol="0">
              <a:spAutoFit/>
            </a:bodyPr>
            <a:lstStyle/>
            <a:p>
              <a:pPr algn="ctr"/>
              <a:r>
                <a:rPr lang="en-US" dirty="0" smtClean="0"/>
                <a:t>goroutine</a:t>
              </a:r>
              <a:r>
                <a:rPr lang="en-US" dirty="0"/>
                <a:t>3</a:t>
              </a:r>
            </a:p>
          </p:txBody>
        </p:sp>
        <p:sp>
          <p:nvSpPr>
            <p:cNvPr id="50" name="Rectangle 49"/>
            <p:cNvSpPr/>
            <p:nvPr/>
          </p:nvSpPr>
          <p:spPr>
            <a:xfrm>
              <a:off x="7081393" y="2686571"/>
              <a:ext cx="1215233" cy="431562"/>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err="1" smtClean="0"/>
                <a:t>aFunc</a:t>
              </a:r>
              <a:r>
                <a:rPr lang="en-US" dirty="0" smtClean="0"/>
                <a:t>()</a:t>
              </a:r>
              <a:endParaRPr lang="en-US" dirty="0"/>
            </a:p>
          </p:txBody>
        </p:sp>
      </p:grpSp>
    </p:spTree>
    <p:extLst>
      <p:ext uri="{BB962C8B-B14F-4D97-AF65-F5344CB8AC3E}">
        <p14:creationId xmlns:p14="http://schemas.microsoft.com/office/powerpoint/2010/main" val="2249620866"/>
      </p:ext>
    </p:extLst>
  </p:cSld>
  <p:clrMapOvr>
    <a:masterClrMapping/>
  </p:clrMapOvr>
  <p:timing>
    <p:tnLst>
      <p:par>
        <p:cTn xmlns:p14="http://schemas.microsoft.com/office/powerpoint/2010/main" id="1" dur="indefinite" restart="never" nodeType="tmRoot"/>
      </p:par>
    </p:tnLst>
  </p:timing>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Function call in the Context of</a:t>
            </a:r>
            <a:r>
              <a:rPr lang="mr-IN" dirty="0" smtClean="0"/>
              <a:t>…</a:t>
            </a:r>
            <a:endParaRPr lang="en-US" dirty="0"/>
          </a:p>
        </p:txBody>
      </p:sp>
      <p:sp>
        <p:nvSpPr>
          <p:cNvPr id="12" name="Rectangle 11"/>
          <p:cNvSpPr/>
          <p:nvPr/>
        </p:nvSpPr>
        <p:spPr>
          <a:xfrm>
            <a:off x="344298" y="1811952"/>
            <a:ext cx="2490595" cy="220652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13" name="Rectangle 12"/>
          <p:cNvSpPr/>
          <p:nvPr/>
        </p:nvSpPr>
        <p:spPr>
          <a:xfrm>
            <a:off x="442089" y="2188453"/>
            <a:ext cx="1215233" cy="15759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442089" y="2200279"/>
            <a:ext cx="1215233" cy="369332"/>
          </a:xfrm>
          <a:prstGeom prst="rect">
            <a:avLst/>
          </a:prstGeom>
          <a:noFill/>
        </p:spPr>
        <p:txBody>
          <a:bodyPr wrap="square" rtlCol="0">
            <a:spAutoFit/>
          </a:bodyPr>
          <a:lstStyle/>
          <a:p>
            <a:pPr algn="ctr"/>
            <a:r>
              <a:rPr lang="en-US" dirty="0"/>
              <a:t>m</a:t>
            </a:r>
            <a:r>
              <a:rPr lang="en-US" dirty="0" smtClean="0"/>
              <a:t>ain()</a:t>
            </a:r>
            <a:endParaRPr lang="en-US" dirty="0"/>
          </a:p>
        </p:txBody>
      </p:sp>
      <p:sp>
        <p:nvSpPr>
          <p:cNvPr id="26" name="TextBox 25"/>
          <p:cNvSpPr txBox="1"/>
          <p:nvPr/>
        </p:nvSpPr>
        <p:spPr>
          <a:xfrm>
            <a:off x="344298" y="1819121"/>
            <a:ext cx="2490595" cy="369332"/>
          </a:xfrm>
          <a:prstGeom prst="rect">
            <a:avLst/>
          </a:prstGeom>
          <a:noFill/>
        </p:spPr>
        <p:txBody>
          <a:bodyPr wrap="square" rtlCol="0">
            <a:spAutoFit/>
          </a:bodyPr>
          <a:lstStyle/>
          <a:p>
            <a:pPr algn="ctr"/>
            <a:r>
              <a:rPr lang="en-US" dirty="0" smtClean="0"/>
              <a:t>goroutine1</a:t>
            </a:r>
            <a:endParaRPr lang="en-US" dirty="0"/>
          </a:p>
        </p:txBody>
      </p:sp>
      <p:sp>
        <p:nvSpPr>
          <p:cNvPr id="27" name="Rectangle 26"/>
          <p:cNvSpPr/>
          <p:nvPr/>
        </p:nvSpPr>
        <p:spPr>
          <a:xfrm>
            <a:off x="1510012" y="2675080"/>
            <a:ext cx="1215233" cy="431562"/>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err="1" smtClean="0"/>
              <a:t>aFunc</a:t>
            </a:r>
            <a:r>
              <a:rPr lang="en-US" dirty="0" smtClean="0"/>
              <a:t>()</a:t>
            </a:r>
            <a:endParaRPr lang="en-US" dirty="0"/>
          </a:p>
        </p:txBody>
      </p:sp>
      <p:sp>
        <p:nvSpPr>
          <p:cNvPr id="22" name="Rectangle 21"/>
          <p:cNvSpPr/>
          <p:nvPr/>
        </p:nvSpPr>
        <p:spPr>
          <a:xfrm>
            <a:off x="1763145" y="3041349"/>
            <a:ext cx="850748" cy="27552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t>boo()</a:t>
            </a:r>
            <a:endParaRPr lang="en-US" dirty="0"/>
          </a:p>
        </p:txBody>
      </p:sp>
      <p:grpSp>
        <p:nvGrpSpPr>
          <p:cNvPr id="8" name="Group 7"/>
          <p:cNvGrpSpPr/>
          <p:nvPr/>
        </p:nvGrpSpPr>
        <p:grpSpPr>
          <a:xfrm>
            <a:off x="3302604" y="1818004"/>
            <a:ext cx="2490595" cy="2206524"/>
            <a:chOff x="3047230" y="1818004"/>
            <a:chExt cx="2490595" cy="2206524"/>
          </a:xfrm>
        </p:grpSpPr>
        <p:sp>
          <p:nvSpPr>
            <p:cNvPr id="38" name="Rectangle 37"/>
            <p:cNvSpPr/>
            <p:nvPr/>
          </p:nvSpPr>
          <p:spPr>
            <a:xfrm>
              <a:off x="3047230" y="1818004"/>
              <a:ext cx="2490595" cy="220652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39" name="Rectangle 38"/>
            <p:cNvSpPr/>
            <p:nvPr/>
          </p:nvSpPr>
          <p:spPr>
            <a:xfrm>
              <a:off x="3145021" y="2194505"/>
              <a:ext cx="1215233" cy="157592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1" name="TextBox 40"/>
            <p:cNvSpPr txBox="1"/>
            <p:nvPr/>
          </p:nvSpPr>
          <p:spPr>
            <a:xfrm>
              <a:off x="3145021" y="2206331"/>
              <a:ext cx="1215233" cy="369332"/>
            </a:xfrm>
            <a:prstGeom prst="rect">
              <a:avLst/>
            </a:prstGeom>
            <a:noFill/>
          </p:spPr>
          <p:txBody>
            <a:bodyPr wrap="square" rtlCol="0">
              <a:spAutoFit/>
            </a:bodyPr>
            <a:lstStyle/>
            <a:p>
              <a:pPr algn="ctr"/>
              <a:r>
                <a:rPr lang="en-US" dirty="0" smtClean="0"/>
                <a:t>foo()</a:t>
              </a:r>
              <a:endParaRPr lang="en-US" dirty="0"/>
            </a:p>
          </p:txBody>
        </p:sp>
        <p:sp>
          <p:nvSpPr>
            <p:cNvPr id="44" name="TextBox 43"/>
            <p:cNvSpPr txBox="1"/>
            <p:nvPr/>
          </p:nvSpPr>
          <p:spPr>
            <a:xfrm>
              <a:off x="3047230" y="1825173"/>
              <a:ext cx="2490595" cy="369332"/>
            </a:xfrm>
            <a:prstGeom prst="rect">
              <a:avLst/>
            </a:prstGeom>
            <a:noFill/>
          </p:spPr>
          <p:txBody>
            <a:bodyPr wrap="square" rtlCol="0">
              <a:spAutoFit/>
            </a:bodyPr>
            <a:lstStyle/>
            <a:p>
              <a:pPr algn="ctr"/>
              <a:r>
                <a:rPr lang="en-US" dirty="0" smtClean="0"/>
                <a:t>goroutine</a:t>
              </a:r>
              <a:r>
                <a:rPr lang="en-US" dirty="0"/>
                <a:t>2</a:t>
              </a:r>
            </a:p>
          </p:txBody>
        </p:sp>
        <p:sp>
          <p:nvSpPr>
            <p:cNvPr id="45" name="Rectangle 44"/>
            <p:cNvSpPr/>
            <p:nvPr/>
          </p:nvSpPr>
          <p:spPr>
            <a:xfrm>
              <a:off x="4212944" y="2681132"/>
              <a:ext cx="1215233" cy="431562"/>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err="1" smtClean="0"/>
                <a:t>aFunc</a:t>
              </a:r>
              <a:r>
                <a:rPr lang="en-US" dirty="0" smtClean="0"/>
                <a:t>()</a:t>
              </a:r>
              <a:endParaRPr lang="en-US" dirty="0"/>
            </a:p>
          </p:txBody>
        </p:sp>
      </p:grpSp>
      <p:grpSp>
        <p:nvGrpSpPr>
          <p:cNvPr id="7" name="Group 6"/>
          <p:cNvGrpSpPr/>
          <p:nvPr/>
        </p:nvGrpSpPr>
        <p:grpSpPr>
          <a:xfrm>
            <a:off x="6260910" y="1811952"/>
            <a:ext cx="2490595" cy="2206524"/>
            <a:chOff x="5915679" y="1823443"/>
            <a:chExt cx="2490595" cy="2206524"/>
          </a:xfrm>
        </p:grpSpPr>
        <p:sp>
          <p:nvSpPr>
            <p:cNvPr id="46" name="Rectangle 45"/>
            <p:cNvSpPr/>
            <p:nvPr/>
          </p:nvSpPr>
          <p:spPr>
            <a:xfrm>
              <a:off x="5915679" y="1823443"/>
              <a:ext cx="2490595" cy="220652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47" name="Rectangle 46"/>
            <p:cNvSpPr/>
            <p:nvPr/>
          </p:nvSpPr>
          <p:spPr>
            <a:xfrm>
              <a:off x="6013470" y="2199944"/>
              <a:ext cx="1215233" cy="157592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8" name="TextBox 47"/>
            <p:cNvSpPr txBox="1"/>
            <p:nvPr/>
          </p:nvSpPr>
          <p:spPr>
            <a:xfrm>
              <a:off x="6013470" y="2211770"/>
              <a:ext cx="1215233" cy="369332"/>
            </a:xfrm>
            <a:prstGeom prst="rect">
              <a:avLst/>
            </a:prstGeom>
            <a:noFill/>
          </p:spPr>
          <p:txBody>
            <a:bodyPr wrap="square" rtlCol="0">
              <a:spAutoFit/>
            </a:bodyPr>
            <a:lstStyle/>
            <a:p>
              <a:pPr algn="ctr"/>
              <a:r>
                <a:rPr lang="en-US" dirty="0" err="1" smtClean="0"/>
                <a:t>hoo</a:t>
              </a:r>
              <a:r>
                <a:rPr lang="en-US" dirty="0" smtClean="0"/>
                <a:t>()</a:t>
              </a:r>
              <a:endParaRPr lang="en-US" dirty="0"/>
            </a:p>
          </p:txBody>
        </p:sp>
        <p:sp>
          <p:nvSpPr>
            <p:cNvPr id="49" name="TextBox 48"/>
            <p:cNvSpPr txBox="1"/>
            <p:nvPr/>
          </p:nvSpPr>
          <p:spPr>
            <a:xfrm>
              <a:off x="5915679" y="1830612"/>
              <a:ext cx="2490595" cy="369332"/>
            </a:xfrm>
            <a:prstGeom prst="rect">
              <a:avLst/>
            </a:prstGeom>
            <a:noFill/>
          </p:spPr>
          <p:txBody>
            <a:bodyPr wrap="square" rtlCol="0">
              <a:spAutoFit/>
            </a:bodyPr>
            <a:lstStyle/>
            <a:p>
              <a:pPr algn="ctr"/>
              <a:r>
                <a:rPr lang="en-US" dirty="0" smtClean="0"/>
                <a:t>goroutine</a:t>
              </a:r>
              <a:r>
                <a:rPr lang="en-US" dirty="0"/>
                <a:t>3</a:t>
              </a:r>
            </a:p>
          </p:txBody>
        </p:sp>
        <p:sp>
          <p:nvSpPr>
            <p:cNvPr id="50" name="Rectangle 49"/>
            <p:cNvSpPr/>
            <p:nvPr/>
          </p:nvSpPr>
          <p:spPr>
            <a:xfrm>
              <a:off x="7081393" y="2686571"/>
              <a:ext cx="1215233" cy="431562"/>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err="1" smtClean="0"/>
                <a:t>aFunc</a:t>
              </a:r>
              <a:r>
                <a:rPr lang="en-US" dirty="0" smtClean="0"/>
                <a:t>()</a:t>
              </a:r>
              <a:endParaRPr lang="en-US" dirty="0"/>
            </a:p>
          </p:txBody>
        </p:sp>
      </p:grpSp>
      <p:sp>
        <p:nvSpPr>
          <p:cNvPr id="23" name="Rectangle 22"/>
          <p:cNvSpPr/>
          <p:nvPr/>
        </p:nvSpPr>
        <p:spPr>
          <a:xfrm>
            <a:off x="4714383" y="3055988"/>
            <a:ext cx="850748" cy="27552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t>boo()</a:t>
            </a:r>
            <a:endParaRPr lang="en-US" dirty="0"/>
          </a:p>
        </p:txBody>
      </p:sp>
      <p:sp>
        <p:nvSpPr>
          <p:cNvPr id="24" name="Rectangle 23"/>
          <p:cNvSpPr/>
          <p:nvPr/>
        </p:nvSpPr>
        <p:spPr>
          <a:xfrm>
            <a:off x="7671786" y="3041349"/>
            <a:ext cx="850748" cy="27552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t>boo()</a:t>
            </a:r>
            <a:endParaRPr lang="en-US" dirty="0"/>
          </a:p>
        </p:txBody>
      </p:sp>
    </p:spTree>
    <p:extLst>
      <p:ext uri="{BB962C8B-B14F-4D97-AF65-F5344CB8AC3E}">
        <p14:creationId xmlns:p14="http://schemas.microsoft.com/office/powerpoint/2010/main" val="2252730120"/>
      </p:ext>
    </p:extLst>
  </p:cSld>
  <p:clrMapOvr>
    <a:masterClrMapping/>
  </p:clrMapOvr>
  <p:timing>
    <p:tnLst>
      <p:par>
        <p:cTn xmlns:p14="http://schemas.microsoft.com/office/powerpoint/2010/main" id="1" dur="indefinite" restart="never" nodeType="tmRoot"/>
      </p:par>
    </p:tnLst>
  </p:timing>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212365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4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Concurrency Patterns:</a:t>
            </a:r>
          </a:p>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Generators</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3390485355"/>
      </p:ext>
    </p:extLst>
  </p:cSld>
  <p:clrMapOvr>
    <a:masterClrMapping/>
  </p:clrMapOvr>
  <p:timing>
    <p:tnLst>
      <p:par>
        <p:cTn xmlns:p14="http://schemas.microsoft.com/office/powerpoint/2010/main" id="1" dur="indefinite" restart="never" nodeType="tmRoot"/>
      </p:par>
    </p:tnLst>
  </p:timing>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a generator?</a:t>
            </a:r>
          </a:p>
          <a:p>
            <a:pPr lvl="1"/>
            <a:r>
              <a:rPr lang="en-US" dirty="0" smtClean="0"/>
              <a:t>A function that launches a go routine to produce data on a channel it returns</a:t>
            </a:r>
          </a:p>
        </p:txBody>
      </p:sp>
      <p:sp>
        <p:nvSpPr>
          <p:cNvPr id="5" name="TextBox 4"/>
          <p:cNvSpPr txBox="1"/>
          <p:nvPr/>
        </p:nvSpPr>
        <p:spPr>
          <a:xfrm>
            <a:off x="0" y="5946761"/>
            <a:ext cx="9144000" cy="369332"/>
          </a:xfrm>
          <a:prstGeom prst="rect">
            <a:avLst/>
          </a:prstGeom>
          <a:noFill/>
        </p:spPr>
        <p:txBody>
          <a:bodyPr wrap="square" rtlCol="0">
            <a:spAutoFit/>
          </a:bodyPr>
          <a:lstStyle/>
          <a:p>
            <a:r>
              <a:rPr lang="en-US" dirty="0" smtClean="0"/>
              <a:t>Concurrency Patterns: </a:t>
            </a:r>
            <a:r>
              <a:rPr lang="en-US" dirty="0" smtClean="0">
                <a:hlinkClick r:id="rId2"/>
              </a:rPr>
              <a:t>https</a:t>
            </a:r>
            <a:r>
              <a:rPr lang="en-US" dirty="0">
                <a:hlinkClick r:id="rId2"/>
              </a:rPr>
              <a:t>://talks.golang.org/2012/concurrency.slide#1</a:t>
            </a:r>
            <a:endParaRPr lang="en-US" dirty="0"/>
          </a:p>
        </p:txBody>
      </p:sp>
    </p:spTree>
    <p:extLst>
      <p:ext uri="{BB962C8B-B14F-4D97-AF65-F5344CB8AC3E}">
        <p14:creationId xmlns:p14="http://schemas.microsoft.com/office/powerpoint/2010/main" val="2766918567"/>
      </p:ext>
    </p:extLst>
  </p:cSld>
  <p:clrMapOvr>
    <a:masterClrMapping/>
  </p:clrMapOvr>
  <p:timing>
    <p:tnLst>
      <p:par>
        <p:cTn xmlns:p14="http://schemas.microsoft.com/office/powerpoint/2010/main" id="1" dur="indefinite" restart="never" nodeType="tmRoot"/>
      </p:par>
    </p:tnLst>
  </p:timing>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3" name="Elbow Connector 32"/>
          <p:cNvCxnSpPr>
            <a:stCxn id="34" idx="2"/>
            <a:endCxn id="37" idx="0"/>
          </p:cNvCxnSpPr>
          <p:nvPr/>
        </p:nvCxnSpPr>
        <p:spPr>
          <a:xfrm rot="16200000" flipH="1">
            <a:off x="6226623" y="5702198"/>
            <a:ext cx="956157" cy="110"/>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Simple Generator</a:t>
            </a:r>
            <a:endParaRPr lang="en-US" dirty="0"/>
          </a:p>
        </p:txBody>
      </p:sp>
      <p:sp>
        <p:nvSpPr>
          <p:cNvPr id="15" name="Rectangle 14"/>
          <p:cNvSpPr/>
          <p:nvPr/>
        </p:nvSpPr>
        <p:spPr>
          <a:xfrm>
            <a:off x="6103083" y="5443665"/>
            <a:ext cx="1240411" cy="36933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4" name="TextBox 23"/>
          <p:cNvSpPr txBox="1"/>
          <p:nvPr/>
        </p:nvSpPr>
        <p:spPr>
          <a:xfrm>
            <a:off x="6103083" y="5443665"/>
            <a:ext cx="1240411" cy="369332"/>
          </a:xfrm>
          <a:prstGeom prst="rect">
            <a:avLst/>
          </a:prstGeom>
          <a:noFill/>
        </p:spPr>
        <p:txBody>
          <a:bodyPr wrap="square" rtlCol="0">
            <a:spAutoFit/>
          </a:bodyPr>
          <a:lstStyle/>
          <a:p>
            <a:r>
              <a:rPr lang="en-US" dirty="0" smtClean="0"/>
              <a:t>consumer</a:t>
            </a:r>
            <a:endParaRPr lang="en-US" dirty="0"/>
          </a:p>
        </p:txBody>
      </p:sp>
      <p:cxnSp>
        <p:nvCxnSpPr>
          <p:cNvPr id="17" name="Elbow Connector 16"/>
          <p:cNvCxnSpPr>
            <a:stCxn id="22" idx="2"/>
            <a:endCxn id="32" idx="0"/>
          </p:cNvCxnSpPr>
          <p:nvPr/>
        </p:nvCxnSpPr>
        <p:spPr>
          <a:xfrm rot="16200000" flipH="1">
            <a:off x="2154340" y="5708273"/>
            <a:ext cx="975452" cy="6460"/>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1986845" y="4802685"/>
            <a:ext cx="1303982" cy="42109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smtClean="0"/>
              <a:t>goroutine</a:t>
            </a:r>
            <a:endParaRPr lang="en-US" dirty="0"/>
          </a:p>
        </p:txBody>
      </p:sp>
      <p:sp>
        <p:nvSpPr>
          <p:cNvPr id="23" name="Rectangle 22"/>
          <p:cNvSpPr/>
          <p:nvPr/>
        </p:nvSpPr>
        <p:spPr>
          <a:xfrm>
            <a:off x="1980053" y="5440612"/>
            <a:ext cx="1303982" cy="37815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TextBox 24"/>
          <p:cNvSpPr txBox="1"/>
          <p:nvPr/>
        </p:nvSpPr>
        <p:spPr>
          <a:xfrm>
            <a:off x="1986845" y="5440611"/>
            <a:ext cx="1303981" cy="369332"/>
          </a:xfrm>
          <a:prstGeom prst="rect">
            <a:avLst/>
          </a:prstGeom>
          <a:noFill/>
        </p:spPr>
        <p:txBody>
          <a:bodyPr wrap="square" rtlCol="0">
            <a:spAutoFit/>
          </a:bodyPr>
          <a:lstStyle/>
          <a:p>
            <a:pPr algn="ctr"/>
            <a:r>
              <a:rPr lang="en-US" dirty="0" smtClean="0"/>
              <a:t>producer</a:t>
            </a:r>
            <a:endParaRPr lang="en-US" dirty="0"/>
          </a:p>
        </p:txBody>
      </p:sp>
      <p:sp>
        <p:nvSpPr>
          <p:cNvPr id="32" name="Rectangle 31"/>
          <p:cNvSpPr/>
          <p:nvPr/>
        </p:nvSpPr>
        <p:spPr>
          <a:xfrm>
            <a:off x="2156303" y="6199229"/>
            <a:ext cx="977986" cy="237015"/>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2"/>
          <a:stretch>
            <a:fillRect/>
          </a:stretch>
        </p:blipFill>
        <p:spPr>
          <a:xfrm>
            <a:off x="2638836" y="1161662"/>
            <a:ext cx="4217205" cy="3061492"/>
          </a:xfrm>
          <a:prstGeom prst="rect">
            <a:avLst/>
          </a:prstGeom>
        </p:spPr>
      </p:pic>
      <p:sp>
        <p:nvSpPr>
          <p:cNvPr id="34" name="Rectangle 33"/>
          <p:cNvSpPr/>
          <p:nvPr/>
        </p:nvSpPr>
        <p:spPr>
          <a:xfrm>
            <a:off x="6052655" y="4803083"/>
            <a:ext cx="1303982" cy="42109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smtClean="0"/>
              <a:t>goroutine</a:t>
            </a:r>
            <a:endParaRPr lang="en-US" dirty="0"/>
          </a:p>
        </p:txBody>
      </p:sp>
      <p:sp>
        <p:nvSpPr>
          <p:cNvPr id="37" name="Rectangle 36"/>
          <p:cNvSpPr/>
          <p:nvPr/>
        </p:nvSpPr>
        <p:spPr>
          <a:xfrm>
            <a:off x="6215763" y="6180332"/>
            <a:ext cx="977986" cy="237015"/>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3970157" y="5026889"/>
            <a:ext cx="1604213" cy="258937"/>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cxnSp>
        <p:nvCxnSpPr>
          <p:cNvPr id="30" name="Elbow Connector 29"/>
          <p:cNvCxnSpPr>
            <a:stCxn id="23" idx="3"/>
            <a:endCxn id="19" idx="1"/>
          </p:cNvCxnSpPr>
          <p:nvPr/>
        </p:nvCxnSpPr>
        <p:spPr>
          <a:xfrm flipV="1">
            <a:off x="3284035" y="5156358"/>
            <a:ext cx="686122" cy="473331"/>
          </a:xfrm>
          <a:prstGeom prst="bentConnector3">
            <a:avLst>
              <a:gd name="adj1" fmla="val 50000"/>
            </a:avLst>
          </a:prstGeom>
          <a:ln w="57150" cmpd="sng">
            <a:solidFill>
              <a:schemeClr val="accent4">
                <a:lumMod val="60000"/>
                <a:lumOff val="40000"/>
              </a:schemeClr>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43" name="Elbow Connector 42"/>
          <p:cNvCxnSpPr>
            <a:stCxn id="19" idx="3"/>
            <a:endCxn id="24" idx="1"/>
          </p:cNvCxnSpPr>
          <p:nvPr/>
        </p:nvCxnSpPr>
        <p:spPr>
          <a:xfrm>
            <a:off x="5574370" y="5156358"/>
            <a:ext cx="528713" cy="471973"/>
          </a:xfrm>
          <a:prstGeom prst="bentConnector3">
            <a:avLst>
              <a:gd name="adj1" fmla="val 50000"/>
            </a:avLst>
          </a:prstGeom>
          <a:ln w="57150" cmpd="sng">
            <a:solidFill>
              <a:schemeClr val="accent4">
                <a:lumMod val="60000"/>
                <a:lumOff val="40000"/>
              </a:schemeClr>
            </a:solidFill>
            <a:headEnd type="none"/>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03031450"/>
      </p:ext>
    </p:extLst>
  </p:cSld>
  <p:clrMapOvr>
    <a:masterClrMapping/>
  </p:clrMapOvr>
  <p:timing>
    <p:tnLst>
      <p:par>
        <p:cTn xmlns:p14="http://schemas.microsoft.com/office/powerpoint/2010/main" id="1" dur="indefinite" restart="never" nodeType="tmRoot"/>
      </p:par>
    </p:tnLst>
  </p:timing>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Generator</a:t>
            </a:r>
            <a:endParaRPr lang="en-US" dirty="0"/>
          </a:p>
        </p:txBody>
      </p:sp>
      <p:cxnSp>
        <p:nvCxnSpPr>
          <p:cNvPr id="17" name="Elbow Connector 16"/>
          <p:cNvCxnSpPr>
            <a:stCxn id="22" idx="2"/>
          </p:cNvCxnSpPr>
          <p:nvPr/>
        </p:nvCxnSpPr>
        <p:spPr>
          <a:xfrm rot="16200000" flipH="1">
            <a:off x="4164078" y="3941478"/>
            <a:ext cx="975452" cy="6460"/>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3996583" y="3035890"/>
            <a:ext cx="1303982" cy="42109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smtClean="0"/>
              <a:t>goroutine</a:t>
            </a:r>
            <a:endParaRPr lang="en-US" dirty="0"/>
          </a:p>
        </p:txBody>
      </p:sp>
      <p:sp>
        <p:nvSpPr>
          <p:cNvPr id="23" name="Rectangle 22"/>
          <p:cNvSpPr/>
          <p:nvPr/>
        </p:nvSpPr>
        <p:spPr>
          <a:xfrm>
            <a:off x="3989791" y="3673817"/>
            <a:ext cx="1303982" cy="37815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9" name="Rectangle 18"/>
          <p:cNvSpPr/>
          <p:nvPr/>
        </p:nvSpPr>
        <p:spPr>
          <a:xfrm>
            <a:off x="5973731" y="2711396"/>
            <a:ext cx="1265146" cy="258937"/>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cxnSp>
        <p:nvCxnSpPr>
          <p:cNvPr id="30" name="Elbow Connector 29"/>
          <p:cNvCxnSpPr>
            <a:stCxn id="23" idx="3"/>
          </p:cNvCxnSpPr>
          <p:nvPr/>
        </p:nvCxnSpPr>
        <p:spPr>
          <a:xfrm flipV="1">
            <a:off x="5293773" y="2821968"/>
            <a:ext cx="679958" cy="1040926"/>
          </a:xfrm>
          <a:prstGeom prst="bentConnector3">
            <a:avLst>
              <a:gd name="adj1" fmla="val 50000"/>
            </a:avLst>
          </a:prstGeom>
          <a:ln w="57150" cmpd="sng">
            <a:solidFill>
              <a:schemeClr val="accent4">
                <a:lumMod val="60000"/>
                <a:lumOff val="40000"/>
              </a:schemeClr>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0" name="Rectangle 19"/>
          <p:cNvSpPr/>
          <p:nvPr/>
        </p:nvSpPr>
        <p:spPr>
          <a:xfrm>
            <a:off x="2200267" y="2154267"/>
            <a:ext cx="1303982" cy="1916203"/>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TextBox 20"/>
          <p:cNvSpPr txBox="1"/>
          <p:nvPr/>
        </p:nvSpPr>
        <p:spPr>
          <a:xfrm>
            <a:off x="2200268" y="2160255"/>
            <a:ext cx="1303981" cy="369332"/>
          </a:xfrm>
          <a:prstGeom prst="rect">
            <a:avLst/>
          </a:prstGeom>
          <a:noFill/>
        </p:spPr>
        <p:txBody>
          <a:bodyPr wrap="square" rtlCol="0">
            <a:spAutoFit/>
          </a:bodyPr>
          <a:lstStyle/>
          <a:p>
            <a:pPr algn="ctr"/>
            <a:r>
              <a:rPr lang="en-US" dirty="0" smtClean="0"/>
              <a:t>producer</a:t>
            </a:r>
            <a:endParaRPr lang="en-US" dirty="0"/>
          </a:p>
        </p:txBody>
      </p:sp>
      <p:cxnSp>
        <p:nvCxnSpPr>
          <p:cNvPr id="14" name="Elbow Connector 13"/>
          <p:cNvCxnSpPr>
            <a:endCxn id="19" idx="0"/>
          </p:cNvCxnSpPr>
          <p:nvPr/>
        </p:nvCxnSpPr>
        <p:spPr>
          <a:xfrm>
            <a:off x="3504249" y="2339223"/>
            <a:ext cx="3102055" cy="372173"/>
          </a:xfrm>
          <a:prstGeom prst="bentConnector2">
            <a:avLst/>
          </a:prstGeom>
          <a:ln>
            <a:prstDash val="sysDash"/>
            <a:tailEnd type="arrow"/>
          </a:ln>
        </p:spPr>
        <p:style>
          <a:lnRef idx="2">
            <a:schemeClr val="accent1"/>
          </a:lnRef>
          <a:fillRef idx="0">
            <a:schemeClr val="accent1"/>
          </a:fillRef>
          <a:effectRef idx="1">
            <a:schemeClr val="accent1"/>
          </a:effectRef>
          <a:fontRef idx="minor">
            <a:schemeClr val="tx1"/>
          </a:fontRef>
        </p:style>
      </p:cxnSp>
      <p:cxnSp>
        <p:nvCxnSpPr>
          <p:cNvPr id="26" name="Elbow Connector 25"/>
          <p:cNvCxnSpPr>
            <a:endCxn id="22" idx="0"/>
          </p:cNvCxnSpPr>
          <p:nvPr/>
        </p:nvCxnSpPr>
        <p:spPr>
          <a:xfrm>
            <a:off x="3504249" y="2692499"/>
            <a:ext cx="1144325" cy="343391"/>
          </a:xfrm>
          <a:prstGeom prst="bentConnector2">
            <a:avLst/>
          </a:prstGeom>
          <a:ln>
            <a:solidFill>
              <a:schemeClr val="bg1">
                <a:lumMod val="65000"/>
              </a:schemeClr>
            </a:solidFill>
            <a:prstDash val="sysDash"/>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26838993"/>
      </p:ext>
    </p:extLst>
  </p:cSld>
  <p:clrMapOvr>
    <a:masterClrMapping/>
  </p:clrMapOvr>
  <p:timing>
    <p:tnLst>
      <p:par>
        <p:cTn xmlns:p14="http://schemas.microsoft.com/office/powerpoint/2010/main" id="1" dur="indefinite" restart="never" nodeType="tmRoot"/>
      </p:par>
    </p:tnLst>
  </p:timing>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 (</a:t>
            </a:r>
            <a:r>
              <a:rPr lang="en-US" dirty="0" err="1" smtClean="0"/>
              <a:t>golang</a:t>
            </a:r>
            <a:r>
              <a:rPr lang="en-US" dirty="0" smtClean="0"/>
              <a:t>) Mascot : </a:t>
            </a:r>
            <a:r>
              <a:rPr lang="en-US" dirty="0" err="1" smtClean="0"/>
              <a:t>goroutine</a:t>
            </a:r>
            <a:endParaRPr lang="en-US" dirty="0"/>
          </a:p>
        </p:txBody>
      </p:sp>
      <p:pic>
        <p:nvPicPr>
          <p:cNvPr id="4" name="Content Placeholder 3"/>
          <p:cNvPicPr>
            <a:picLocks noGrp="1" noChangeAspect="1"/>
          </p:cNvPicPr>
          <p:nvPr>
            <p:ph idx="1"/>
          </p:nvPr>
        </p:nvPicPr>
        <p:blipFill>
          <a:blip r:embed="rId2"/>
          <a:srcRect l="-40915" r="-40915"/>
          <a:stretch>
            <a:fillRect/>
          </a:stretch>
        </p:blipFill>
        <p:spPr/>
      </p:pic>
    </p:spTree>
    <p:extLst>
      <p:ext uri="{BB962C8B-B14F-4D97-AF65-F5344CB8AC3E}">
        <p14:creationId xmlns:p14="http://schemas.microsoft.com/office/powerpoint/2010/main" val="1858094349"/>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Generator Diagram</a:t>
            </a:r>
            <a:endParaRPr lang="en-US" sz="3600" dirty="0"/>
          </a:p>
        </p:txBody>
      </p:sp>
      <p:pic>
        <p:nvPicPr>
          <p:cNvPr id="7" name="Content Placeholder 6"/>
          <p:cNvPicPr>
            <a:picLocks noGrp="1" noChangeAspect="1"/>
          </p:cNvPicPr>
          <p:nvPr>
            <p:ph idx="1"/>
          </p:nvPr>
        </p:nvPicPr>
        <p:blipFill>
          <a:blip r:embed="rId2"/>
          <a:srcRect l="-37263" r="-37263"/>
          <a:stretch>
            <a:fillRect/>
          </a:stretch>
        </p:blipFill>
        <p:spPr/>
      </p:pic>
    </p:spTree>
    <p:extLst>
      <p:ext uri="{BB962C8B-B14F-4D97-AF65-F5344CB8AC3E}">
        <p14:creationId xmlns:p14="http://schemas.microsoft.com/office/powerpoint/2010/main" val="4031034085"/>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2 Generators</a:t>
            </a:r>
            <a:endParaRPr lang="en-US" dirty="0"/>
          </a:p>
        </p:txBody>
      </p:sp>
      <p:pic>
        <p:nvPicPr>
          <p:cNvPr id="4" name="Picture 3"/>
          <p:cNvPicPr>
            <a:picLocks noChangeAspect="1"/>
          </p:cNvPicPr>
          <p:nvPr/>
        </p:nvPicPr>
        <p:blipFill>
          <a:blip r:embed="rId2"/>
          <a:stretch>
            <a:fillRect/>
          </a:stretch>
        </p:blipFill>
        <p:spPr>
          <a:xfrm>
            <a:off x="3550314" y="1417638"/>
            <a:ext cx="1880911" cy="1805339"/>
          </a:xfrm>
          <a:prstGeom prst="rect">
            <a:avLst/>
          </a:prstGeom>
        </p:spPr>
      </p:pic>
      <p:pic>
        <p:nvPicPr>
          <p:cNvPr id="5" name="Picture 4"/>
          <p:cNvPicPr>
            <a:picLocks noChangeAspect="1"/>
          </p:cNvPicPr>
          <p:nvPr/>
        </p:nvPicPr>
        <p:blipFill>
          <a:blip r:embed="rId2"/>
          <a:stretch>
            <a:fillRect/>
          </a:stretch>
        </p:blipFill>
        <p:spPr>
          <a:xfrm>
            <a:off x="3550314" y="3245161"/>
            <a:ext cx="1880911" cy="1805339"/>
          </a:xfrm>
          <a:prstGeom prst="rect">
            <a:avLst/>
          </a:prstGeom>
        </p:spPr>
      </p:pic>
    </p:spTree>
    <p:extLst>
      <p:ext uri="{BB962C8B-B14F-4D97-AF65-F5344CB8AC3E}">
        <p14:creationId xmlns:p14="http://schemas.microsoft.com/office/powerpoint/2010/main" val="4462243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863913" y="1964176"/>
            <a:ext cx="7354334" cy="3337621"/>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2" name="Title 1"/>
          <p:cNvSpPr>
            <a:spLocks noGrp="1"/>
          </p:cNvSpPr>
          <p:nvPr>
            <p:ph type="title"/>
          </p:nvPr>
        </p:nvSpPr>
        <p:spPr/>
        <p:txBody>
          <a:bodyPr>
            <a:normAutofit/>
          </a:bodyPr>
          <a:lstStyle/>
          <a:p>
            <a:r>
              <a:rPr lang="en-US" dirty="0" smtClean="0"/>
              <a:t>Awesomely Complex Program</a:t>
            </a:r>
            <a:endParaRPr lang="en-US" dirty="0"/>
          </a:p>
        </p:txBody>
      </p:sp>
      <p:grpSp>
        <p:nvGrpSpPr>
          <p:cNvPr id="5" name="Group 4"/>
          <p:cNvGrpSpPr/>
          <p:nvPr/>
        </p:nvGrpSpPr>
        <p:grpSpPr>
          <a:xfrm>
            <a:off x="953831" y="2085722"/>
            <a:ext cx="2171005" cy="3003372"/>
            <a:chOff x="3486498" y="2244772"/>
            <a:chExt cx="2171005" cy="3003372"/>
          </a:xfrm>
        </p:grpSpPr>
        <p:sp>
          <p:nvSpPr>
            <p:cNvPr id="4" name="Rectangle 3"/>
            <p:cNvSpPr/>
            <p:nvPr/>
          </p:nvSpPr>
          <p:spPr>
            <a:xfrm>
              <a:off x="3486498" y="2572513"/>
              <a:ext cx="2171005" cy="26756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10" name="Straight Connector 9"/>
            <p:cNvCxnSpPr/>
            <p:nvPr/>
          </p:nvCxnSpPr>
          <p:spPr>
            <a:xfrm>
              <a:off x="3582157" y="27516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1" name="Straight Connector 10"/>
            <p:cNvCxnSpPr/>
            <p:nvPr/>
          </p:nvCxnSpPr>
          <p:spPr>
            <a:xfrm>
              <a:off x="3582157" y="29040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2" name="Straight Connector 11"/>
            <p:cNvCxnSpPr/>
            <p:nvPr/>
          </p:nvCxnSpPr>
          <p:spPr>
            <a:xfrm>
              <a:off x="3582157" y="3056412"/>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13" name="Rounded Rectangle 12"/>
            <p:cNvSpPr/>
            <p:nvPr/>
          </p:nvSpPr>
          <p:spPr>
            <a:xfrm>
              <a:off x="3582157" y="3202073"/>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Print()</a:t>
              </a:r>
              <a:endParaRPr lang="en-US" dirty="0"/>
            </a:p>
          </p:txBody>
        </p:sp>
        <p:sp>
          <p:nvSpPr>
            <p:cNvPr id="14" name="Rounded Rectangle 13"/>
            <p:cNvSpPr/>
            <p:nvPr/>
          </p:nvSpPr>
          <p:spPr>
            <a:xfrm>
              <a:off x="3582157" y="3826643"/>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t>R</a:t>
              </a:r>
              <a:r>
                <a:rPr lang="en-US" dirty="0" smtClean="0"/>
                <a:t>ead()</a:t>
              </a:r>
              <a:endParaRPr lang="en-US" dirty="0"/>
            </a:p>
          </p:txBody>
        </p:sp>
        <p:cxnSp>
          <p:nvCxnSpPr>
            <p:cNvPr id="15" name="Straight Connector 14"/>
            <p:cNvCxnSpPr/>
            <p:nvPr/>
          </p:nvCxnSpPr>
          <p:spPr>
            <a:xfrm>
              <a:off x="3582157" y="3714857"/>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6" name="Straight Connector 15"/>
            <p:cNvCxnSpPr/>
            <p:nvPr/>
          </p:nvCxnSpPr>
          <p:spPr>
            <a:xfrm>
              <a:off x="3582157" y="47872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7" name="Straight Connector 16"/>
            <p:cNvCxnSpPr/>
            <p:nvPr/>
          </p:nvCxnSpPr>
          <p:spPr>
            <a:xfrm>
              <a:off x="3582157" y="49396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8" name="Straight Connector 17"/>
            <p:cNvCxnSpPr/>
            <p:nvPr/>
          </p:nvCxnSpPr>
          <p:spPr>
            <a:xfrm>
              <a:off x="3582157" y="5092065"/>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19" name="Rounded Rectangle 18"/>
            <p:cNvSpPr/>
            <p:nvPr/>
          </p:nvSpPr>
          <p:spPr>
            <a:xfrm>
              <a:off x="3582157" y="4299250"/>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t>W</a:t>
              </a:r>
              <a:r>
                <a:rPr lang="en-US" dirty="0" smtClean="0"/>
                <a:t>rite()</a:t>
              </a:r>
              <a:endParaRPr lang="en-US" dirty="0"/>
            </a:p>
          </p:txBody>
        </p:sp>
        <p:sp>
          <p:nvSpPr>
            <p:cNvPr id="3" name="Rectangle 2"/>
            <p:cNvSpPr/>
            <p:nvPr/>
          </p:nvSpPr>
          <p:spPr>
            <a:xfrm>
              <a:off x="3486498" y="2244772"/>
              <a:ext cx="2171005" cy="32774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Package : task</a:t>
              </a:r>
              <a:endParaRPr lang="en-US" dirty="0"/>
            </a:p>
          </p:txBody>
        </p:sp>
      </p:grpSp>
      <p:grpSp>
        <p:nvGrpSpPr>
          <p:cNvPr id="20" name="Group 19"/>
          <p:cNvGrpSpPr/>
          <p:nvPr/>
        </p:nvGrpSpPr>
        <p:grpSpPr>
          <a:xfrm>
            <a:off x="3417382" y="2085722"/>
            <a:ext cx="2171005" cy="3003372"/>
            <a:chOff x="3486498" y="2244772"/>
            <a:chExt cx="2171005" cy="3003372"/>
          </a:xfrm>
        </p:grpSpPr>
        <p:sp>
          <p:nvSpPr>
            <p:cNvPr id="21" name="Rectangle 20"/>
            <p:cNvSpPr/>
            <p:nvPr/>
          </p:nvSpPr>
          <p:spPr>
            <a:xfrm>
              <a:off x="3486498" y="2572513"/>
              <a:ext cx="2171005" cy="26756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22" name="Straight Connector 21"/>
            <p:cNvCxnSpPr/>
            <p:nvPr/>
          </p:nvCxnSpPr>
          <p:spPr>
            <a:xfrm>
              <a:off x="3582157" y="27516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23" name="Straight Connector 22"/>
            <p:cNvCxnSpPr/>
            <p:nvPr/>
          </p:nvCxnSpPr>
          <p:spPr>
            <a:xfrm>
              <a:off x="3582157" y="29040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24" name="Straight Connector 23"/>
            <p:cNvCxnSpPr/>
            <p:nvPr/>
          </p:nvCxnSpPr>
          <p:spPr>
            <a:xfrm>
              <a:off x="3582157" y="3056412"/>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25" name="Rounded Rectangle 24"/>
            <p:cNvSpPr/>
            <p:nvPr/>
          </p:nvSpPr>
          <p:spPr>
            <a:xfrm>
              <a:off x="3582157" y="3202073"/>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26" name="Rounded Rectangle 25"/>
            <p:cNvSpPr/>
            <p:nvPr/>
          </p:nvSpPr>
          <p:spPr>
            <a:xfrm>
              <a:off x="3582157" y="3826643"/>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cxnSp>
          <p:nvCxnSpPr>
            <p:cNvPr id="27" name="Straight Connector 26"/>
            <p:cNvCxnSpPr/>
            <p:nvPr/>
          </p:nvCxnSpPr>
          <p:spPr>
            <a:xfrm>
              <a:off x="3582157" y="3714857"/>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28" name="Straight Connector 27"/>
            <p:cNvCxnSpPr/>
            <p:nvPr/>
          </p:nvCxnSpPr>
          <p:spPr>
            <a:xfrm>
              <a:off x="3582157" y="47872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29" name="Straight Connector 28"/>
            <p:cNvCxnSpPr/>
            <p:nvPr/>
          </p:nvCxnSpPr>
          <p:spPr>
            <a:xfrm>
              <a:off x="3582157" y="49396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30" name="Straight Connector 29"/>
            <p:cNvCxnSpPr/>
            <p:nvPr/>
          </p:nvCxnSpPr>
          <p:spPr>
            <a:xfrm>
              <a:off x="3582157" y="5092065"/>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31" name="Rounded Rectangle 30"/>
            <p:cNvSpPr/>
            <p:nvPr/>
          </p:nvSpPr>
          <p:spPr>
            <a:xfrm>
              <a:off x="3582157" y="4299250"/>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32" name="Rectangle 31"/>
            <p:cNvSpPr/>
            <p:nvPr/>
          </p:nvSpPr>
          <p:spPr>
            <a:xfrm>
              <a:off x="3486498" y="2244772"/>
              <a:ext cx="2171005" cy="32774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Package : a</a:t>
              </a:r>
              <a:endParaRPr lang="en-US" dirty="0"/>
            </a:p>
          </p:txBody>
        </p:sp>
      </p:grpSp>
      <p:grpSp>
        <p:nvGrpSpPr>
          <p:cNvPr id="33" name="Group 32"/>
          <p:cNvGrpSpPr/>
          <p:nvPr/>
        </p:nvGrpSpPr>
        <p:grpSpPr>
          <a:xfrm>
            <a:off x="5844014" y="2085722"/>
            <a:ext cx="2171005" cy="3003372"/>
            <a:chOff x="3486498" y="2244772"/>
            <a:chExt cx="2171005" cy="3003372"/>
          </a:xfrm>
        </p:grpSpPr>
        <p:sp>
          <p:nvSpPr>
            <p:cNvPr id="34" name="Rectangle 33"/>
            <p:cNvSpPr/>
            <p:nvPr/>
          </p:nvSpPr>
          <p:spPr>
            <a:xfrm>
              <a:off x="3486498" y="2572513"/>
              <a:ext cx="2171005" cy="26756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35" name="Straight Connector 34"/>
            <p:cNvCxnSpPr/>
            <p:nvPr/>
          </p:nvCxnSpPr>
          <p:spPr>
            <a:xfrm>
              <a:off x="3582157" y="27516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36" name="Straight Connector 35"/>
            <p:cNvCxnSpPr/>
            <p:nvPr/>
          </p:nvCxnSpPr>
          <p:spPr>
            <a:xfrm>
              <a:off x="3582157" y="29040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37" name="Straight Connector 36"/>
            <p:cNvCxnSpPr/>
            <p:nvPr/>
          </p:nvCxnSpPr>
          <p:spPr>
            <a:xfrm>
              <a:off x="3582157" y="3056412"/>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38" name="Rounded Rectangle 37"/>
            <p:cNvSpPr/>
            <p:nvPr/>
          </p:nvSpPr>
          <p:spPr>
            <a:xfrm>
              <a:off x="3582157" y="3202073"/>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39" name="Rounded Rectangle 38"/>
            <p:cNvSpPr/>
            <p:nvPr/>
          </p:nvSpPr>
          <p:spPr>
            <a:xfrm>
              <a:off x="3582157" y="3826643"/>
              <a:ext cx="1763942" cy="385335"/>
            </a:xfrm>
            <a:prstGeom prst="round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dirty="0" smtClean="0"/>
                <a:t>main()</a:t>
              </a:r>
              <a:endParaRPr lang="en-US" dirty="0"/>
            </a:p>
          </p:txBody>
        </p:sp>
        <p:cxnSp>
          <p:nvCxnSpPr>
            <p:cNvPr id="40" name="Straight Connector 39"/>
            <p:cNvCxnSpPr/>
            <p:nvPr/>
          </p:nvCxnSpPr>
          <p:spPr>
            <a:xfrm>
              <a:off x="3582157" y="3714857"/>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41" name="Straight Connector 40"/>
            <p:cNvCxnSpPr/>
            <p:nvPr/>
          </p:nvCxnSpPr>
          <p:spPr>
            <a:xfrm>
              <a:off x="3582157" y="47872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42" name="Straight Connector 41"/>
            <p:cNvCxnSpPr/>
            <p:nvPr/>
          </p:nvCxnSpPr>
          <p:spPr>
            <a:xfrm>
              <a:off x="3582157" y="49396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43" name="Straight Connector 42"/>
            <p:cNvCxnSpPr/>
            <p:nvPr/>
          </p:nvCxnSpPr>
          <p:spPr>
            <a:xfrm>
              <a:off x="3582157" y="5092065"/>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44" name="Rounded Rectangle 43"/>
            <p:cNvSpPr/>
            <p:nvPr/>
          </p:nvSpPr>
          <p:spPr>
            <a:xfrm>
              <a:off x="3582157" y="4299250"/>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45" name="Rectangle 44"/>
            <p:cNvSpPr/>
            <p:nvPr/>
          </p:nvSpPr>
          <p:spPr>
            <a:xfrm>
              <a:off x="3486498" y="2244772"/>
              <a:ext cx="2171005" cy="32774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Package : main</a:t>
              </a:r>
              <a:endParaRPr lang="en-US" dirty="0"/>
            </a:p>
          </p:txBody>
        </p:sp>
      </p:grpSp>
    </p:spTree>
    <p:extLst>
      <p:ext uri="{BB962C8B-B14F-4D97-AF65-F5344CB8AC3E}">
        <p14:creationId xmlns:p14="http://schemas.microsoft.com/office/powerpoint/2010/main" val="1301842293"/>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212365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5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Concurrency Patterns:</a:t>
            </a:r>
          </a:p>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Fan-In</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2065030003"/>
      </p:ext>
    </p:extLst>
  </p:cSld>
  <p:clrMapOvr>
    <a:masterClrMapping/>
  </p:clrMapOvr>
  <p:timing>
    <p:tnLst>
      <p:par>
        <p:cTn xmlns:p14="http://schemas.microsoft.com/office/powerpoint/2010/main" id="1" dur="indefinite" restart="never" nodeType="tmRoot"/>
      </p:par>
    </p:tnLst>
  </p:timing>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‘Fan-In’?</a:t>
            </a:r>
          </a:p>
          <a:p>
            <a:pPr lvl="1"/>
            <a:r>
              <a:rPr lang="en-US" dirty="0" smtClean="0"/>
              <a:t>A mechanism to multiplex multiple inputs into usually one output.</a:t>
            </a:r>
          </a:p>
          <a:p>
            <a:pPr lvl="2"/>
            <a:r>
              <a:rPr lang="en-US" dirty="0" smtClean="0"/>
              <a:t>Could also be less outputs than input</a:t>
            </a:r>
          </a:p>
        </p:txBody>
      </p:sp>
      <p:sp>
        <p:nvSpPr>
          <p:cNvPr id="5" name="TextBox 4"/>
          <p:cNvSpPr txBox="1"/>
          <p:nvPr/>
        </p:nvSpPr>
        <p:spPr>
          <a:xfrm>
            <a:off x="0" y="5946761"/>
            <a:ext cx="9144000" cy="369332"/>
          </a:xfrm>
          <a:prstGeom prst="rect">
            <a:avLst/>
          </a:prstGeom>
          <a:noFill/>
        </p:spPr>
        <p:txBody>
          <a:bodyPr wrap="square" rtlCol="0">
            <a:spAutoFit/>
          </a:bodyPr>
          <a:lstStyle/>
          <a:p>
            <a:r>
              <a:rPr lang="en-US" dirty="0" smtClean="0"/>
              <a:t>Concurrency Patterns: </a:t>
            </a:r>
            <a:r>
              <a:rPr lang="en-US" dirty="0" smtClean="0">
                <a:hlinkClick r:id="rId2"/>
              </a:rPr>
              <a:t>https</a:t>
            </a:r>
            <a:r>
              <a:rPr lang="en-US" dirty="0">
                <a:hlinkClick r:id="rId2"/>
              </a:rPr>
              <a:t>://talks.golang.org/2012/concurrency.slide#1</a:t>
            </a:r>
            <a:endParaRPr lang="en-US" dirty="0"/>
          </a:p>
        </p:txBody>
      </p:sp>
    </p:spTree>
    <p:extLst>
      <p:ext uri="{BB962C8B-B14F-4D97-AF65-F5344CB8AC3E}">
        <p14:creationId xmlns:p14="http://schemas.microsoft.com/office/powerpoint/2010/main" val="2973468898"/>
      </p:ext>
    </p:extLst>
  </p:cSld>
  <p:clrMapOvr>
    <a:masterClrMapping/>
  </p:clrMapOvr>
  <p:timing>
    <p:tnLst>
      <p:par>
        <p:cTn xmlns:p14="http://schemas.microsoft.com/office/powerpoint/2010/main" id="1" dur="indefinite" restart="never" nodeType="tmRoot"/>
      </p:par>
    </p:tnLst>
  </p:timing>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Fan-In Diagram</a:t>
            </a:r>
            <a:endParaRPr lang="en-US" sz="3600" dirty="0"/>
          </a:p>
        </p:txBody>
      </p:sp>
      <p:grpSp>
        <p:nvGrpSpPr>
          <p:cNvPr id="6" name="Group 5"/>
          <p:cNvGrpSpPr/>
          <p:nvPr/>
        </p:nvGrpSpPr>
        <p:grpSpPr>
          <a:xfrm>
            <a:off x="2006616" y="2025306"/>
            <a:ext cx="1852574" cy="511682"/>
            <a:chOff x="1118879" y="2025307"/>
            <a:chExt cx="1852574" cy="511682"/>
          </a:xfrm>
        </p:grpSpPr>
        <p:sp>
          <p:nvSpPr>
            <p:cNvPr id="5" name="Can 4"/>
            <p:cNvSpPr/>
            <p:nvPr/>
          </p:nvSpPr>
          <p:spPr>
            <a:xfrm rot="5400000">
              <a:off x="1553539" y="1590647"/>
              <a:ext cx="511682" cy="1381002"/>
            </a:xfrm>
            <a:prstGeom prst="ca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Striped Right Arrow 3"/>
            <p:cNvSpPr/>
            <p:nvPr/>
          </p:nvSpPr>
          <p:spPr>
            <a:xfrm>
              <a:off x="2441276" y="2151679"/>
              <a:ext cx="530177" cy="295929"/>
            </a:xfrm>
            <a:prstGeom prst="stripedRightArrow">
              <a:avLst>
                <a:gd name="adj1" fmla="val 50000"/>
                <a:gd name="adj2" fmla="val 51613"/>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8" name="Group 7"/>
          <p:cNvGrpSpPr/>
          <p:nvPr/>
        </p:nvGrpSpPr>
        <p:grpSpPr>
          <a:xfrm>
            <a:off x="2006616" y="2843546"/>
            <a:ext cx="1852574" cy="511682"/>
            <a:chOff x="1118879" y="2025307"/>
            <a:chExt cx="1852574" cy="511682"/>
          </a:xfrm>
        </p:grpSpPr>
        <p:sp>
          <p:nvSpPr>
            <p:cNvPr id="9" name="Can 8"/>
            <p:cNvSpPr/>
            <p:nvPr/>
          </p:nvSpPr>
          <p:spPr>
            <a:xfrm rot="5400000">
              <a:off x="1553539" y="1590647"/>
              <a:ext cx="511682" cy="1381002"/>
            </a:xfrm>
            <a:prstGeom prst="can">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0" name="Striped Right Arrow 9"/>
            <p:cNvSpPr/>
            <p:nvPr/>
          </p:nvSpPr>
          <p:spPr>
            <a:xfrm>
              <a:off x="2441276" y="2151679"/>
              <a:ext cx="530177" cy="295929"/>
            </a:xfrm>
            <a:prstGeom prst="stripedRightArrow">
              <a:avLst>
                <a:gd name="adj1" fmla="val 50000"/>
                <a:gd name="adj2" fmla="val 51613"/>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grpSp>
      <p:grpSp>
        <p:nvGrpSpPr>
          <p:cNvPr id="11" name="Group 10"/>
          <p:cNvGrpSpPr/>
          <p:nvPr/>
        </p:nvGrpSpPr>
        <p:grpSpPr>
          <a:xfrm>
            <a:off x="2006616" y="3661786"/>
            <a:ext cx="1852574" cy="511682"/>
            <a:chOff x="1118879" y="2025307"/>
            <a:chExt cx="1852574" cy="511682"/>
          </a:xfrm>
        </p:grpSpPr>
        <p:sp>
          <p:nvSpPr>
            <p:cNvPr id="12" name="Can 11"/>
            <p:cNvSpPr/>
            <p:nvPr/>
          </p:nvSpPr>
          <p:spPr>
            <a:xfrm rot="5400000">
              <a:off x="1553539" y="1590647"/>
              <a:ext cx="511682" cy="1381002"/>
            </a:xfrm>
            <a:prstGeom prst="can">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3" name="Striped Right Arrow 12"/>
            <p:cNvSpPr/>
            <p:nvPr/>
          </p:nvSpPr>
          <p:spPr>
            <a:xfrm>
              <a:off x="2441276" y="2151679"/>
              <a:ext cx="530177" cy="295929"/>
            </a:xfrm>
            <a:prstGeom prst="stripedRightArrow">
              <a:avLst>
                <a:gd name="adj1" fmla="val 50000"/>
                <a:gd name="adj2" fmla="val 51613"/>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grpSp>
      <p:grpSp>
        <p:nvGrpSpPr>
          <p:cNvPr id="14" name="Group 13"/>
          <p:cNvGrpSpPr/>
          <p:nvPr/>
        </p:nvGrpSpPr>
        <p:grpSpPr>
          <a:xfrm>
            <a:off x="2006616" y="4480026"/>
            <a:ext cx="1852574" cy="511682"/>
            <a:chOff x="1118879" y="2025307"/>
            <a:chExt cx="1852574" cy="511682"/>
          </a:xfrm>
        </p:grpSpPr>
        <p:sp>
          <p:nvSpPr>
            <p:cNvPr id="15" name="Can 14"/>
            <p:cNvSpPr/>
            <p:nvPr/>
          </p:nvSpPr>
          <p:spPr>
            <a:xfrm rot="5400000">
              <a:off x="1553539" y="1590647"/>
              <a:ext cx="511682" cy="1381002"/>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16" name="Striped Right Arrow 15"/>
            <p:cNvSpPr/>
            <p:nvPr/>
          </p:nvSpPr>
          <p:spPr>
            <a:xfrm>
              <a:off x="2441276" y="2151679"/>
              <a:ext cx="530177" cy="295929"/>
            </a:xfrm>
            <a:prstGeom prst="stripedRightArrow">
              <a:avLst>
                <a:gd name="adj1" fmla="val 50000"/>
                <a:gd name="adj2" fmla="val 51613"/>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grpSp>
      <p:sp>
        <p:nvSpPr>
          <p:cNvPr id="17" name="Right Brace 16"/>
          <p:cNvSpPr/>
          <p:nvPr/>
        </p:nvSpPr>
        <p:spPr>
          <a:xfrm>
            <a:off x="4142773" y="2151678"/>
            <a:ext cx="1146660" cy="2750649"/>
          </a:xfrm>
          <a:prstGeom prst="rightBrace">
            <a:avLst>
              <a:gd name="adj1" fmla="val 22850"/>
              <a:gd name="adj2" fmla="val 50000"/>
            </a:avLst>
          </a:prstGeom>
          <a:ln w="76200" cmpd="sng">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18" name="Group 17"/>
          <p:cNvGrpSpPr/>
          <p:nvPr/>
        </p:nvGrpSpPr>
        <p:grpSpPr>
          <a:xfrm>
            <a:off x="5753118" y="3276476"/>
            <a:ext cx="1852574" cy="511682"/>
            <a:chOff x="1118879" y="2025307"/>
            <a:chExt cx="1852574" cy="511682"/>
          </a:xfrm>
        </p:grpSpPr>
        <p:sp>
          <p:nvSpPr>
            <p:cNvPr id="19" name="Can 18"/>
            <p:cNvSpPr/>
            <p:nvPr/>
          </p:nvSpPr>
          <p:spPr>
            <a:xfrm rot="5400000">
              <a:off x="1553539" y="1590647"/>
              <a:ext cx="511682" cy="1381002"/>
            </a:xfrm>
            <a:prstGeom prst="can">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20" name="Striped Right Arrow 19"/>
            <p:cNvSpPr/>
            <p:nvPr/>
          </p:nvSpPr>
          <p:spPr>
            <a:xfrm>
              <a:off x="2441276" y="2151679"/>
              <a:ext cx="530177" cy="295929"/>
            </a:xfrm>
            <a:prstGeom prst="stripedRightArrow">
              <a:avLst>
                <a:gd name="adj1" fmla="val 50000"/>
                <a:gd name="adj2" fmla="val 51613"/>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grpSp>
    </p:spTree>
    <p:extLst>
      <p:ext uri="{BB962C8B-B14F-4D97-AF65-F5344CB8AC3E}">
        <p14:creationId xmlns:p14="http://schemas.microsoft.com/office/powerpoint/2010/main" val="998404651"/>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Fan-In: 4to1</a:t>
            </a:r>
            <a:endParaRPr lang="en-US" dirty="0"/>
          </a:p>
        </p:txBody>
      </p:sp>
      <p:pic>
        <p:nvPicPr>
          <p:cNvPr id="4" name="Picture 3"/>
          <p:cNvPicPr>
            <a:picLocks noChangeAspect="1"/>
          </p:cNvPicPr>
          <p:nvPr/>
        </p:nvPicPr>
        <p:blipFill>
          <a:blip r:embed="rId2"/>
          <a:stretch>
            <a:fillRect/>
          </a:stretch>
        </p:blipFill>
        <p:spPr>
          <a:xfrm>
            <a:off x="2403655" y="1838059"/>
            <a:ext cx="876041" cy="840843"/>
          </a:xfrm>
          <a:prstGeom prst="rect">
            <a:avLst/>
          </a:prstGeom>
        </p:spPr>
      </p:pic>
      <p:pic>
        <p:nvPicPr>
          <p:cNvPr id="5" name="Picture 4"/>
          <p:cNvPicPr>
            <a:picLocks noChangeAspect="1"/>
          </p:cNvPicPr>
          <p:nvPr/>
        </p:nvPicPr>
        <p:blipFill>
          <a:blip r:embed="rId2"/>
          <a:stretch>
            <a:fillRect/>
          </a:stretch>
        </p:blipFill>
        <p:spPr>
          <a:xfrm>
            <a:off x="2403655" y="3691147"/>
            <a:ext cx="876041" cy="840843"/>
          </a:xfrm>
          <a:prstGeom prst="rect">
            <a:avLst/>
          </a:prstGeom>
        </p:spPr>
      </p:pic>
      <p:pic>
        <p:nvPicPr>
          <p:cNvPr id="6" name="Picture 5"/>
          <p:cNvPicPr>
            <a:picLocks noChangeAspect="1"/>
          </p:cNvPicPr>
          <p:nvPr/>
        </p:nvPicPr>
        <p:blipFill>
          <a:blip r:embed="rId2"/>
          <a:stretch>
            <a:fillRect/>
          </a:stretch>
        </p:blipFill>
        <p:spPr>
          <a:xfrm>
            <a:off x="2403655" y="2764603"/>
            <a:ext cx="876041" cy="840843"/>
          </a:xfrm>
          <a:prstGeom prst="rect">
            <a:avLst/>
          </a:prstGeom>
        </p:spPr>
      </p:pic>
      <p:pic>
        <p:nvPicPr>
          <p:cNvPr id="7" name="Picture 6"/>
          <p:cNvPicPr>
            <a:picLocks noChangeAspect="1"/>
          </p:cNvPicPr>
          <p:nvPr/>
        </p:nvPicPr>
        <p:blipFill>
          <a:blip r:embed="rId2"/>
          <a:stretch>
            <a:fillRect/>
          </a:stretch>
        </p:blipFill>
        <p:spPr>
          <a:xfrm>
            <a:off x="2403655" y="4617691"/>
            <a:ext cx="876041" cy="840843"/>
          </a:xfrm>
          <a:prstGeom prst="rect">
            <a:avLst/>
          </a:prstGeom>
        </p:spPr>
      </p:pic>
      <p:pic>
        <p:nvPicPr>
          <p:cNvPr id="8" name="Picture 7"/>
          <p:cNvPicPr>
            <a:picLocks noChangeAspect="1"/>
          </p:cNvPicPr>
          <p:nvPr/>
        </p:nvPicPr>
        <p:blipFill>
          <a:blip r:embed="rId2"/>
          <a:stretch>
            <a:fillRect/>
          </a:stretch>
        </p:blipFill>
        <p:spPr>
          <a:xfrm>
            <a:off x="5040485" y="3185024"/>
            <a:ext cx="876041" cy="840843"/>
          </a:xfrm>
          <a:prstGeom prst="rect">
            <a:avLst/>
          </a:prstGeom>
        </p:spPr>
      </p:pic>
      <p:cxnSp>
        <p:nvCxnSpPr>
          <p:cNvPr id="9" name="Straight Arrow Connector 8"/>
          <p:cNvCxnSpPr>
            <a:stCxn id="4" idx="3"/>
          </p:cNvCxnSpPr>
          <p:nvPr/>
        </p:nvCxnSpPr>
        <p:spPr>
          <a:xfrm>
            <a:off x="3279696" y="2258481"/>
            <a:ext cx="1668950" cy="113853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a:stCxn id="6" idx="3"/>
          </p:cNvCxnSpPr>
          <p:nvPr/>
        </p:nvCxnSpPr>
        <p:spPr>
          <a:xfrm>
            <a:off x="3279696" y="3185025"/>
            <a:ext cx="1668950" cy="420421"/>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13" name="Straight Arrow Connector 12"/>
          <p:cNvCxnSpPr>
            <a:stCxn id="5" idx="3"/>
          </p:cNvCxnSpPr>
          <p:nvPr/>
        </p:nvCxnSpPr>
        <p:spPr>
          <a:xfrm flipV="1">
            <a:off x="3279696" y="3797755"/>
            <a:ext cx="1668950" cy="313814"/>
          </a:xfrm>
          <a:prstGeom prst="straightConnector1">
            <a:avLst/>
          </a:prstGeom>
          <a:ln>
            <a:tailEnd type="arrow"/>
          </a:ln>
        </p:spPr>
        <p:style>
          <a:lnRef idx="2">
            <a:schemeClr val="accent3"/>
          </a:lnRef>
          <a:fillRef idx="0">
            <a:schemeClr val="accent3"/>
          </a:fillRef>
          <a:effectRef idx="1">
            <a:schemeClr val="accent3"/>
          </a:effectRef>
          <a:fontRef idx="minor">
            <a:schemeClr val="tx1"/>
          </a:fontRef>
        </p:style>
      </p:cxnSp>
      <p:cxnSp>
        <p:nvCxnSpPr>
          <p:cNvPr id="18" name="Straight Arrow Connector 17"/>
          <p:cNvCxnSpPr>
            <a:stCxn id="7" idx="3"/>
          </p:cNvCxnSpPr>
          <p:nvPr/>
        </p:nvCxnSpPr>
        <p:spPr>
          <a:xfrm flipV="1">
            <a:off x="3279696" y="3970380"/>
            <a:ext cx="1668950" cy="1067733"/>
          </a:xfrm>
          <a:prstGeom prst="straightConnector1">
            <a:avLst/>
          </a:prstGeom>
          <a:ln>
            <a:tailEnd type="arrow"/>
          </a:ln>
        </p:spPr>
        <p:style>
          <a:lnRef idx="2">
            <a:schemeClr val="accent4"/>
          </a:lnRef>
          <a:fillRef idx="0">
            <a:schemeClr val="accent4"/>
          </a:fillRef>
          <a:effectRef idx="1">
            <a:schemeClr val="accent4"/>
          </a:effectRef>
          <a:fontRef idx="minor">
            <a:schemeClr val="tx1"/>
          </a:fontRef>
        </p:style>
      </p:cxnSp>
      <p:cxnSp>
        <p:nvCxnSpPr>
          <p:cNvPr id="26" name="Straight Arrow Connector 25"/>
          <p:cNvCxnSpPr>
            <a:stCxn id="8" idx="3"/>
          </p:cNvCxnSpPr>
          <p:nvPr/>
        </p:nvCxnSpPr>
        <p:spPr>
          <a:xfrm>
            <a:off x="5916526" y="3605446"/>
            <a:ext cx="1031249" cy="0"/>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spTree>
    <p:extLst>
      <p:ext uri="{BB962C8B-B14F-4D97-AF65-F5344CB8AC3E}">
        <p14:creationId xmlns:p14="http://schemas.microsoft.com/office/powerpoint/2010/main" val="854456974"/>
      </p:ext>
    </p:extLst>
  </p:cSld>
  <p:clrMapOvr>
    <a:masterClrMapping/>
  </p:clrMapOvr>
  <p:timing>
    <p:tnLst>
      <p:par>
        <p:cTn xmlns:p14="http://schemas.microsoft.com/office/powerpoint/2010/main" id="1" dur="indefinite" restart="never" nodeType="tmRoot"/>
      </p:par>
    </p:tnLst>
  </p:timing>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212365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6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Concurrency Patterns:</a:t>
            </a:r>
          </a:p>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Daisy-Chain/Pipeline</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3748363121"/>
      </p:ext>
    </p:extLst>
  </p:cSld>
  <p:clrMapOvr>
    <a:masterClrMapping/>
  </p:clrMapOvr>
  <p:timing>
    <p:tnLst>
      <p:par>
        <p:cTn xmlns:p14="http://schemas.microsoft.com/office/powerpoint/2010/main" id="1" dur="indefinite" restart="never" nodeType="tmRoot"/>
      </p:par>
    </p:tnLst>
  </p:timing>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‘Daisy Chaining’ or ‘Pipelining’?</a:t>
            </a:r>
          </a:p>
          <a:p>
            <a:pPr lvl="1"/>
            <a:r>
              <a:rPr lang="en-US" dirty="0" smtClean="0"/>
              <a:t>A method of linking </a:t>
            </a:r>
            <a:r>
              <a:rPr lang="en-US" dirty="0" err="1" smtClean="0"/>
              <a:t>goroutines</a:t>
            </a:r>
            <a:r>
              <a:rPr lang="en-US" dirty="0" smtClean="0"/>
              <a:t> that consumes and produces.</a:t>
            </a:r>
          </a:p>
          <a:p>
            <a:pPr lvl="2"/>
            <a:r>
              <a:rPr lang="en-US" dirty="0" smtClean="0"/>
              <a:t>Can be thought of as an assembly line</a:t>
            </a:r>
          </a:p>
        </p:txBody>
      </p:sp>
      <p:sp>
        <p:nvSpPr>
          <p:cNvPr id="5" name="TextBox 4"/>
          <p:cNvSpPr txBox="1"/>
          <p:nvPr/>
        </p:nvSpPr>
        <p:spPr>
          <a:xfrm>
            <a:off x="0" y="5946761"/>
            <a:ext cx="9144000" cy="369332"/>
          </a:xfrm>
          <a:prstGeom prst="rect">
            <a:avLst/>
          </a:prstGeom>
          <a:noFill/>
        </p:spPr>
        <p:txBody>
          <a:bodyPr wrap="square" rtlCol="0">
            <a:spAutoFit/>
          </a:bodyPr>
          <a:lstStyle/>
          <a:p>
            <a:r>
              <a:rPr lang="en-US" dirty="0" smtClean="0"/>
              <a:t>Concurrency Patterns: </a:t>
            </a:r>
            <a:r>
              <a:rPr lang="en-US" dirty="0" smtClean="0">
                <a:hlinkClick r:id="rId2"/>
              </a:rPr>
              <a:t>https</a:t>
            </a:r>
            <a:r>
              <a:rPr lang="en-US" dirty="0">
                <a:hlinkClick r:id="rId2"/>
              </a:rPr>
              <a:t>://talks.golang.org/2012/concurrency.slide#1</a:t>
            </a:r>
            <a:endParaRPr lang="en-US" dirty="0"/>
          </a:p>
        </p:txBody>
      </p:sp>
    </p:spTree>
    <p:extLst>
      <p:ext uri="{BB962C8B-B14F-4D97-AF65-F5344CB8AC3E}">
        <p14:creationId xmlns:p14="http://schemas.microsoft.com/office/powerpoint/2010/main" val="3355497344"/>
      </p:ext>
    </p:extLst>
  </p:cSld>
  <p:clrMapOvr>
    <a:masterClrMapping/>
  </p:clrMapOvr>
  <p:timing>
    <p:tnLst>
      <p:par>
        <p:cTn xmlns:p14="http://schemas.microsoft.com/office/powerpoint/2010/main" id="1" dur="indefinite" restart="never" nodeType="tmRoot"/>
      </p:par>
    </p:tnLst>
  </p:timing>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Daisy-Chain/Pipeline</a:t>
            </a:r>
            <a:endParaRPr lang="en-US" dirty="0"/>
          </a:p>
        </p:txBody>
      </p:sp>
      <p:pic>
        <p:nvPicPr>
          <p:cNvPr id="4" name="Picture 3"/>
          <p:cNvPicPr>
            <a:picLocks noChangeAspect="1"/>
          </p:cNvPicPr>
          <p:nvPr/>
        </p:nvPicPr>
        <p:blipFill>
          <a:blip r:embed="rId2"/>
          <a:stretch>
            <a:fillRect/>
          </a:stretch>
        </p:blipFill>
        <p:spPr>
          <a:xfrm>
            <a:off x="831621" y="3185024"/>
            <a:ext cx="876041" cy="840843"/>
          </a:xfrm>
          <a:prstGeom prst="rect">
            <a:avLst/>
          </a:prstGeom>
        </p:spPr>
      </p:pic>
      <p:pic>
        <p:nvPicPr>
          <p:cNvPr id="5" name="Picture 4"/>
          <p:cNvPicPr>
            <a:picLocks noChangeAspect="1"/>
          </p:cNvPicPr>
          <p:nvPr/>
        </p:nvPicPr>
        <p:blipFill>
          <a:blip r:embed="rId2"/>
          <a:stretch>
            <a:fillRect/>
          </a:stretch>
        </p:blipFill>
        <p:spPr>
          <a:xfrm>
            <a:off x="3591257" y="3185024"/>
            <a:ext cx="876041" cy="840843"/>
          </a:xfrm>
          <a:prstGeom prst="rect">
            <a:avLst/>
          </a:prstGeom>
        </p:spPr>
      </p:pic>
      <p:pic>
        <p:nvPicPr>
          <p:cNvPr id="6" name="Picture 5"/>
          <p:cNvPicPr>
            <a:picLocks noChangeAspect="1"/>
          </p:cNvPicPr>
          <p:nvPr/>
        </p:nvPicPr>
        <p:blipFill>
          <a:blip r:embed="rId2"/>
          <a:stretch>
            <a:fillRect/>
          </a:stretch>
        </p:blipFill>
        <p:spPr>
          <a:xfrm>
            <a:off x="2211439" y="3185024"/>
            <a:ext cx="876041" cy="840843"/>
          </a:xfrm>
          <a:prstGeom prst="rect">
            <a:avLst/>
          </a:prstGeom>
        </p:spPr>
      </p:pic>
      <p:pic>
        <p:nvPicPr>
          <p:cNvPr id="7" name="Picture 6"/>
          <p:cNvPicPr>
            <a:picLocks noChangeAspect="1"/>
          </p:cNvPicPr>
          <p:nvPr/>
        </p:nvPicPr>
        <p:blipFill>
          <a:blip r:embed="rId2"/>
          <a:stretch>
            <a:fillRect/>
          </a:stretch>
        </p:blipFill>
        <p:spPr>
          <a:xfrm>
            <a:off x="4971075" y="3185024"/>
            <a:ext cx="876041" cy="840843"/>
          </a:xfrm>
          <a:prstGeom prst="rect">
            <a:avLst/>
          </a:prstGeom>
        </p:spPr>
      </p:pic>
      <p:pic>
        <p:nvPicPr>
          <p:cNvPr id="8" name="Picture 7"/>
          <p:cNvPicPr>
            <a:picLocks noChangeAspect="1"/>
          </p:cNvPicPr>
          <p:nvPr/>
        </p:nvPicPr>
        <p:blipFill>
          <a:blip r:embed="rId2"/>
          <a:stretch>
            <a:fillRect/>
          </a:stretch>
        </p:blipFill>
        <p:spPr>
          <a:xfrm>
            <a:off x="6350893" y="3185024"/>
            <a:ext cx="876041" cy="840843"/>
          </a:xfrm>
          <a:prstGeom prst="rect">
            <a:avLst/>
          </a:prstGeom>
        </p:spPr>
      </p:pic>
      <p:cxnSp>
        <p:nvCxnSpPr>
          <p:cNvPr id="9" name="Straight Arrow Connector 8"/>
          <p:cNvCxnSpPr>
            <a:stCxn id="4" idx="3"/>
            <a:endCxn id="6" idx="1"/>
          </p:cNvCxnSpPr>
          <p:nvPr/>
        </p:nvCxnSpPr>
        <p:spPr>
          <a:xfrm>
            <a:off x="1707662" y="3605446"/>
            <a:ext cx="503777"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a:stCxn id="6" idx="3"/>
            <a:endCxn id="5" idx="1"/>
          </p:cNvCxnSpPr>
          <p:nvPr/>
        </p:nvCxnSpPr>
        <p:spPr>
          <a:xfrm>
            <a:off x="3087480" y="3605446"/>
            <a:ext cx="503777" cy="0"/>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13" name="Straight Arrow Connector 12"/>
          <p:cNvCxnSpPr>
            <a:stCxn id="5" idx="3"/>
            <a:endCxn id="7" idx="1"/>
          </p:cNvCxnSpPr>
          <p:nvPr/>
        </p:nvCxnSpPr>
        <p:spPr>
          <a:xfrm>
            <a:off x="4467298" y="3605446"/>
            <a:ext cx="503777" cy="0"/>
          </a:xfrm>
          <a:prstGeom prst="straightConnector1">
            <a:avLst/>
          </a:prstGeom>
          <a:ln>
            <a:tailEnd type="arrow"/>
          </a:ln>
        </p:spPr>
        <p:style>
          <a:lnRef idx="2">
            <a:schemeClr val="accent3"/>
          </a:lnRef>
          <a:fillRef idx="0">
            <a:schemeClr val="accent3"/>
          </a:fillRef>
          <a:effectRef idx="1">
            <a:schemeClr val="accent3"/>
          </a:effectRef>
          <a:fontRef idx="minor">
            <a:schemeClr val="tx1"/>
          </a:fontRef>
        </p:style>
      </p:cxnSp>
      <p:cxnSp>
        <p:nvCxnSpPr>
          <p:cNvPr id="18" name="Straight Arrow Connector 17"/>
          <p:cNvCxnSpPr>
            <a:stCxn id="7" idx="3"/>
            <a:endCxn id="8" idx="1"/>
          </p:cNvCxnSpPr>
          <p:nvPr/>
        </p:nvCxnSpPr>
        <p:spPr>
          <a:xfrm>
            <a:off x="5847116" y="3605446"/>
            <a:ext cx="503777" cy="0"/>
          </a:xfrm>
          <a:prstGeom prst="straightConnector1">
            <a:avLst/>
          </a:prstGeom>
          <a:ln>
            <a:tailEnd type="arrow"/>
          </a:ln>
        </p:spPr>
        <p:style>
          <a:lnRef idx="2">
            <a:schemeClr val="accent4"/>
          </a:lnRef>
          <a:fillRef idx="0">
            <a:schemeClr val="accent4"/>
          </a:fillRef>
          <a:effectRef idx="1">
            <a:schemeClr val="accent4"/>
          </a:effectRef>
          <a:fontRef idx="minor">
            <a:schemeClr val="tx1"/>
          </a:fontRef>
        </p:style>
      </p:cxnSp>
      <p:cxnSp>
        <p:nvCxnSpPr>
          <p:cNvPr id="26" name="Straight Arrow Connector 25"/>
          <p:cNvCxnSpPr>
            <a:stCxn id="8" idx="3"/>
            <a:endCxn id="14" idx="1"/>
          </p:cNvCxnSpPr>
          <p:nvPr/>
        </p:nvCxnSpPr>
        <p:spPr>
          <a:xfrm>
            <a:off x="7226934" y="3605446"/>
            <a:ext cx="503776" cy="0"/>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pic>
        <p:nvPicPr>
          <p:cNvPr id="14" name="Picture 13"/>
          <p:cNvPicPr>
            <a:picLocks noChangeAspect="1"/>
          </p:cNvPicPr>
          <p:nvPr/>
        </p:nvPicPr>
        <p:blipFill>
          <a:blip r:embed="rId3"/>
          <a:stretch>
            <a:fillRect/>
          </a:stretch>
        </p:blipFill>
        <p:spPr>
          <a:xfrm>
            <a:off x="7730710" y="3256086"/>
            <a:ext cx="715761" cy="698719"/>
          </a:xfrm>
          <a:prstGeom prst="rect">
            <a:avLst/>
          </a:prstGeom>
        </p:spPr>
      </p:pic>
      <p:sp>
        <p:nvSpPr>
          <p:cNvPr id="47" name="TextBox 46"/>
          <p:cNvSpPr txBox="1"/>
          <p:nvPr/>
        </p:nvSpPr>
        <p:spPr>
          <a:xfrm>
            <a:off x="969050" y="4198492"/>
            <a:ext cx="318229" cy="369332"/>
          </a:xfrm>
          <a:prstGeom prst="rect">
            <a:avLst/>
          </a:prstGeom>
          <a:noFill/>
        </p:spPr>
        <p:txBody>
          <a:bodyPr wrap="none" rtlCol="0">
            <a:spAutoFit/>
          </a:bodyPr>
          <a:lstStyle/>
          <a:p>
            <a:r>
              <a:rPr lang="en-US" dirty="0" smtClean="0"/>
              <a:t>A</a:t>
            </a:r>
            <a:endParaRPr lang="en-US" dirty="0"/>
          </a:p>
        </p:txBody>
      </p:sp>
      <p:sp>
        <p:nvSpPr>
          <p:cNvPr id="48" name="TextBox 47"/>
          <p:cNvSpPr txBox="1"/>
          <p:nvPr/>
        </p:nvSpPr>
        <p:spPr>
          <a:xfrm>
            <a:off x="2335923" y="4198492"/>
            <a:ext cx="318229" cy="369332"/>
          </a:xfrm>
          <a:prstGeom prst="rect">
            <a:avLst/>
          </a:prstGeom>
          <a:noFill/>
        </p:spPr>
        <p:txBody>
          <a:bodyPr wrap="none" rtlCol="0">
            <a:spAutoFit/>
          </a:bodyPr>
          <a:lstStyle/>
          <a:p>
            <a:r>
              <a:rPr lang="en-US" dirty="0" smtClean="0"/>
              <a:t>B</a:t>
            </a:r>
            <a:endParaRPr lang="en-US" dirty="0"/>
          </a:p>
        </p:txBody>
      </p:sp>
      <p:sp>
        <p:nvSpPr>
          <p:cNvPr id="49" name="TextBox 48"/>
          <p:cNvSpPr txBox="1"/>
          <p:nvPr/>
        </p:nvSpPr>
        <p:spPr>
          <a:xfrm>
            <a:off x="3702796" y="4198492"/>
            <a:ext cx="318229" cy="369332"/>
          </a:xfrm>
          <a:prstGeom prst="rect">
            <a:avLst/>
          </a:prstGeom>
          <a:noFill/>
        </p:spPr>
        <p:txBody>
          <a:bodyPr wrap="none" rtlCol="0">
            <a:spAutoFit/>
          </a:bodyPr>
          <a:lstStyle/>
          <a:p>
            <a:r>
              <a:rPr lang="en-US" dirty="0" smtClean="0"/>
              <a:t>C</a:t>
            </a:r>
            <a:endParaRPr lang="en-US" dirty="0"/>
          </a:p>
        </p:txBody>
      </p:sp>
      <p:sp>
        <p:nvSpPr>
          <p:cNvPr id="50" name="TextBox 49"/>
          <p:cNvSpPr txBox="1"/>
          <p:nvPr/>
        </p:nvSpPr>
        <p:spPr>
          <a:xfrm>
            <a:off x="5069669" y="4198492"/>
            <a:ext cx="326682" cy="369332"/>
          </a:xfrm>
          <a:prstGeom prst="rect">
            <a:avLst/>
          </a:prstGeom>
          <a:noFill/>
        </p:spPr>
        <p:txBody>
          <a:bodyPr wrap="none" rtlCol="0">
            <a:spAutoFit/>
          </a:bodyPr>
          <a:lstStyle/>
          <a:p>
            <a:r>
              <a:rPr lang="en-US" dirty="0" smtClean="0"/>
              <a:t>D</a:t>
            </a:r>
            <a:endParaRPr lang="en-US" dirty="0"/>
          </a:p>
        </p:txBody>
      </p:sp>
      <p:sp>
        <p:nvSpPr>
          <p:cNvPr id="51" name="TextBox 50"/>
          <p:cNvSpPr txBox="1"/>
          <p:nvPr/>
        </p:nvSpPr>
        <p:spPr>
          <a:xfrm>
            <a:off x="6436542" y="4198492"/>
            <a:ext cx="297377" cy="369332"/>
          </a:xfrm>
          <a:prstGeom prst="rect">
            <a:avLst/>
          </a:prstGeom>
          <a:noFill/>
        </p:spPr>
        <p:txBody>
          <a:bodyPr wrap="none" rtlCol="0">
            <a:spAutoFit/>
          </a:bodyPr>
          <a:lstStyle/>
          <a:p>
            <a:r>
              <a:rPr lang="en-US" dirty="0" smtClean="0"/>
              <a:t>E</a:t>
            </a:r>
            <a:endParaRPr lang="en-US" dirty="0"/>
          </a:p>
        </p:txBody>
      </p:sp>
      <p:sp>
        <p:nvSpPr>
          <p:cNvPr id="52" name="TextBox 51"/>
          <p:cNvSpPr txBox="1"/>
          <p:nvPr/>
        </p:nvSpPr>
        <p:spPr>
          <a:xfrm>
            <a:off x="8013020" y="4198492"/>
            <a:ext cx="290727" cy="369332"/>
          </a:xfrm>
          <a:prstGeom prst="rect">
            <a:avLst/>
          </a:prstGeom>
          <a:noFill/>
        </p:spPr>
        <p:txBody>
          <a:bodyPr wrap="none" rtlCol="0">
            <a:spAutoFit/>
          </a:bodyPr>
          <a:lstStyle/>
          <a:p>
            <a:r>
              <a:rPr lang="en-US" dirty="0" smtClean="0"/>
              <a:t>F</a:t>
            </a:r>
            <a:endParaRPr lang="en-US" dirty="0"/>
          </a:p>
        </p:txBody>
      </p:sp>
    </p:spTree>
    <p:extLst>
      <p:ext uri="{BB962C8B-B14F-4D97-AF65-F5344CB8AC3E}">
        <p14:creationId xmlns:p14="http://schemas.microsoft.com/office/powerpoint/2010/main" val="319673806"/>
      </p:ext>
    </p:extLst>
  </p:cSld>
  <p:clrMapOvr>
    <a:masterClrMapping/>
  </p:clrMapOvr>
  <p:timing>
    <p:tnLst>
      <p:par>
        <p:cTn xmlns:p14="http://schemas.microsoft.com/office/powerpoint/2010/main" id="1" dur="indefinite" restart="never" nodeType="tmRoot"/>
      </p:par>
    </p:tnLst>
  </p:timing>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212365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7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Concurrency Patterns:</a:t>
            </a:r>
          </a:p>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Graceful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Gorountine</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Exit</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15174334"/>
      </p:ext>
    </p:extLst>
  </p:cSld>
  <p:clrMapOvr>
    <a:masterClrMapping/>
  </p:clrMapOvr>
  <p:timing>
    <p:tnLst>
      <p:par>
        <p:cTn xmlns:p14="http://schemas.microsoft.com/office/powerpoint/2010/main" id="1" dur="indefinite" restart="never" nodeType="tmRoot"/>
      </p:par>
    </p:tnLst>
  </p:timing>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Gracefully Terminating a ‘</a:t>
            </a:r>
            <a:r>
              <a:rPr lang="en-US" dirty="0" err="1" smtClean="0"/>
              <a:t>gorountine</a:t>
            </a:r>
            <a:r>
              <a:rPr lang="en-US" dirty="0" smtClean="0"/>
              <a:t>’</a:t>
            </a:r>
          </a:p>
          <a:p>
            <a:pPr lvl="1"/>
            <a:r>
              <a:rPr lang="en-US" dirty="0" smtClean="0"/>
              <a:t>Signal a </a:t>
            </a:r>
            <a:r>
              <a:rPr lang="en-US" dirty="0" err="1" smtClean="0"/>
              <a:t>goroutine</a:t>
            </a:r>
            <a:r>
              <a:rPr lang="en-US" dirty="0" smtClean="0"/>
              <a:t> to cleanup and exit</a:t>
            </a:r>
          </a:p>
          <a:p>
            <a:pPr lvl="2"/>
            <a:r>
              <a:rPr lang="en-US" dirty="0" smtClean="0"/>
              <a:t>Using an input channel, quit channel, to send signal(s) to the </a:t>
            </a:r>
            <a:r>
              <a:rPr lang="en-US" dirty="0" err="1" smtClean="0"/>
              <a:t>goroutine</a:t>
            </a:r>
            <a:endParaRPr lang="en-US" dirty="0" smtClean="0"/>
          </a:p>
        </p:txBody>
      </p:sp>
      <p:sp>
        <p:nvSpPr>
          <p:cNvPr id="5" name="TextBox 4"/>
          <p:cNvSpPr txBox="1"/>
          <p:nvPr/>
        </p:nvSpPr>
        <p:spPr>
          <a:xfrm>
            <a:off x="0" y="5946761"/>
            <a:ext cx="9144000" cy="369332"/>
          </a:xfrm>
          <a:prstGeom prst="rect">
            <a:avLst/>
          </a:prstGeom>
          <a:noFill/>
        </p:spPr>
        <p:txBody>
          <a:bodyPr wrap="square" rtlCol="0">
            <a:spAutoFit/>
          </a:bodyPr>
          <a:lstStyle/>
          <a:p>
            <a:r>
              <a:rPr lang="en-US" dirty="0" smtClean="0"/>
              <a:t>Concurrency Patterns: </a:t>
            </a:r>
            <a:r>
              <a:rPr lang="en-US" dirty="0" smtClean="0">
                <a:hlinkClick r:id="rId2"/>
              </a:rPr>
              <a:t>https</a:t>
            </a:r>
            <a:r>
              <a:rPr lang="en-US" dirty="0">
                <a:hlinkClick r:id="rId2"/>
              </a:rPr>
              <a:t>://talks.golang.org/2012/concurrency.slide#1</a:t>
            </a:r>
            <a:endParaRPr lang="en-US" dirty="0"/>
          </a:p>
        </p:txBody>
      </p:sp>
    </p:spTree>
    <p:extLst>
      <p:ext uri="{BB962C8B-B14F-4D97-AF65-F5344CB8AC3E}">
        <p14:creationId xmlns:p14="http://schemas.microsoft.com/office/powerpoint/2010/main" val="2339695100"/>
      </p:ext>
    </p:extLst>
  </p:cSld>
  <p:clrMapOvr>
    <a:masterClrMapping/>
  </p:clrMapOvr>
  <p:timing>
    <p:tnLst>
      <p:par>
        <p:cTn xmlns:p14="http://schemas.microsoft.com/office/powerpoint/2010/main" id="1" dur="indefinite" restart="never" nodeType="tmRoot"/>
      </p:par>
    </p:tnLst>
  </p:timing>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212365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8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Concurrency Patterns:</a:t>
            </a:r>
          </a:p>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Waiting For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Gorotuines</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1115111161"/>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the “go” tool chain</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986100188"/>
              </p:ext>
            </p:extLst>
          </p:nvPr>
        </p:nvGraphicFramePr>
        <p:xfrm>
          <a:off x="457200" y="1600200"/>
          <a:ext cx="8229600" cy="3947159"/>
        </p:xfrm>
        <a:graphic>
          <a:graphicData uri="http://schemas.openxmlformats.org/drawingml/2006/table">
            <a:tbl>
              <a:tblPr firstRow="1" bandRow="1">
                <a:tableStyleId>{5C22544A-7EE6-4342-B048-85BDC9FD1C3A}</a:tableStyleId>
              </a:tblPr>
              <a:tblGrid>
                <a:gridCol w="2743200"/>
                <a:gridCol w="2743200"/>
                <a:gridCol w="2743200"/>
              </a:tblGrid>
              <a:tr h="370840">
                <a:tc>
                  <a:txBody>
                    <a:bodyPr/>
                    <a:lstStyle/>
                    <a:p>
                      <a:r>
                        <a:rPr lang="en-US" dirty="0" smtClean="0"/>
                        <a:t>Task</a:t>
                      </a:r>
                      <a:endParaRPr lang="en-US" dirty="0"/>
                    </a:p>
                  </a:txBody>
                  <a:tcPr/>
                </a:tc>
                <a:tc>
                  <a:txBody>
                    <a:bodyPr/>
                    <a:lstStyle/>
                    <a:p>
                      <a:r>
                        <a:rPr lang="en-US" dirty="0" smtClean="0"/>
                        <a:t>Command</a:t>
                      </a:r>
                      <a:endParaRPr lang="en-US" dirty="0"/>
                    </a:p>
                  </a:txBody>
                  <a:tcPr/>
                </a:tc>
                <a:tc>
                  <a:txBody>
                    <a:bodyPr/>
                    <a:lstStyle/>
                    <a:p>
                      <a:r>
                        <a:rPr lang="en-US" dirty="0" smtClean="0"/>
                        <a:t>Example</a:t>
                      </a:r>
                      <a:endParaRPr lang="en-US" dirty="0"/>
                    </a:p>
                  </a:txBody>
                  <a:tcPr/>
                </a:tc>
              </a:tr>
              <a:tr h="370840">
                <a:tc>
                  <a:txBody>
                    <a:bodyPr/>
                    <a:lstStyle/>
                    <a:p>
                      <a:r>
                        <a:rPr lang="en-US" dirty="0" smtClean="0"/>
                        <a:t>Run the source</a:t>
                      </a:r>
                      <a:r>
                        <a:rPr lang="en-US" baseline="0" dirty="0" smtClean="0"/>
                        <a:t> for an executable</a:t>
                      </a:r>
                      <a:endParaRPr lang="en-US" dirty="0"/>
                    </a:p>
                  </a:txBody>
                  <a:tcPr/>
                </a:tc>
                <a:tc>
                  <a:txBody>
                    <a:bodyPr/>
                    <a:lstStyle/>
                    <a:p>
                      <a:r>
                        <a:rPr lang="en-US" dirty="0" smtClean="0"/>
                        <a:t>‘go run’</a:t>
                      </a:r>
                      <a:endParaRPr lang="en-US" dirty="0"/>
                    </a:p>
                  </a:txBody>
                  <a:tcPr/>
                </a:tc>
                <a:tc>
                  <a:txBody>
                    <a:bodyPr/>
                    <a:lstStyle/>
                    <a:p>
                      <a:r>
                        <a:rPr lang="en-US" dirty="0" smtClean="0"/>
                        <a:t>‘go run [</a:t>
                      </a:r>
                      <a:r>
                        <a:rPr lang="en-US" dirty="0" err="1" smtClean="0"/>
                        <a:t>file.go</a:t>
                      </a:r>
                      <a:r>
                        <a:rPr lang="en-US" baseline="0" dirty="0" smtClean="0"/>
                        <a:t> </a:t>
                      </a:r>
                      <a:r>
                        <a:rPr lang="is-IS" baseline="0" dirty="0" smtClean="0"/>
                        <a:t>…]’</a:t>
                      </a:r>
                      <a:endParaRPr lang="en-US" dirty="0"/>
                    </a:p>
                  </a:txBody>
                  <a:tcPr/>
                </a:tc>
              </a:tr>
              <a:tr h="370840">
                <a:tc>
                  <a:txBody>
                    <a:bodyPr/>
                    <a:lstStyle/>
                    <a:p>
                      <a:r>
                        <a:rPr lang="en-US" dirty="0" smtClean="0"/>
                        <a:t>Compile source</a:t>
                      </a:r>
                      <a:r>
                        <a:rPr lang="en-US" baseline="0" dirty="0" smtClean="0"/>
                        <a:t> </a:t>
                      </a:r>
                      <a:r>
                        <a:rPr lang="en-US" dirty="0" smtClean="0"/>
                        <a:t>to</a:t>
                      </a:r>
                      <a:r>
                        <a:rPr lang="en-US" baseline="0" dirty="0" smtClean="0"/>
                        <a:t> an executable ‘main’</a:t>
                      </a:r>
                      <a:endParaRPr lang="en-US" dirty="0"/>
                    </a:p>
                  </a:txBody>
                  <a:tcPr/>
                </a:tc>
                <a:tc>
                  <a:txBody>
                    <a:bodyPr/>
                    <a:lstStyle/>
                    <a:p>
                      <a:r>
                        <a:rPr lang="en-US" dirty="0" smtClean="0"/>
                        <a:t>‘go build’</a:t>
                      </a:r>
                      <a:endParaRPr lang="en-US" dirty="0"/>
                    </a:p>
                  </a:txBody>
                  <a:tcPr/>
                </a:tc>
                <a:tc>
                  <a:txBody>
                    <a:bodyPr/>
                    <a:lstStyle/>
                    <a:p>
                      <a:r>
                        <a:rPr lang="en-US" dirty="0" smtClean="0"/>
                        <a:t>‘go build [</a:t>
                      </a:r>
                      <a:r>
                        <a:rPr lang="en-US" dirty="0" err="1" smtClean="0"/>
                        <a:t>file.go</a:t>
                      </a:r>
                      <a:r>
                        <a:rPr lang="en-US" baseline="0" dirty="0" smtClean="0"/>
                        <a:t> </a:t>
                      </a:r>
                      <a:r>
                        <a:rPr lang="is-IS" baseline="0" dirty="0" smtClean="0"/>
                        <a:t>…]’</a:t>
                      </a:r>
                      <a:endParaRPr lang="en-US" dirty="0"/>
                    </a:p>
                  </a:txBody>
                  <a:tcPr/>
                </a:tc>
              </a:tr>
              <a:tr h="370840">
                <a:tc>
                  <a:txBody>
                    <a:bodyPr/>
                    <a:lstStyle/>
                    <a:p>
                      <a:r>
                        <a:rPr lang="en-US" dirty="0" smtClean="0"/>
                        <a:t>Install executable or package into $GOPATH/bin or $GOPATH/</a:t>
                      </a:r>
                      <a:r>
                        <a:rPr lang="en-US" dirty="0" err="1" smtClean="0"/>
                        <a:t>pkg</a:t>
                      </a:r>
                      <a:endParaRPr lang="en-US" dirty="0"/>
                    </a:p>
                  </a:txBody>
                  <a:tcPr/>
                </a:tc>
                <a:tc>
                  <a:txBody>
                    <a:bodyPr/>
                    <a:lstStyle/>
                    <a:p>
                      <a:r>
                        <a:rPr lang="en-US" dirty="0" smtClean="0"/>
                        <a:t>‘go install’</a:t>
                      </a:r>
                      <a:endParaRPr lang="en-US" dirty="0"/>
                    </a:p>
                  </a:txBody>
                  <a:tcPr/>
                </a:tc>
                <a:tc>
                  <a:txBody>
                    <a:bodyPr/>
                    <a:lstStyle/>
                    <a:p>
                      <a:r>
                        <a:rPr lang="en-US" dirty="0" smtClean="0"/>
                        <a:t>‘go install’ or ‘go install &lt;path&gt;’</a:t>
                      </a:r>
                      <a:endParaRPr lang="en-US" dirty="0"/>
                    </a:p>
                  </a:txBody>
                  <a:tcPr/>
                </a:tc>
              </a:tr>
              <a:tr h="370840">
                <a:tc>
                  <a:txBody>
                    <a:bodyPr/>
                    <a:lstStyle/>
                    <a:p>
                      <a:r>
                        <a:rPr lang="en-US" dirty="0" smtClean="0"/>
                        <a:t>Format Go code</a:t>
                      </a:r>
                      <a:endParaRPr lang="en-US" dirty="0"/>
                    </a:p>
                  </a:txBody>
                  <a:tcPr/>
                </a:tc>
                <a:tc>
                  <a:txBody>
                    <a:bodyPr/>
                    <a:lstStyle/>
                    <a:p>
                      <a:r>
                        <a:rPr lang="en-US" dirty="0" smtClean="0"/>
                        <a:t>‘</a:t>
                      </a:r>
                      <a:r>
                        <a:rPr lang="en-US" dirty="0" err="1" smtClean="0"/>
                        <a:t>gofmt</a:t>
                      </a:r>
                      <a:r>
                        <a:rPr lang="en-US" dirty="0" smtClean="0"/>
                        <a:t>’</a:t>
                      </a:r>
                      <a:endParaRPr lang="en-US" dirty="0"/>
                    </a:p>
                  </a:txBody>
                  <a:tcPr/>
                </a:tc>
                <a:tc>
                  <a:txBody>
                    <a:bodyPr/>
                    <a:lstStyle/>
                    <a:p>
                      <a:r>
                        <a:rPr lang="en-US" dirty="0" smtClean="0"/>
                        <a:t>‘</a:t>
                      </a:r>
                      <a:r>
                        <a:rPr lang="en-US" dirty="0" err="1" smtClean="0"/>
                        <a:t>gofmt</a:t>
                      </a:r>
                      <a:r>
                        <a:rPr lang="en-US" dirty="0" smtClean="0"/>
                        <a:t> &lt;</a:t>
                      </a:r>
                      <a:r>
                        <a:rPr lang="en-US" dirty="0" err="1" smtClean="0"/>
                        <a:t>file.go</a:t>
                      </a:r>
                      <a:r>
                        <a:rPr lang="en-US" dirty="0" smtClean="0"/>
                        <a:t>&gt;</a:t>
                      </a:r>
                      <a:r>
                        <a:rPr lang="en-US" baseline="0" dirty="0" smtClean="0"/>
                        <a:t>’</a:t>
                      </a:r>
                      <a:endParaRPr lang="en-US" dirty="0"/>
                    </a:p>
                  </a:txBody>
                  <a:tcPr/>
                </a:tc>
              </a:tr>
              <a:tr h="370840">
                <a:tc>
                  <a:txBody>
                    <a:bodyPr/>
                    <a:lstStyle/>
                    <a:p>
                      <a:r>
                        <a:rPr lang="en-US" dirty="0" smtClean="0"/>
                        <a:t>Manage imports</a:t>
                      </a:r>
                      <a:endParaRPr lang="en-US" dirty="0"/>
                    </a:p>
                  </a:txBody>
                  <a:tcPr/>
                </a:tc>
                <a:tc>
                  <a:txBody>
                    <a:bodyPr/>
                    <a:lstStyle/>
                    <a:p>
                      <a:r>
                        <a:rPr lang="en-US" dirty="0" smtClean="0"/>
                        <a:t>‘</a:t>
                      </a:r>
                      <a:r>
                        <a:rPr lang="en-US" dirty="0" err="1" smtClean="0"/>
                        <a:t>goreturns</a:t>
                      </a:r>
                      <a:r>
                        <a:rPr lang="en-US" dirty="0" smtClean="0"/>
                        <a:t>’</a:t>
                      </a:r>
                      <a:endParaRPr lang="en-US" dirty="0"/>
                    </a:p>
                  </a:txBody>
                  <a:tcPr/>
                </a:tc>
                <a:tc>
                  <a:txBody>
                    <a:bodyPr/>
                    <a:lstStyle/>
                    <a:p>
                      <a:r>
                        <a:rPr lang="en-US" dirty="0" smtClean="0"/>
                        <a:t>‘</a:t>
                      </a:r>
                      <a:r>
                        <a:rPr lang="en-US" dirty="0" err="1" smtClean="0"/>
                        <a:t>goreturns</a:t>
                      </a:r>
                      <a:r>
                        <a:rPr lang="en-US" baseline="0" dirty="0" smtClean="0"/>
                        <a:t> &lt;</a:t>
                      </a:r>
                      <a:r>
                        <a:rPr lang="en-US" baseline="0" dirty="0" err="1" smtClean="0"/>
                        <a:t>file.go</a:t>
                      </a:r>
                      <a:r>
                        <a:rPr lang="en-US" baseline="0" dirty="0" smtClean="0"/>
                        <a:t>&gt;’</a:t>
                      </a:r>
                      <a:endParaRPr lang="en-US" dirty="0"/>
                    </a:p>
                  </a:txBody>
                  <a:tcPr/>
                </a:tc>
              </a:tr>
              <a:tr h="370840">
                <a:tc>
                  <a:txBody>
                    <a:bodyPr/>
                    <a:lstStyle/>
                    <a:p>
                      <a:r>
                        <a:rPr lang="en-US" dirty="0" smtClean="0"/>
                        <a:t>Get documentation</a:t>
                      </a:r>
                      <a:endParaRPr lang="en-US" dirty="0"/>
                    </a:p>
                  </a:txBody>
                  <a:tcPr/>
                </a:tc>
                <a:tc>
                  <a:txBody>
                    <a:bodyPr/>
                    <a:lstStyle/>
                    <a:p>
                      <a:r>
                        <a:rPr lang="en-US" dirty="0" smtClean="0"/>
                        <a:t>‘go doc [package]’ or ‘</a:t>
                      </a:r>
                      <a:r>
                        <a:rPr lang="en-US" dirty="0" err="1" smtClean="0"/>
                        <a:t>go</a:t>
                      </a:r>
                      <a:r>
                        <a:rPr lang="en-US" baseline="0" dirty="0" err="1" smtClean="0"/>
                        <a:t>doc</a:t>
                      </a:r>
                      <a:r>
                        <a:rPr lang="en-US" baseline="0" dirty="0" smtClean="0"/>
                        <a:t> [package]’</a:t>
                      </a:r>
                      <a:endParaRPr lang="en-US" dirty="0"/>
                    </a:p>
                  </a:txBody>
                  <a:tcPr/>
                </a:tc>
                <a:tc>
                  <a:txBody>
                    <a:bodyPr/>
                    <a:lstStyle/>
                    <a:p>
                      <a:r>
                        <a:rPr lang="en-US" dirty="0" smtClean="0"/>
                        <a:t>‘go doc</a:t>
                      </a:r>
                      <a:r>
                        <a:rPr lang="en-US" baseline="0" dirty="0" smtClean="0"/>
                        <a:t> </a:t>
                      </a:r>
                      <a:r>
                        <a:rPr lang="en-US" baseline="0" dirty="0" err="1" smtClean="0"/>
                        <a:t>fmt</a:t>
                      </a:r>
                      <a:r>
                        <a:rPr lang="en-US" baseline="0" dirty="0" smtClean="0"/>
                        <a:t>’ and ‘</a:t>
                      </a:r>
                      <a:r>
                        <a:rPr lang="en-US" baseline="0" dirty="0" err="1" smtClean="0"/>
                        <a:t>godoc</a:t>
                      </a:r>
                      <a:r>
                        <a:rPr lang="en-US" baseline="0" dirty="0" smtClean="0"/>
                        <a:t> </a:t>
                      </a:r>
                      <a:r>
                        <a:rPr lang="en-US" baseline="0" dirty="0" err="1" smtClean="0"/>
                        <a:t>fmt</a:t>
                      </a:r>
                      <a:r>
                        <a:rPr lang="en-US" baseline="0" dirty="0" smtClean="0"/>
                        <a:t>’</a:t>
                      </a:r>
                      <a:endParaRPr lang="en-US" dirty="0"/>
                    </a:p>
                  </a:txBody>
                  <a:tcPr/>
                </a:tc>
              </a:tr>
            </a:tbl>
          </a:graphicData>
        </a:graphic>
      </p:graphicFrame>
    </p:spTree>
    <p:extLst>
      <p:ext uri="{BB962C8B-B14F-4D97-AF65-F5344CB8AC3E}">
        <p14:creationId xmlns:p14="http://schemas.microsoft.com/office/powerpoint/2010/main" val="3785978869"/>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How to Wait for a ‘</a:t>
            </a:r>
            <a:r>
              <a:rPr lang="en-US" dirty="0" err="1" smtClean="0"/>
              <a:t>gorountine</a:t>
            </a:r>
            <a:r>
              <a:rPr lang="en-US" dirty="0" smtClean="0"/>
              <a:t>’ to Complete</a:t>
            </a:r>
          </a:p>
          <a:p>
            <a:pPr lvl="1"/>
            <a:r>
              <a:rPr lang="en-US" dirty="0" err="1" smtClean="0"/>
              <a:t>Goroutines</a:t>
            </a:r>
            <a:r>
              <a:rPr lang="en-US" dirty="0" smtClean="0"/>
              <a:t> signals to main that they are finished</a:t>
            </a:r>
          </a:p>
        </p:txBody>
      </p:sp>
      <p:sp>
        <p:nvSpPr>
          <p:cNvPr id="5" name="TextBox 4"/>
          <p:cNvSpPr txBox="1"/>
          <p:nvPr/>
        </p:nvSpPr>
        <p:spPr>
          <a:xfrm>
            <a:off x="0" y="5946761"/>
            <a:ext cx="9144000" cy="369332"/>
          </a:xfrm>
          <a:prstGeom prst="rect">
            <a:avLst/>
          </a:prstGeom>
          <a:noFill/>
        </p:spPr>
        <p:txBody>
          <a:bodyPr wrap="square" rtlCol="0">
            <a:spAutoFit/>
          </a:bodyPr>
          <a:lstStyle/>
          <a:p>
            <a:r>
              <a:rPr lang="en-US" dirty="0" smtClean="0"/>
              <a:t>Concurrency Patterns: </a:t>
            </a:r>
            <a:r>
              <a:rPr lang="en-US" dirty="0" smtClean="0">
                <a:hlinkClick r:id="rId2"/>
              </a:rPr>
              <a:t>https</a:t>
            </a:r>
            <a:r>
              <a:rPr lang="en-US" dirty="0">
                <a:hlinkClick r:id="rId2"/>
              </a:rPr>
              <a:t>://talks.golang.org/2012/concurrency.slide#1</a:t>
            </a:r>
            <a:endParaRPr lang="en-US" dirty="0"/>
          </a:p>
        </p:txBody>
      </p:sp>
    </p:spTree>
    <p:extLst>
      <p:ext uri="{BB962C8B-B14F-4D97-AF65-F5344CB8AC3E}">
        <p14:creationId xmlns:p14="http://schemas.microsoft.com/office/powerpoint/2010/main" val="1519126711"/>
      </p:ext>
    </p:extLst>
  </p:cSld>
  <p:clrMapOvr>
    <a:masterClrMapping/>
  </p:clrMapOvr>
  <p:timing>
    <p:tnLst>
      <p:par>
        <p:cTn xmlns:p14="http://schemas.microsoft.com/office/powerpoint/2010/main" id="1" dur="indefinite" restart="never" nodeType="tmRoot"/>
      </p:par>
    </p:tnLst>
  </p:timing>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Waiting for </a:t>
            </a:r>
            <a:r>
              <a:rPr lang="en-US" dirty="0" err="1" smtClean="0"/>
              <a:t>Goroutines</a:t>
            </a:r>
            <a:r>
              <a:rPr lang="en-US" dirty="0" smtClean="0"/>
              <a:t> To Complete</a:t>
            </a:r>
            <a:endParaRPr lang="en-US" dirty="0"/>
          </a:p>
        </p:txBody>
      </p:sp>
      <p:cxnSp>
        <p:nvCxnSpPr>
          <p:cNvPr id="9" name="Straight Arrow Connector 8"/>
          <p:cNvCxnSpPr/>
          <p:nvPr/>
        </p:nvCxnSpPr>
        <p:spPr>
          <a:xfrm>
            <a:off x="2520103" y="2564718"/>
            <a:ext cx="0" cy="721327"/>
          </a:xfrm>
          <a:prstGeom prst="straightConnector1">
            <a:avLst/>
          </a:prstGeom>
          <a:ln>
            <a:prstDash val="dash"/>
            <a:tailEnd type="arrow"/>
          </a:ln>
        </p:spPr>
        <p:style>
          <a:lnRef idx="1">
            <a:schemeClr val="dk1"/>
          </a:lnRef>
          <a:fillRef idx="2">
            <a:schemeClr val="dk1"/>
          </a:fillRef>
          <a:effectRef idx="1">
            <a:schemeClr val="dk1"/>
          </a:effectRef>
          <a:fontRef idx="minor">
            <a:schemeClr val="dk1"/>
          </a:fontRef>
        </p:style>
      </p:cxnSp>
      <p:sp>
        <p:nvSpPr>
          <p:cNvPr id="47" name="TextBox 46"/>
          <p:cNvSpPr txBox="1"/>
          <p:nvPr/>
        </p:nvSpPr>
        <p:spPr>
          <a:xfrm>
            <a:off x="2360988" y="1354543"/>
            <a:ext cx="318229" cy="369332"/>
          </a:xfrm>
          <a:prstGeom prst="rect">
            <a:avLst/>
          </a:prstGeom>
        </p:spPr>
        <p:style>
          <a:lnRef idx="1">
            <a:schemeClr val="dk1"/>
          </a:lnRef>
          <a:fillRef idx="2">
            <a:schemeClr val="dk1"/>
          </a:fillRef>
          <a:effectRef idx="1">
            <a:schemeClr val="dk1"/>
          </a:effectRef>
          <a:fontRef idx="minor">
            <a:schemeClr val="dk1"/>
          </a:fontRef>
        </p:style>
        <p:txBody>
          <a:bodyPr wrap="none" rtlCol="0">
            <a:spAutoFit/>
          </a:bodyPr>
          <a:lstStyle/>
          <a:p>
            <a:r>
              <a:rPr lang="en-US" dirty="0" smtClean="0"/>
              <a:t>A</a:t>
            </a:r>
            <a:endParaRPr lang="en-US" dirty="0"/>
          </a:p>
        </p:txBody>
      </p:sp>
      <p:cxnSp>
        <p:nvCxnSpPr>
          <p:cNvPr id="24" name="Straight Arrow Connector 23"/>
          <p:cNvCxnSpPr/>
          <p:nvPr/>
        </p:nvCxnSpPr>
        <p:spPr>
          <a:xfrm>
            <a:off x="3548544" y="2564718"/>
            <a:ext cx="0" cy="998760"/>
          </a:xfrm>
          <a:prstGeom prst="straightConnector1">
            <a:avLst/>
          </a:prstGeom>
          <a:ln>
            <a:prstDash val="dash"/>
            <a:tailEnd type="arrow"/>
          </a:ln>
        </p:spPr>
        <p:style>
          <a:lnRef idx="1">
            <a:schemeClr val="accent2"/>
          </a:lnRef>
          <a:fillRef idx="2">
            <a:schemeClr val="accent2"/>
          </a:fillRef>
          <a:effectRef idx="1">
            <a:schemeClr val="accent2"/>
          </a:effectRef>
          <a:fontRef idx="minor">
            <a:schemeClr val="dk1"/>
          </a:fontRef>
        </p:style>
      </p:cxnSp>
      <p:sp>
        <p:nvSpPr>
          <p:cNvPr id="25" name="TextBox 24"/>
          <p:cNvSpPr txBox="1"/>
          <p:nvPr/>
        </p:nvSpPr>
        <p:spPr>
          <a:xfrm>
            <a:off x="3389429" y="1354543"/>
            <a:ext cx="312906" cy="369332"/>
          </a:xfrm>
          <a:prstGeom prst="rect">
            <a:avLst/>
          </a:prstGeom>
        </p:spPr>
        <p:style>
          <a:lnRef idx="1">
            <a:schemeClr val="accent2"/>
          </a:lnRef>
          <a:fillRef idx="2">
            <a:schemeClr val="accent2"/>
          </a:fillRef>
          <a:effectRef idx="1">
            <a:schemeClr val="accent2"/>
          </a:effectRef>
          <a:fontRef idx="minor">
            <a:schemeClr val="dk1"/>
          </a:fontRef>
        </p:style>
        <p:txBody>
          <a:bodyPr wrap="none" rtlCol="0">
            <a:spAutoFit/>
          </a:bodyPr>
          <a:lstStyle/>
          <a:p>
            <a:r>
              <a:rPr lang="en-US" dirty="0"/>
              <a:t>B</a:t>
            </a:r>
          </a:p>
        </p:txBody>
      </p:sp>
      <p:cxnSp>
        <p:nvCxnSpPr>
          <p:cNvPr id="28" name="Straight Arrow Connector 27"/>
          <p:cNvCxnSpPr/>
          <p:nvPr/>
        </p:nvCxnSpPr>
        <p:spPr>
          <a:xfrm>
            <a:off x="4576985" y="2564718"/>
            <a:ext cx="0" cy="363746"/>
          </a:xfrm>
          <a:prstGeom prst="straightConnector1">
            <a:avLst/>
          </a:prstGeom>
          <a:ln>
            <a:prstDash val="dash"/>
            <a:tailEnd type="arrow"/>
          </a:ln>
        </p:spPr>
        <p:style>
          <a:lnRef idx="1">
            <a:schemeClr val="accent3"/>
          </a:lnRef>
          <a:fillRef idx="2">
            <a:schemeClr val="accent3"/>
          </a:fillRef>
          <a:effectRef idx="1">
            <a:schemeClr val="accent3"/>
          </a:effectRef>
          <a:fontRef idx="minor">
            <a:schemeClr val="dk1"/>
          </a:fontRef>
        </p:style>
      </p:cxnSp>
      <p:sp>
        <p:nvSpPr>
          <p:cNvPr id="29" name="TextBox 28"/>
          <p:cNvSpPr txBox="1"/>
          <p:nvPr/>
        </p:nvSpPr>
        <p:spPr>
          <a:xfrm>
            <a:off x="4417870" y="1354543"/>
            <a:ext cx="318229" cy="369332"/>
          </a:xfrm>
          <a:prstGeom prst="rect">
            <a:avLst/>
          </a:prstGeom>
        </p:spPr>
        <p:style>
          <a:lnRef idx="1">
            <a:schemeClr val="accent3"/>
          </a:lnRef>
          <a:fillRef idx="2">
            <a:schemeClr val="accent3"/>
          </a:fillRef>
          <a:effectRef idx="1">
            <a:schemeClr val="accent3"/>
          </a:effectRef>
          <a:fontRef idx="minor">
            <a:schemeClr val="dk1"/>
          </a:fontRef>
        </p:style>
        <p:txBody>
          <a:bodyPr wrap="none" rtlCol="0">
            <a:spAutoFit/>
          </a:bodyPr>
          <a:lstStyle/>
          <a:p>
            <a:r>
              <a:rPr lang="en-US" dirty="0" smtClean="0"/>
              <a:t>C</a:t>
            </a:r>
            <a:endParaRPr lang="en-US" dirty="0"/>
          </a:p>
        </p:txBody>
      </p:sp>
      <p:cxnSp>
        <p:nvCxnSpPr>
          <p:cNvPr id="31" name="Straight Arrow Connector 30"/>
          <p:cNvCxnSpPr/>
          <p:nvPr/>
        </p:nvCxnSpPr>
        <p:spPr>
          <a:xfrm>
            <a:off x="5605426" y="2564718"/>
            <a:ext cx="0" cy="850796"/>
          </a:xfrm>
          <a:prstGeom prst="straightConnector1">
            <a:avLst/>
          </a:prstGeom>
          <a:ln>
            <a:prstDash val="dash"/>
            <a:tailEnd type="arrow"/>
          </a:ln>
        </p:spPr>
        <p:style>
          <a:lnRef idx="1">
            <a:schemeClr val="accent4"/>
          </a:lnRef>
          <a:fillRef idx="2">
            <a:schemeClr val="accent4"/>
          </a:fillRef>
          <a:effectRef idx="1">
            <a:schemeClr val="accent4"/>
          </a:effectRef>
          <a:fontRef idx="minor">
            <a:schemeClr val="dk1"/>
          </a:fontRef>
        </p:style>
      </p:cxnSp>
      <p:sp>
        <p:nvSpPr>
          <p:cNvPr id="32" name="TextBox 31"/>
          <p:cNvSpPr txBox="1"/>
          <p:nvPr/>
        </p:nvSpPr>
        <p:spPr>
          <a:xfrm>
            <a:off x="5446311" y="1354543"/>
            <a:ext cx="326682" cy="369332"/>
          </a:xfrm>
          <a:prstGeom prst="rect">
            <a:avLst/>
          </a:prstGeom>
        </p:spPr>
        <p:style>
          <a:lnRef idx="1">
            <a:schemeClr val="accent4"/>
          </a:lnRef>
          <a:fillRef idx="2">
            <a:schemeClr val="accent4"/>
          </a:fillRef>
          <a:effectRef idx="1">
            <a:schemeClr val="accent4"/>
          </a:effectRef>
          <a:fontRef idx="minor">
            <a:schemeClr val="dk1"/>
          </a:fontRef>
        </p:style>
        <p:txBody>
          <a:bodyPr wrap="none" rtlCol="0">
            <a:spAutoFit/>
          </a:bodyPr>
          <a:lstStyle/>
          <a:p>
            <a:r>
              <a:rPr lang="en-US" dirty="0" smtClean="0"/>
              <a:t>D</a:t>
            </a:r>
            <a:endParaRPr lang="en-US" dirty="0"/>
          </a:p>
        </p:txBody>
      </p:sp>
      <p:cxnSp>
        <p:nvCxnSpPr>
          <p:cNvPr id="34" name="Straight Arrow Connector 33"/>
          <p:cNvCxnSpPr/>
          <p:nvPr/>
        </p:nvCxnSpPr>
        <p:spPr>
          <a:xfrm>
            <a:off x="6633867" y="2564718"/>
            <a:ext cx="0" cy="2478405"/>
          </a:xfrm>
          <a:prstGeom prst="straightConnector1">
            <a:avLst/>
          </a:prstGeom>
          <a:ln>
            <a:prstDash val="dash"/>
            <a:tailEnd type="arrow"/>
          </a:ln>
        </p:spPr>
        <p:style>
          <a:lnRef idx="1">
            <a:schemeClr val="accent5"/>
          </a:lnRef>
          <a:fillRef idx="2">
            <a:schemeClr val="accent5"/>
          </a:fillRef>
          <a:effectRef idx="1">
            <a:schemeClr val="accent5"/>
          </a:effectRef>
          <a:fontRef idx="minor">
            <a:schemeClr val="dk1"/>
          </a:fontRef>
        </p:style>
      </p:cxnSp>
      <p:sp>
        <p:nvSpPr>
          <p:cNvPr id="35" name="TextBox 34"/>
          <p:cNvSpPr txBox="1"/>
          <p:nvPr/>
        </p:nvSpPr>
        <p:spPr>
          <a:xfrm>
            <a:off x="6474752" y="1354543"/>
            <a:ext cx="297377" cy="369332"/>
          </a:xfrm>
          <a:prstGeom prst="rect">
            <a:avLst/>
          </a:prstGeom>
        </p:spPr>
        <p:style>
          <a:lnRef idx="1">
            <a:schemeClr val="accent5"/>
          </a:lnRef>
          <a:fillRef idx="2">
            <a:schemeClr val="accent5"/>
          </a:fillRef>
          <a:effectRef idx="1">
            <a:schemeClr val="accent5"/>
          </a:effectRef>
          <a:fontRef idx="minor">
            <a:schemeClr val="dk1"/>
          </a:fontRef>
        </p:style>
        <p:txBody>
          <a:bodyPr wrap="none" rtlCol="0">
            <a:spAutoFit/>
          </a:bodyPr>
          <a:lstStyle/>
          <a:p>
            <a:r>
              <a:rPr lang="en-US" dirty="0" smtClean="0"/>
              <a:t>E</a:t>
            </a:r>
            <a:endParaRPr lang="en-US" dirty="0"/>
          </a:p>
        </p:txBody>
      </p:sp>
      <p:cxnSp>
        <p:nvCxnSpPr>
          <p:cNvPr id="37" name="Straight Arrow Connector 36"/>
          <p:cNvCxnSpPr/>
          <p:nvPr/>
        </p:nvCxnSpPr>
        <p:spPr>
          <a:xfrm>
            <a:off x="7662308" y="2564718"/>
            <a:ext cx="0" cy="1430323"/>
          </a:xfrm>
          <a:prstGeom prst="straightConnector1">
            <a:avLst/>
          </a:prstGeom>
          <a:ln>
            <a:prstDash val="dash"/>
            <a:tailEnd type="arrow"/>
          </a:ln>
        </p:spPr>
        <p:style>
          <a:lnRef idx="1">
            <a:schemeClr val="accent6"/>
          </a:lnRef>
          <a:fillRef idx="2">
            <a:schemeClr val="accent6"/>
          </a:fillRef>
          <a:effectRef idx="1">
            <a:schemeClr val="accent6"/>
          </a:effectRef>
          <a:fontRef idx="minor">
            <a:schemeClr val="dk1"/>
          </a:fontRef>
        </p:style>
      </p:cxnSp>
      <p:sp>
        <p:nvSpPr>
          <p:cNvPr id="38" name="TextBox 37"/>
          <p:cNvSpPr txBox="1"/>
          <p:nvPr/>
        </p:nvSpPr>
        <p:spPr>
          <a:xfrm>
            <a:off x="7503193" y="1354543"/>
            <a:ext cx="290727" cy="369332"/>
          </a:xfrm>
          <a:prstGeom prst="rect">
            <a:avLst/>
          </a:prstGeom>
        </p:spPr>
        <p:style>
          <a:lnRef idx="1">
            <a:schemeClr val="accent6"/>
          </a:lnRef>
          <a:fillRef idx="2">
            <a:schemeClr val="accent6"/>
          </a:fillRef>
          <a:effectRef idx="1">
            <a:schemeClr val="accent6"/>
          </a:effectRef>
          <a:fontRef idx="minor">
            <a:schemeClr val="dk1"/>
          </a:fontRef>
        </p:style>
        <p:txBody>
          <a:bodyPr wrap="none" rtlCol="0">
            <a:spAutoFit/>
          </a:bodyPr>
          <a:lstStyle/>
          <a:p>
            <a:r>
              <a:rPr lang="en-US" dirty="0" smtClean="0"/>
              <a:t>F</a:t>
            </a:r>
            <a:endParaRPr lang="en-US" dirty="0"/>
          </a:p>
        </p:txBody>
      </p:sp>
      <p:cxnSp>
        <p:nvCxnSpPr>
          <p:cNvPr id="40" name="Straight Arrow Connector 39"/>
          <p:cNvCxnSpPr/>
          <p:nvPr/>
        </p:nvCxnSpPr>
        <p:spPr>
          <a:xfrm>
            <a:off x="1596582" y="2564718"/>
            <a:ext cx="0" cy="2762004"/>
          </a:xfrm>
          <a:prstGeom prst="straightConnector1">
            <a:avLst/>
          </a:prstGeom>
          <a:ln>
            <a:prstDash val="dash"/>
            <a:tailEnd type="arrow"/>
          </a:ln>
        </p:spPr>
        <p:style>
          <a:lnRef idx="2">
            <a:schemeClr val="accent1"/>
          </a:lnRef>
          <a:fillRef idx="0">
            <a:schemeClr val="accent1"/>
          </a:fillRef>
          <a:effectRef idx="1">
            <a:schemeClr val="accent1"/>
          </a:effectRef>
          <a:fontRef idx="minor">
            <a:schemeClr val="tx1"/>
          </a:fontRef>
        </p:style>
      </p:cxnSp>
      <p:sp>
        <p:nvSpPr>
          <p:cNvPr id="41" name="TextBox 40"/>
          <p:cNvSpPr txBox="1"/>
          <p:nvPr/>
        </p:nvSpPr>
        <p:spPr>
          <a:xfrm>
            <a:off x="1269641" y="1359741"/>
            <a:ext cx="653882"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dirty="0" smtClean="0"/>
              <a:t>main</a:t>
            </a:r>
            <a:endParaRPr lang="en-US" dirty="0"/>
          </a:p>
        </p:txBody>
      </p:sp>
      <p:pic>
        <p:nvPicPr>
          <p:cNvPr id="15" name="Picture 14"/>
          <p:cNvPicPr>
            <a:picLocks noChangeAspect="1"/>
          </p:cNvPicPr>
          <p:nvPr/>
        </p:nvPicPr>
        <p:blipFill>
          <a:blip r:embed="rId2"/>
          <a:stretch>
            <a:fillRect/>
          </a:stretch>
        </p:blipFill>
        <p:spPr>
          <a:xfrm>
            <a:off x="1308339" y="1858056"/>
            <a:ext cx="576485" cy="576485"/>
          </a:xfrm>
          <a:prstGeom prst="rect">
            <a:avLst/>
          </a:prstGeom>
        </p:spPr>
      </p:pic>
      <p:pic>
        <p:nvPicPr>
          <p:cNvPr id="42" name="Picture 41"/>
          <p:cNvPicPr>
            <a:picLocks noChangeAspect="1"/>
          </p:cNvPicPr>
          <p:nvPr/>
        </p:nvPicPr>
        <p:blipFill>
          <a:blip r:embed="rId2"/>
          <a:stretch>
            <a:fillRect/>
          </a:stretch>
        </p:blipFill>
        <p:spPr>
          <a:xfrm>
            <a:off x="2231860" y="1858056"/>
            <a:ext cx="576485" cy="576485"/>
          </a:xfrm>
          <a:prstGeom prst="rect">
            <a:avLst/>
          </a:prstGeom>
        </p:spPr>
      </p:pic>
      <p:pic>
        <p:nvPicPr>
          <p:cNvPr id="43" name="Picture 42"/>
          <p:cNvPicPr>
            <a:picLocks noChangeAspect="1"/>
          </p:cNvPicPr>
          <p:nvPr/>
        </p:nvPicPr>
        <p:blipFill>
          <a:blip r:embed="rId2"/>
          <a:stretch>
            <a:fillRect/>
          </a:stretch>
        </p:blipFill>
        <p:spPr>
          <a:xfrm>
            <a:off x="3260301" y="1858056"/>
            <a:ext cx="576485" cy="576485"/>
          </a:xfrm>
          <a:prstGeom prst="rect">
            <a:avLst/>
          </a:prstGeom>
        </p:spPr>
      </p:pic>
      <p:pic>
        <p:nvPicPr>
          <p:cNvPr id="44" name="Picture 43"/>
          <p:cNvPicPr>
            <a:picLocks noChangeAspect="1"/>
          </p:cNvPicPr>
          <p:nvPr/>
        </p:nvPicPr>
        <p:blipFill>
          <a:blip r:embed="rId2"/>
          <a:stretch>
            <a:fillRect/>
          </a:stretch>
        </p:blipFill>
        <p:spPr>
          <a:xfrm>
            <a:off x="4288742" y="1858056"/>
            <a:ext cx="576485" cy="576485"/>
          </a:xfrm>
          <a:prstGeom prst="rect">
            <a:avLst/>
          </a:prstGeom>
        </p:spPr>
      </p:pic>
      <p:pic>
        <p:nvPicPr>
          <p:cNvPr id="45" name="Picture 44"/>
          <p:cNvPicPr>
            <a:picLocks noChangeAspect="1"/>
          </p:cNvPicPr>
          <p:nvPr/>
        </p:nvPicPr>
        <p:blipFill>
          <a:blip r:embed="rId2"/>
          <a:stretch>
            <a:fillRect/>
          </a:stretch>
        </p:blipFill>
        <p:spPr>
          <a:xfrm>
            <a:off x="5317183" y="1858056"/>
            <a:ext cx="576485" cy="576485"/>
          </a:xfrm>
          <a:prstGeom prst="rect">
            <a:avLst/>
          </a:prstGeom>
        </p:spPr>
      </p:pic>
      <p:pic>
        <p:nvPicPr>
          <p:cNvPr id="46" name="Picture 45"/>
          <p:cNvPicPr>
            <a:picLocks noChangeAspect="1"/>
          </p:cNvPicPr>
          <p:nvPr/>
        </p:nvPicPr>
        <p:blipFill>
          <a:blip r:embed="rId2"/>
          <a:stretch>
            <a:fillRect/>
          </a:stretch>
        </p:blipFill>
        <p:spPr>
          <a:xfrm>
            <a:off x="6345624" y="1858056"/>
            <a:ext cx="576485" cy="576485"/>
          </a:xfrm>
          <a:prstGeom prst="rect">
            <a:avLst/>
          </a:prstGeom>
        </p:spPr>
      </p:pic>
      <p:pic>
        <p:nvPicPr>
          <p:cNvPr id="53" name="Picture 52"/>
          <p:cNvPicPr>
            <a:picLocks noChangeAspect="1"/>
          </p:cNvPicPr>
          <p:nvPr/>
        </p:nvPicPr>
        <p:blipFill>
          <a:blip r:embed="rId2"/>
          <a:stretch>
            <a:fillRect/>
          </a:stretch>
        </p:blipFill>
        <p:spPr>
          <a:xfrm>
            <a:off x="7374065" y="1858056"/>
            <a:ext cx="576485" cy="576485"/>
          </a:xfrm>
          <a:prstGeom prst="rect">
            <a:avLst/>
          </a:prstGeom>
        </p:spPr>
      </p:pic>
      <p:cxnSp>
        <p:nvCxnSpPr>
          <p:cNvPr id="66" name="Straight Arrow Connector 65"/>
          <p:cNvCxnSpPr/>
          <p:nvPr/>
        </p:nvCxnSpPr>
        <p:spPr>
          <a:xfrm flipH="1">
            <a:off x="1596582" y="3286045"/>
            <a:ext cx="923521"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67" name="Straight Arrow Connector 66"/>
          <p:cNvCxnSpPr/>
          <p:nvPr/>
        </p:nvCxnSpPr>
        <p:spPr>
          <a:xfrm flipH="1">
            <a:off x="1596582" y="3563478"/>
            <a:ext cx="1951963" cy="0"/>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70" name="Straight Arrow Connector 69"/>
          <p:cNvCxnSpPr/>
          <p:nvPr/>
        </p:nvCxnSpPr>
        <p:spPr>
          <a:xfrm flipH="1">
            <a:off x="1596583" y="2940794"/>
            <a:ext cx="2980402" cy="0"/>
          </a:xfrm>
          <a:prstGeom prst="straightConnector1">
            <a:avLst/>
          </a:prstGeom>
          <a:ln>
            <a:tailEnd type="arrow"/>
          </a:ln>
        </p:spPr>
        <p:style>
          <a:lnRef idx="2">
            <a:schemeClr val="accent3"/>
          </a:lnRef>
          <a:fillRef idx="0">
            <a:schemeClr val="accent3"/>
          </a:fillRef>
          <a:effectRef idx="1">
            <a:schemeClr val="accent3"/>
          </a:effectRef>
          <a:fontRef idx="minor">
            <a:schemeClr val="tx1"/>
          </a:fontRef>
        </p:style>
      </p:cxnSp>
      <p:cxnSp>
        <p:nvCxnSpPr>
          <p:cNvPr id="72" name="Straight Arrow Connector 71"/>
          <p:cNvCxnSpPr/>
          <p:nvPr/>
        </p:nvCxnSpPr>
        <p:spPr>
          <a:xfrm flipH="1">
            <a:off x="1594597" y="3415514"/>
            <a:ext cx="4008842" cy="0"/>
          </a:xfrm>
          <a:prstGeom prst="straightConnector1">
            <a:avLst/>
          </a:prstGeom>
          <a:ln>
            <a:tailEnd type="arrow"/>
          </a:ln>
        </p:spPr>
        <p:style>
          <a:lnRef idx="2">
            <a:schemeClr val="accent4"/>
          </a:lnRef>
          <a:fillRef idx="0">
            <a:schemeClr val="accent4"/>
          </a:fillRef>
          <a:effectRef idx="1">
            <a:schemeClr val="accent4"/>
          </a:effectRef>
          <a:fontRef idx="minor">
            <a:schemeClr val="tx1"/>
          </a:fontRef>
        </p:style>
      </p:cxnSp>
      <p:cxnSp>
        <p:nvCxnSpPr>
          <p:cNvPr id="74" name="Straight Arrow Connector 73"/>
          <p:cNvCxnSpPr/>
          <p:nvPr/>
        </p:nvCxnSpPr>
        <p:spPr>
          <a:xfrm flipH="1">
            <a:off x="1596583" y="3995041"/>
            <a:ext cx="6069697" cy="0"/>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cxnSp>
        <p:nvCxnSpPr>
          <p:cNvPr id="77" name="Straight Arrow Connector 76"/>
          <p:cNvCxnSpPr/>
          <p:nvPr/>
        </p:nvCxnSpPr>
        <p:spPr>
          <a:xfrm flipH="1">
            <a:off x="1592612" y="5041393"/>
            <a:ext cx="5041255" cy="0"/>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spTree>
    <p:extLst>
      <p:ext uri="{BB962C8B-B14F-4D97-AF65-F5344CB8AC3E}">
        <p14:creationId xmlns:p14="http://schemas.microsoft.com/office/powerpoint/2010/main" val="1008265979"/>
      </p:ext>
    </p:extLst>
  </p:cSld>
  <p:clrMapOvr>
    <a:masterClrMapping/>
  </p:clrMapOvr>
  <p:timing>
    <p:tnLst>
      <p:par>
        <p:cTn xmlns:p14="http://schemas.microsoft.com/office/powerpoint/2010/main" id="1" dur="indefinite" restart="never" nodeType="tmRoot"/>
      </p:par>
    </p:tnLst>
  </p:timing>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212365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9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Pitfall: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Gorountine</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Closure</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1885701226"/>
      </p:ext>
    </p:extLst>
  </p:cSld>
  <p:clrMapOvr>
    <a:masterClrMapping/>
  </p:clrMapOvr>
  <p:timing>
    <p:tnLst>
      <p:par>
        <p:cTn xmlns:p14="http://schemas.microsoft.com/office/powerpoint/2010/main" id="1" dur="indefinite" restart="never" nodeType="tmRoot"/>
      </p:par>
    </p:tnLst>
  </p:timing>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Beware to </a:t>
            </a:r>
            <a:r>
              <a:rPr lang="en-US" dirty="0" err="1" smtClean="0"/>
              <a:t>goroutines</a:t>
            </a:r>
            <a:r>
              <a:rPr lang="en-US" dirty="0" smtClean="0"/>
              <a:t> launch as closures.</a:t>
            </a:r>
          </a:p>
          <a:p>
            <a:pPr lvl="1"/>
            <a:r>
              <a:rPr lang="en-US" dirty="0" smtClean="0"/>
              <a:t>Closures reference ‘</a:t>
            </a:r>
            <a:r>
              <a:rPr lang="en-US" b="1" i="1" dirty="0" smtClean="0">
                <a:solidFill>
                  <a:srgbClr val="0000FF"/>
                </a:solidFill>
              </a:rPr>
              <a:t>might</a:t>
            </a:r>
            <a:r>
              <a:rPr lang="en-US" dirty="0" smtClean="0"/>
              <a:t>’ the same variables</a:t>
            </a:r>
          </a:p>
        </p:txBody>
      </p:sp>
      <p:sp>
        <p:nvSpPr>
          <p:cNvPr id="5" name="TextBox 4"/>
          <p:cNvSpPr txBox="1"/>
          <p:nvPr/>
        </p:nvSpPr>
        <p:spPr>
          <a:xfrm>
            <a:off x="0" y="5946761"/>
            <a:ext cx="9144000" cy="369332"/>
          </a:xfrm>
          <a:prstGeom prst="rect">
            <a:avLst/>
          </a:prstGeom>
          <a:noFill/>
        </p:spPr>
        <p:txBody>
          <a:bodyPr wrap="square" rtlCol="0">
            <a:spAutoFit/>
          </a:bodyPr>
          <a:lstStyle/>
          <a:p>
            <a:r>
              <a:rPr lang="en-US" dirty="0" smtClean="0"/>
              <a:t>Concurrency Patterns: </a:t>
            </a:r>
            <a:r>
              <a:rPr lang="en-US" dirty="0" smtClean="0">
                <a:hlinkClick r:id="rId2"/>
              </a:rPr>
              <a:t>https</a:t>
            </a:r>
            <a:r>
              <a:rPr lang="en-US" dirty="0">
                <a:hlinkClick r:id="rId2"/>
              </a:rPr>
              <a:t>://talks.golang.org/2012/concurrency.slide#1</a:t>
            </a:r>
            <a:endParaRPr lang="en-US" dirty="0"/>
          </a:p>
        </p:txBody>
      </p:sp>
    </p:spTree>
    <p:extLst>
      <p:ext uri="{BB962C8B-B14F-4D97-AF65-F5344CB8AC3E}">
        <p14:creationId xmlns:p14="http://schemas.microsoft.com/office/powerpoint/2010/main" val="1261140130"/>
      </p:ext>
    </p:extLst>
  </p:cSld>
  <p:clrMapOvr>
    <a:masterClrMapping/>
  </p:clrMapOvr>
  <p:timing>
    <p:tnLst>
      <p:par>
        <p:cTn xmlns:p14="http://schemas.microsoft.com/office/powerpoint/2010/main" id="1" dur="indefinite" restart="never" nodeType="tmRoot"/>
      </p:par>
    </p:tnLst>
  </p:timing>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10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goroutine</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vs</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thread</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2542559684"/>
      </p:ext>
    </p:extLst>
  </p:cSld>
  <p:clrMapOvr>
    <a:masterClrMapping/>
  </p:clrMapOvr>
  <p:timing>
    <p:tnLst>
      <p:par>
        <p:cTn xmlns:p14="http://schemas.microsoft.com/office/powerpoint/2010/main" id="1" dur="indefinite" restart="never" nodeType="tmRoot"/>
      </p:par>
    </p:tnLst>
  </p:timing>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a ‘</a:t>
            </a:r>
            <a:r>
              <a:rPr lang="en-US" dirty="0" err="1" smtClean="0"/>
              <a:t>goroutine</a:t>
            </a:r>
            <a:r>
              <a:rPr lang="en-US" dirty="0" smtClean="0"/>
              <a:t>’?</a:t>
            </a:r>
          </a:p>
          <a:p>
            <a:r>
              <a:rPr lang="en-US" dirty="0" smtClean="0"/>
              <a:t>How is a ‘</a:t>
            </a:r>
            <a:r>
              <a:rPr lang="en-US" dirty="0" err="1" smtClean="0"/>
              <a:t>goroutine</a:t>
            </a:r>
            <a:r>
              <a:rPr lang="en-US" dirty="0" smtClean="0"/>
              <a:t>’ different from an OS ‘thread’?</a:t>
            </a:r>
          </a:p>
          <a:p>
            <a:r>
              <a:rPr lang="en-US" dirty="0" smtClean="0"/>
              <a:t>What is a ‘process’?</a:t>
            </a:r>
          </a:p>
          <a:p>
            <a:r>
              <a:rPr lang="en-US" dirty="0" smtClean="0"/>
              <a:t>What is </a:t>
            </a:r>
            <a:r>
              <a:rPr lang="mr-IN" dirty="0" smtClean="0"/>
              <a:t>…</a:t>
            </a:r>
            <a:r>
              <a:rPr lang="en-US" dirty="0" smtClean="0"/>
              <a:t>?</a:t>
            </a:r>
          </a:p>
        </p:txBody>
      </p:sp>
      <p:sp>
        <p:nvSpPr>
          <p:cNvPr id="4" name="TextBox 3"/>
          <p:cNvSpPr txBox="1"/>
          <p:nvPr/>
        </p:nvSpPr>
        <p:spPr>
          <a:xfrm>
            <a:off x="975447" y="5883189"/>
            <a:ext cx="7711353" cy="369332"/>
          </a:xfrm>
          <a:prstGeom prst="rect">
            <a:avLst/>
          </a:prstGeom>
          <a:noFill/>
        </p:spPr>
        <p:txBody>
          <a:bodyPr wrap="square" rtlCol="0">
            <a:spAutoFit/>
          </a:bodyPr>
          <a:lstStyle/>
          <a:p>
            <a:r>
              <a:rPr lang="en-US" dirty="0"/>
              <a:t>Why </a:t>
            </a:r>
            <a:r>
              <a:rPr lang="en-US" dirty="0" err="1"/>
              <a:t>goroutines</a:t>
            </a:r>
            <a:r>
              <a:rPr lang="en-US" dirty="0"/>
              <a:t> instead of threads</a:t>
            </a:r>
            <a:r>
              <a:rPr lang="en-US" dirty="0" smtClean="0"/>
              <a:t>? </a:t>
            </a:r>
            <a:r>
              <a:rPr lang="en-US" dirty="0" smtClean="0">
                <a:hlinkClick r:id="rId2"/>
              </a:rPr>
              <a:t>https://golang.org/doc/faq#goroutines</a:t>
            </a:r>
            <a:endParaRPr lang="en-US" dirty="0"/>
          </a:p>
        </p:txBody>
      </p:sp>
    </p:spTree>
    <p:extLst>
      <p:ext uri="{BB962C8B-B14F-4D97-AF65-F5344CB8AC3E}">
        <p14:creationId xmlns:p14="http://schemas.microsoft.com/office/powerpoint/2010/main" val="1984920055"/>
      </p:ext>
    </p:extLst>
  </p:cSld>
  <p:clrMapOvr>
    <a:masterClrMapping/>
  </p:clrMapOvr>
  <p:timing>
    <p:tnLst>
      <p:par>
        <p:cTn xmlns:p14="http://schemas.microsoft.com/office/powerpoint/2010/main" id="1" dur="indefinite" restart="never" nodeType="tmRoot"/>
      </p:par>
    </p:tnLst>
  </p:timing>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Computer Motherboard</a:t>
            </a:r>
            <a:endParaRPr lang="en-US" dirty="0"/>
          </a:p>
        </p:txBody>
      </p:sp>
      <p:pic>
        <p:nvPicPr>
          <p:cNvPr id="4" name="Content Placeholder 3"/>
          <p:cNvPicPr>
            <a:picLocks noGrp="1" noChangeAspect="1"/>
          </p:cNvPicPr>
          <p:nvPr>
            <p:ph idx="1"/>
          </p:nvPr>
        </p:nvPicPr>
        <p:blipFill>
          <a:blip r:embed="rId2"/>
          <a:srcRect l="-32534" r="-32534"/>
          <a:stretch>
            <a:fillRect/>
          </a:stretch>
        </p:blipFill>
        <p:spPr/>
      </p:pic>
      <p:cxnSp>
        <p:nvCxnSpPr>
          <p:cNvPr id="6" name="Straight Arrow Connector 5"/>
          <p:cNvCxnSpPr/>
          <p:nvPr/>
        </p:nvCxnSpPr>
        <p:spPr>
          <a:xfrm flipH="1" flipV="1">
            <a:off x="5546811" y="3748216"/>
            <a:ext cx="1599514" cy="102973"/>
          </a:xfrm>
          <a:prstGeom prst="straightConnector1">
            <a:avLst/>
          </a:prstGeom>
          <a:ln w="57150" cmpd="sng">
            <a:solidFill>
              <a:srgbClr val="0000FF"/>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9025348"/>
      </p:ext>
    </p:extLst>
  </p:cSld>
  <p:clrMapOvr>
    <a:masterClrMapping/>
  </p:clrMapOvr>
  <p:timing>
    <p:tnLst>
      <p:par>
        <p:cTn xmlns:p14="http://schemas.microsoft.com/office/powerpoint/2010/main" id="1" dur="indefinite" restart="never" nodeType="tmRoot"/>
      </p:par>
    </p:tnLst>
  </p:timing>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Processor/CPU</a:t>
            </a:r>
            <a:endParaRPr lang="en-US" dirty="0"/>
          </a:p>
        </p:txBody>
      </p:sp>
      <p:pic>
        <p:nvPicPr>
          <p:cNvPr id="4" name="Content Placeholder 3"/>
          <p:cNvPicPr>
            <a:picLocks noGrp="1" noChangeAspect="1"/>
          </p:cNvPicPr>
          <p:nvPr>
            <p:ph idx="1"/>
          </p:nvPr>
        </p:nvPicPr>
        <p:blipFill>
          <a:blip r:embed="rId2"/>
          <a:srcRect l="-4200" r="-4200"/>
          <a:stretch>
            <a:fillRect/>
          </a:stretch>
        </p:blipFill>
        <p:spPr/>
      </p:pic>
      <p:sp>
        <p:nvSpPr>
          <p:cNvPr id="5" name="TextBox 4"/>
          <p:cNvSpPr txBox="1"/>
          <p:nvPr/>
        </p:nvSpPr>
        <p:spPr>
          <a:xfrm>
            <a:off x="3356920" y="6281351"/>
            <a:ext cx="2871023" cy="369332"/>
          </a:xfrm>
          <a:prstGeom prst="rect">
            <a:avLst/>
          </a:prstGeom>
          <a:noFill/>
        </p:spPr>
        <p:txBody>
          <a:bodyPr wrap="none" rtlCol="0">
            <a:spAutoFit/>
          </a:bodyPr>
          <a:lstStyle/>
          <a:p>
            <a:r>
              <a:rPr lang="en-US" dirty="0" smtClean="0"/>
              <a:t>CPU: Central Processing Unit</a:t>
            </a:r>
            <a:endParaRPr lang="en-US" dirty="0"/>
          </a:p>
        </p:txBody>
      </p:sp>
    </p:spTree>
    <p:extLst>
      <p:ext uri="{BB962C8B-B14F-4D97-AF65-F5344CB8AC3E}">
        <p14:creationId xmlns:p14="http://schemas.microsoft.com/office/powerpoint/2010/main" val="344209107"/>
      </p:ext>
    </p:extLst>
  </p:cSld>
  <p:clrMapOvr>
    <a:masterClrMapping/>
  </p:clrMapOvr>
  <p:timing>
    <p:tnLst>
      <p:par>
        <p:cTn xmlns:p14="http://schemas.microsoft.com/office/powerpoint/2010/main" id="1" dur="indefinite" restart="never" nodeType="tmRoot"/>
      </p:par>
    </p:tnLst>
  </p:timing>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System -&gt; processor -&gt; Core</a:t>
            </a:r>
            <a:endParaRPr lang="en-US" dirty="0"/>
          </a:p>
        </p:txBody>
      </p:sp>
      <p:pic>
        <p:nvPicPr>
          <p:cNvPr id="4" name="Content Placeholder 3"/>
          <p:cNvPicPr>
            <a:picLocks noGrp="1" noChangeAspect="1"/>
          </p:cNvPicPr>
          <p:nvPr>
            <p:ph idx="1"/>
          </p:nvPr>
        </p:nvPicPr>
        <p:blipFill>
          <a:blip r:embed="rId2"/>
          <a:srcRect t="-28412" b="-28412"/>
          <a:stretch>
            <a:fillRect/>
          </a:stretch>
        </p:blipFill>
        <p:spPr/>
      </p:pic>
      <p:sp>
        <p:nvSpPr>
          <p:cNvPr id="5" name="Rectangle 4"/>
          <p:cNvSpPr/>
          <p:nvPr/>
        </p:nvSpPr>
        <p:spPr>
          <a:xfrm>
            <a:off x="1331784" y="4098324"/>
            <a:ext cx="569784" cy="576649"/>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cxnSp>
        <p:nvCxnSpPr>
          <p:cNvPr id="7" name="Straight Arrow Connector 6"/>
          <p:cNvCxnSpPr/>
          <p:nvPr/>
        </p:nvCxnSpPr>
        <p:spPr>
          <a:xfrm flipV="1">
            <a:off x="624703" y="4674973"/>
            <a:ext cx="892432" cy="1077784"/>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83408583"/>
      </p:ext>
    </p:extLst>
  </p:cSld>
  <p:clrMapOvr>
    <a:masterClrMapping/>
  </p:clrMapOvr>
  <p:timing>
    <p:tnLst>
      <p:par>
        <p:cTn xmlns:p14="http://schemas.microsoft.com/office/powerpoint/2010/main" id="1" dur="indefinite" restart="never" nodeType="tmRoot"/>
      </p:par>
    </p:tnLst>
  </p:timing>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Single Core Processor</a:t>
            </a:r>
            <a:endParaRPr lang="en-US" dirty="0"/>
          </a:p>
        </p:txBody>
      </p:sp>
      <p:grpSp>
        <p:nvGrpSpPr>
          <p:cNvPr id="10" name="Group 9"/>
          <p:cNvGrpSpPr/>
          <p:nvPr/>
        </p:nvGrpSpPr>
        <p:grpSpPr>
          <a:xfrm>
            <a:off x="4141233" y="2437027"/>
            <a:ext cx="1057188" cy="1784865"/>
            <a:chOff x="3597190" y="2828324"/>
            <a:chExt cx="1057188" cy="1784865"/>
          </a:xfrm>
        </p:grpSpPr>
        <p:sp>
          <p:nvSpPr>
            <p:cNvPr id="7" name="Rectangle 6"/>
            <p:cNvSpPr/>
            <p:nvPr/>
          </p:nvSpPr>
          <p:spPr>
            <a:xfrm>
              <a:off x="3597190" y="3178432"/>
              <a:ext cx="1057188" cy="143475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8" name="Group 7"/>
            <p:cNvGrpSpPr/>
            <p:nvPr/>
          </p:nvGrpSpPr>
          <p:grpSpPr>
            <a:xfrm>
              <a:off x="3679567" y="3271793"/>
              <a:ext cx="892433" cy="1252153"/>
              <a:chOff x="2059459" y="3271793"/>
              <a:chExt cx="892433" cy="1252153"/>
            </a:xfrm>
          </p:grpSpPr>
          <p:sp>
            <p:nvSpPr>
              <p:cNvPr id="4" name="Rectangle 3"/>
              <p:cNvSpPr/>
              <p:nvPr/>
            </p:nvSpPr>
            <p:spPr>
              <a:xfrm>
                <a:off x="2059459" y="4077730"/>
                <a:ext cx="892433" cy="44621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core</a:t>
                </a:r>
                <a:endParaRPr lang="en-US" dirty="0"/>
              </a:p>
            </p:txBody>
          </p:sp>
          <p:sp>
            <p:nvSpPr>
              <p:cNvPr id="5" name="Rectangle 4"/>
              <p:cNvSpPr/>
              <p:nvPr/>
            </p:nvSpPr>
            <p:spPr>
              <a:xfrm>
                <a:off x="2059459" y="3556000"/>
                <a:ext cx="892433" cy="28283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dirty="0" smtClean="0"/>
                  <a:t>APIC</a:t>
                </a:r>
                <a:endParaRPr lang="en-US" sz="1200" dirty="0"/>
              </a:p>
            </p:txBody>
          </p:sp>
          <p:sp>
            <p:nvSpPr>
              <p:cNvPr id="6" name="Rectangle 5"/>
              <p:cNvSpPr/>
              <p:nvPr/>
            </p:nvSpPr>
            <p:spPr>
              <a:xfrm>
                <a:off x="2059459" y="3271793"/>
                <a:ext cx="892433" cy="282831"/>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200" dirty="0" smtClean="0"/>
                  <a:t>Arch. State</a:t>
                </a:r>
                <a:endParaRPr lang="en-US" sz="1200" dirty="0"/>
              </a:p>
            </p:txBody>
          </p:sp>
        </p:grpSp>
        <p:sp>
          <p:nvSpPr>
            <p:cNvPr id="9" name="TextBox 8"/>
            <p:cNvSpPr txBox="1"/>
            <p:nvPr/>
          </p:nvSpPr>
          <p:spPr>
            <a:xfrm>
              <a:off x="3597191" y="2828324"/>
              <a:ext cx="1057187"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smtClean="0"/>
                <a:t>CPU</a:t>
              </a:r>
              <a:endParaRPr lang="en-US" dirty="0"/>
            </a:p>
          </p:txBody>
        </p:sp>
      </p:grpSp>
      <p:cxnSp>
        <p:nvCxnSpPr>
          <p:cNvPr id="13" name="Straight Arrow Connector 12"/>
          <p:cNvCxnSpPr>
            <a:stCxn id="7" idx="2"/>
          </p:cNvCxnSpPr>
          <p:nvPr/>
        </p:nvCxnSpPr>
        <p:spPr>
          <a:xfrm flipH="1">
            <a:off x="4669826" y="4221892"/>
            <a:ext cx="1" cy="274595"/>
          </a:xfrm>
          <a:prstGeom prst="straightConnector1">
            <a:avLst/>
          </a:prstGeom>
          <a:ln w="57150" cmpd="sng">
            <a:headEnd type="none"/>
            <a:tailEnd type="triangle"/>
          </a:ln>
        </p:spPr>
        <p:style>
          <a:lnRef idx="3">
            <a:schemeClr val="accent5"/>
          </a:lnRef>
          <a:fillRef idx="0">
            <a:schemeClr val="accent5"/>
          </a:fillRef>
          <a:effectRef idx="2">
            <a:schemeClr val="accent5"/>
          </a:effectRef>
          <a:fontRef idx="minor">
            <a:schemeClr val="tx1"/>
          </a:fontRef>
        </p:style>
      </p:cxnSp>
      <p:sp>
        <p:nvSpPr>
          <p:cNvPr id="14" name="Can 13"/>
          <p:cNvSpPr/>
          <p:nvPr/>
        </p:nvSpPr>
        <p:spPr>
          <a:xfrm rot="5400000">
            <a:off x="4508502" y="3918122"/>
            <a:ext cx="322649" cy="1479379"/>
          </a:xfrm>
          <a:prstGeom prst="can">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dirty="0"/>
          </a:p>
        </p:txBody>
      </p:sp>
      <p:sp>
        <p:nvSpPr>
          <p:cNvPr id="15" name="TextBox 14"/>
          <p:cNvSpPr txBox="1"/>
          <p:nvPr/>
        </p:nvSpPr>
        <p:spPr>
          <a:xfrm>
            <a:off x="4141233" y="4496487"/>
            <a:ext cx="1057187" cy="307777"/>
          </a:xfrm>
          <a:prstGeom prst="rect">
            <a:avLst/>
          </a:prstGeom>
          <a:noFill/>
        </p:spPr>
        <p:txBody>
          <a:bodyPr wrap="square" rtlCol="0">
            <a:spAutoFit/>
          </a:bodyPr>
          <a:lstStyle/>
          <a:p>
            <a:pPr algn="ctr"/>
            <a:r>
              <a:rPr lang="en-US" sz="1400" dirty="0" smtClean="0"/>
              <a:t>System Bus</a:t>
            </a:r>
            <a:endParaRPr lang="en-US" sz="1400" dirty="0"/>
          </a:p>
        </p:txBody>
      </p:sp>
    </p:spTree>
    <p:extLst>
      <p:ext uri="{BB962C8B-B14F-4D97-AF65-F5344CB8AC3E}">
        <p14:creationId xmlns:p14="http://schemas.microsoft.com/office/powerpoint/2010/main" val="2088711995"/>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349107766"/>
              </p:ext>
            </p:extLst>
          </p:nvPr>
        </p:nvGraphicFramePr>
        <p:xfrm>
          <a:off x="457200" y="1375560"/>
          <a:ext cx="8229600"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p:cNvSpPr txBox="1"/>
          <p:nvPr/>
        </p:nvSpPr>
        <p:spPr>
          <a:xfrm>
            <a:off x="1523504" y="699840"/>
            <a:ext cx="6096992" cy="707886"/>
          </a:xfrm>
          <a:prstGeom prst="rect">
            <a:avLst/>
          </a:prstGeom>
          <a:noFill/>
        </p:spPr>
        <p:txBody>
          <a:bodyPr wrap="none" rtlCol="0">
            <a:spAutoFit/>
          </a:bodyPr>
          <a:lstStyle/>
          <a:p>
            <a:r>
              <a:rPr lang="en-US" sz="4000" dirty="0" smtClean="0"/>
              <a:t>GOPATH Directory Structure</a:t>
            </a:r>
            <a:endParaRPr lang="en-US" sz="4000" dirty="0"/>
          </a:p>
        </p:txBody>
      </p:sp>
    </p:spTree>
    <p:extLst>
      <p:ext uri="{BB962C8B-B14F-4D97-AF65-F5344CB8AC3E}">
        <p14:creationId xmlns:p14="http://schemas.microsoft.com/office/powerpoint/2010/main" val="173843675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Compiling &amp; Running</a:t>
            </a:r>
            <a:endParaRPr lang="en-US" dirty="0"/>
          </a:p>
        </p:txBody>
      </p:sp>
      <p:pic>
        <p:nvPicPr>
          <p:cNvPr id="4" name="Content Placeholder 3"/>
          <p:cNvPicPr>
            <a:picLocks noGrp="1" noChangeAspect="1"/>
          </p:cNvPicPr>
          <p:nvPr>
            <p:ph idx="1"/>
          </p:nvPr>
        </p:nvPicPr>
        <p:blipFill>
          <a:blip r:embed="rId2"/>
          <a:srcRect l="-9576" r="-9576"/>
          <a:stretch>
            <a:fillRect/>
          </a:stretch>
        </p:blipFill>
        <p:spPr/>
      </p:pic>
    </p:spTree>
    <p:extLst>
      <p:ext uri="{BB962C8B-B14F-4D97-AF65-F5344CB8AC3E}">
        <p14:creationId xmlns:p14="http://schemas.microsoft.com/office/powerpoint/2010/main" val="2902568623"/>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Dual Processors</a:t>
            </a:r>
            <a:endParaRPr lang="en-US" dirty="0"/>
          </a:p>
        </p:txBody>
      </p:sp>
      <p:grpSp>
        <p:nvGrpSpPr>
          <p:cNvPr id="12" name="Group 11"/>
          <p:cNvGrpSpPr/>
          <p:nvPr/>
        </p:nvGrpSpPr>
        <p:grpSpPr>
          <a:xfrm>
            <a:off x="3260811" y="2663568"/>
            <a:ext cx="1057188" cy="2059460"/>
            <a:chOff x="3425568" y="2663568"/>
            <a:chExt cx="1057188" cy="2059460"/>
          </a:xfrm>
        </p:grpSpPr>
        <p:grpSp>
          <p:nvGrpSpPr>
            <p:cNvPr id="10" name="Group 9"/>
            <p:cNvGrpSpPr/>
            <p:nvPr/>
          </p:nvGrpSpPr>
          <p:grpSpPr>
            <a:xfrm>
              <a:off x="3425568" y="2663568"/>
              <a:ext cx="1057188" cy="1784865"/>
              <a:chOff x="3597190" y="2828324"/>
              <a:chExt cx="1057188" cy="1784865"/>
            </a:xfrm>
          </p:grpSpPr>
          <p:sp>
            <p:nvSpPr>
              <p:cNvPr id="7" name="Rectangle 6"/>
              <p:cNvSpPr/>
              <p:nvPr/>
            </p:nvSpPr>
            <p:spPr>
              <a:xfrm>
                <a:off x="3597190" y="3178432"/>
                <a:ext cx="1057188" cy="143475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8" name="Group 7"/>
              <p:cNvGrpSpPr/>
              <p:nvPr/>
            </p:nvGrpSpPr>
            <p:grpSpPr>
              <a:xfrm>
                <a:off x="3679567" y="3271793"/>
                <a:ext cx="892433" cy="1252153"/>
                <a:chOff x="2059459" y="3271793"/>
                <a:chExt cx="892433" cy="1252153"/>
              </a:xfrm>
            </p:grpSpPr>
            <p:sp>
              <p:nvSpPr>
                <p:cNvPr id="4" name="Rectangle 3"/>
                <p:cNvSpPr/>
                <p:nvPr/>
              </p:nvSpPr>
              <p:spPr>
                <a:xfrm>
                  <a:off x="2059459" y="4077730"/>
                  <a:ext cx="892433" cy="44621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core</a:t>
                  </a:r>
                  <a:endParaRPr lang="en-US" dirty="0"/>
                </a:p>
              </p:txBody>
            </p:sp>
            <p:sp>
              <p:nvSpPr>
                <p:cNvPr id="5" name="Rectangle 4"/>
                <p:cNvSpPr/>
                <p:nvPr/>
              </p:nvSpPr>
              <p:spPr>
                <a:xfrm>
                  <a:off x="2059459" y="3556000"/>
                  <a:ext cx="892433" cy="28283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dirty="0" smtClean="0"/>
                    <a:t>APIC</a:t>
                  </a:r>
                  <a:endParaRPr lang="en-US" sz="1200" dirty="0"/>
                </a:p>
              </p:txBody>
            </p:sp>
            <p:sp>
              <p:nvSpPr>
                <p:cNvPr id="6" name="Rectangle 5"/>
                <p:cNvSpPr/>
                <p:nvPr/>
              </p:nvSpPr>
              <p:spPr>
                <a:xfrm>
                  <a:off x="2059459" y="3271793"/>
                  <a:ext cx="892433" cy="282831"/>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200" dirty="0" smtClean="0"/>
                    <a:t>Arch. State</a:t>
                  </a:r>
                  <a:endParaRPr lang="en-US" sz="1200" dirty="0"/>
                </a:p>
              </p:txBody>
            </p:sp>
          </p:grpSp>
          <p:sp>
            <p:nvSpPr>
              <p:cNvPr id="9" name="TextBox 8"/>
              <p:cNvSpPr txBox="1"/>
              <p:nvPr/>
            </p:nvSpPr>
            <p:spPr>
              <a:xfrm>
                <a:off x="3597191" y="2828324"/>
                <a:ext cx="1057187"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smtClean="0"/>
                  <a:t>CPU</a:t>
                </a:r>
                <a:endParaRPr lang="en-US" dirty="0"/>
              </a:p>
            </p:txBody>
          </p:sp>
        </p:grpSp>
        <p:cxnSp>
          <p:nvCxnSpPr>
            <p:cNvPr id="13" name="Straight Arrow Connector 12"/>
            <p:cNvCxnSpPr>
              <a:stCxn id="7" idx="2"/>
            </p:cNvCxnSpPr>
            <p:nvPr/>
          </p:nvCxnSpPr>
          <p:spPr>
            <a:xfrm flipH="1">
              <a:off x="3954161" y="4448433"/>
              <a:ext cx="1" cy="274595"/>
            </a:xfrm>
            <a:prstGeom prst="straightConnector1">
              <a:avLst/>
            </a:prstGeom>
            <a:ln w="57150" cmpd="sng">
              <a:headEnd type="none"/>
              <a:tailEnd type="triangle"/>
            </a:ln>
          </p:spPr>
          <p:style>
            <a:lnRef idx="3">
              <a:schemeClr val="accent5"/>
            </a:lnRef>
            <a:fillRef idx="0">
              <a:schemeClr val="accent5"/>
            </a:fillRef>
            <a:effectRef idx="2">
              <a:schemeClr val="accent5"/>
            </a:effectRef>
            <a:fontRef idx="minor">
              <a:schemeClr val="tx1"/>
            </a:fontRef>
          </p:style>
        </p:cxnSp>
      </p:grpSp>
      <p:sp>
        <p:nvSpPr>
          <p:cNvPr id="14" name="Can 13"/>
          <p:cNvSpPr/>
          <p:nvPr/>
        </p:nvSpPr>
        <p:spPr>
          <a:xfrm rot="5400000">
            <a:off x="4493911" y="2468778"/>
            <a:ext cx="322649" cy="4831150"/>
          </a:xfrm>
          <a:prstGeom prst="can">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dirty="0"/>
          </a:p>
        </p:txBody>
      </p:sp>
      <p:sp>
        <p:nvSpPr>
          <p:cNvPr id="15" name="TextBox 14"/>
          <p:cNvSpPr txBox="1"/>
          <p:nvPr/>
        </p:nvSpPr>
        <p:spPr>
          <a:xfrm>
            <a:off x="4126642" y="4723027"/>
            <a:ext cx="1057187" cy="307777"/>
          </a:xfrm>
          <a:prstGeom prst="rect">
            <a:avLst/>
          </a:prstGeom>
          <a:noFill/>
        </p:spPr>
        <p:txBody>
          <a:bodyPr wrap="square" rtlCol="0">
            <a:spAutoFit/>
          </a:bodyPr>
          <a:lstStyle/>
          <a:p>
            <a:pPr algn="ctr"/>
            <a:r>
              <a:rPr lang="en-US" sz="1400" dirty="0" smtClean="0"/>
              <a:t>System Bus</a:t>
            </a:r>
            <a:endParaRPr lang="en-US" sz="1400" dirty="0"/>
          </a:p>
        </p:txBody>
      </p:sp>
      <p:grpSp>
        <p:nvGrpSpPr>
          <p:cNvPr id="3" name="Group 2"/>
          <p:cNvGrpSpPr/>
          <p:nvPr/>
        </p:nvGrpSpPr>
        <p:grpSpPr>
          <a:xfrm>
            <a:off x="5019590" y="2663568"/>
            <a:ext cx="1057188" cy="2059460"/>
            <a:chOff x="5101968" y="2663568"/>
            <a:chExt cx="1057188" cy="2059460"/>
          </a:xfrm>
        </p:grpSpPr>
        <p:grpSp>
          <p:nvGrpSpPr>
            <p:cNvPr id="16" name="Group 15"/>
            <p:cNvGrpSpPr/>
            <p:nvPr/>
          </p:nvGrpSpPr>
          <p:grpSpPr>
            <a:xfrm>
              <a:off x="5101968" y="2663568"/>
              <a:ext cx="1057188" cy="1784865"/>
              <a:chOff x="3597190" y="2828324"/>
              <a:chExt cx="1057188" cy="1784865"/>
            </a:xfrm>
          </p:grpSpPr>
          <p:sp>
            <p:nvSpPr>
              <p:cNvPr id="17" name="Rectangle 16"/>
              <p:cNvSpPr/>
              <p:nvPr/>
            </p:nvSpPr>
            <p:spPr>
              <a:xfrm>
                <a:off x="3597190" y="3178432"/>
                <a:ext cx="1057188" cy="143475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18" name="Group 17"/>
              <p:cNvGrpSpPr/>
              <p:nvPr/>
            </p:nvGrpSpPr>
            <p:grpSpPr>
              <a:xfrm>
                <a:off x="3679567" y="3271793"/>
                <a:ext cx="892433" cy="1252153"/>
                <a:chOff x="2059459" y="3271793"/>
                <a:chExt cx="892433" cy="1252153"/>
              </a:xfrm>
            </p:grpSpPr>
            <p:sp>
              <p:nvSpPr>
                <p:cNvPr id="20" name="Rectangle 19"/>
                <p:cNvSpPr/>
                <p:nvPr/>
              </p:nvSpPr>
              <p:spPr>
                <a:xfrm>
                  <a:off x="2059459" y="4077730"/>
                  <a:ext cx="892433" cy="44621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core</a:t>
                  </a:r>
                  <a:endParaRPr lang="en-US" dirty="0"/>
                </a:p>
              </p:txBody>
            </p:sp>
            <p:sp>
              <p:nvSpPr>
                <p:cNvPr id="21" name="Rectangle 20"/>
                <p:cNvSpPr/>
                <p:nvPr/>
              </p:nvSpPr>
              <p:spPr>
                <a:xfrm>
                  <a:off x="2059459" y="3556000"/>
                  <a:ext cx="892433" cy="28283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dirty="0" smtClean="0"/>
                    <a:t>APIC</a:t>
                  </a:r>
                  <a:endParaRPr lang="en-US" sz="1200" dirty="0"/>
                </a:p>
              </p:txBody>
            </p:sp>
            <p:sp>
              <p:nvSpPr>
                <p:cNvPr id="22" name="Rectangle 21"/>
                <p:cNvSpPr/>
                <p:nvPr/>
              </p:nvSpPr>
              <p:spPr>
                <a:xfrm>
                  <a:off x="2059459" y="3271793"/>
                  <a:ext cx="892433" cy="282831"/>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200" dirty="0" smtClean="0"/>
                    <a:t>Arch. State</a:t>
                  </a:r>
                  <a:endParaRPr lang="en-US" sz="1200" dirty="0"/>
                </a:p>
              </p:txBody>
            </p:sp>
          </p:grpSp>
          <p:sp>
            <p:nvSpPr>
              <p:cNvPr id="19" name="TextBox 18"/>
              <p:cNvSpPr txBox="1"/>
              <p:nvPr/>
            </p:nvSpPr>
            <p:spPr>
              <a:xfrm>
                <a:off x="3597191" y="2828324"/>
                <a:ext cx="1057187"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smtClean="0"/>
                  <a:t>CPU</a:t>
                </a:r>
                <a:endParaRPr lang="en-US" dirty="0"/>
              </a:p>
            </p:txBody>
          </p:sp>
        </p:grpSp>
        <p:cxnSp>
          <p:nvCxnSpPr>
            <p:cNvPr id="23" name="Straight Arrow Connector 22"/>
            <p:cNvCxnSpPr>
              <a:stCxn id="17" idx="2"/>
            </p:cNvCxnSpPr>
            <p:nvPr/>
          </p:nvCxnSpPr>
          <p:spPr>
            <a:xfrm flipH="1">
              <a:off x="5630561" y="4448433"/>
              <a:ext cx="1" cy="274595"/>
            </a:xfrm>
            <a:prstGeom prst="straightConnector1">
              <a:avLst/>
            </a:prstGeom>
            <a:ln w="57150" cmpd="sng">
              <a:headEnd type="none"/>
              <a:tailEnd type="triangle"/>
            </a:ln>
          </p:spPr>
          <p:style>
            <a:lnRef idx="3">
              <a:schemeClr val="accent5"/>
            </a:lnRef>
            <a:fillRef idx="0">
              <a:schemeClr val="accent5"/>
            </a:fillRef>
            <a:effectRef idx="2">
              <a:schemeClr val="accent5"/>
            </a:effectRef>
            <a:fontRef idx="minor">
              <a:schemeClr val="tx1"/>
            </a:fontRef>
          </p:style>
        </p:cxnSp>
      </p:grpSp>
    </p:spTree>
    <p:extLst>
      <p:ext uri="{BB962C8B-B14F-4D97-AF65-F5344CB8AC3E}">
        <p14:creationId xmlns:p14="http://schemas.microsoft.com/office/powerpoint/2010/main" val="1663495788"/>
      </p:ext>
    </p:extLst>
  </p:cSld>
  <p:clrMapOvr>
    <a:masterClrMapping/>
  </p:clrMapOvr>
  <p:timing>
    <p:tnLst>
      <p:par>
        <p:cTn xmlns:p14="http://schemas.microsoft.com/office/powerpoint/2010/main" id="1" dur="indefinite" restart="never" nodeType="tmRoot"/>
      </p:par>
    </p:tnLst>
  </p:timing>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Multi-Core Processor</a:t>
            </a:r>
            <a:endParaRPr lang="en-US" dirty="0"/>
          </a:p>
        </p:txBody>
      </p:sp>
      <p:sp>
        <p:nvSpPr>
          <p:cNvPr id="7" name="Rectangle 6"/>
          <p:cNvSpPr/>
          <p:nvPr/>
        </p:nvSpPr>
        <p:spPr>
          <a:xfrm>
            <a:off x="2189892" y="3013675"/>
            <a:ext cx="4771081" cy="177114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8" name="Group 7"/>
          <p:cNvGrpSpPr/>
          <p:nvPr/>
        </p:nvGrpSpPr>
        <p:grpSpPr>
          <a:xfrm>
            <a:off x="2382108" y="3107036"/>
            <a:ext cx="892433" cy="1252153"/>
            <a:chOff x="2059459" y="3271793"/>
            <a:chExt cx="892433" cy="1252153"/>
          </a:xfrm>
        </p:grpSpPr>
        <p:sp>
          <p:nvSpPr>
            <p:cNvPr id="4" name="Rectangle 3"/>
            <p:cNvSpPr/>
            <p:nvPr/>
          </p:nvSpPr>
          <p:spPr>
            <a:xfrm>
              <a:off x="2059459" y="4077730"/>
              <a:ext cx="892433" cy="44621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core</a:t>
              </a:r>
              <a:endParaRPr lang="en-US" dirty="0"/>
            </a:p>
          </p:txBody>
        </p:sp>
        <p:sp>
          <p:nvSpPr>
            <p:cNvPr id="5" name="Rectangle 4"/>
            <p:cNvSpPr/>
            <p:nvPr/>
          </p:nvSpPr>
          <p:spPr>
            <a:xfrm>
              <a:off x="2059459" y="3556000"/>
              <a:ext cx="892433" cy="28283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dirty="0" smtClean="0"/>
                <a:t>APIC</a:t>
              </a:r>
              <a:endParaRPr lang="en-US" sz="1200" dirty="0"/>
            </a:p>
          </p:txBody>
        </p:sp>
        <p:sp>
          <p:nvSpPr>
            <p:cNvPr id="6" name="Rectangle 5"/>
            <p:cNvSpPr/>
            <p:nvPr/>
          </p:nvSpPr>
          <p:spPr>
            <a:xfrm>
              <a:off x="2059459" y="3271793"/>
              <a:ext cx="892433" cy="282831"/>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200" dirty="0" smtClean="0"/>
                <a:t>Arch. State</a:t>
              </a:r>
              <a:endParaRPr lang="en-US" sz="1200" dirty="0"/>
            </a:p>
          </p:txBody>
        </p:sp>
      </p:grpSp>
      <p:sp>
        <p:nvSpPr>
          <p:cNvPr id="9" name="TextBox 8"/>
          <p:cNvSpPr txBox="1"/>
          <p:nvPr/>
        </p:nvSpPr>
        <p:spPr>
          <a:xfrm>
            <a:off x="2189892" y="2663567"/>
            <a:ext cx="4771081"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smtClean="0"/>
              <a:t>CPU</a:t>
            </a:r>
            <a:endParaRPr lang="en-US" dirty="0"/>
          </a:p>
        </p:txBody>
      </p:sp>
      <p:cxnSp>
        <p:nvCxnSpPr>
          <p:cNvPr id="13" name="Straight Arrow Connector 12"/>
          <p:cNvCxnSpPr/>
          <p:nvPr/>
        </p:nvCxnSpPr>
        <p:spPr>
          <a:xfrm flipH="1">
            <a:off x="4572001" y="4784817"/>
            <a:ext cx="3432" cy="274595"/>
          </a:xfrm>
          <a:prstGeom prst="straightConnector1">
            <a:avLst/>
          </a:prstGeom>
          <a:ln w="57150" cmpd="sng">
            <a:headEnd type="none"/>
            <a:tailEnd type="triangle"/>
          </a:ln>
        </p:spPr>
        <p:style>
          <a:lnRef idx="3">
            <a:schemeClr val="accent5"/>
          </a:lnRef>
          <a:fillRef idx="0">
            <a:schemeClr val="accent5"/>
          </a:fillRef>
          <a:effectRef idx="2">
            <a:schemeClr val="accent5"/>
          </a:effectRef>
          <a:fontRef idx="minor">
            <a:schemeClr val="tx1"/>
          </a:fontRef>
        </p:style>
      </p:cxnSp>
      <p:sp>
        <p:nvSpPr>
          <p:cNvPr id="14" name="Can 13"/>
          <p:cNvSpPr/>
          <p:nvPr/>
        </p:nvSpPr>
        <p:spPr>
          <a:xfrm rot="5400000">
            <a:off x="4410676" y="4481047"/>
            <a:ext cx="322649" cy="1479379"/>
          </a:xfrm>
          <a:prstGeom prst="can">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dirty="0"/>
          </a:p>
        </p:txBody>
      </p:sp>
      <p:sp>
        <p:nvSpPr>
          <p:cNvPr id="15" name="TextBox 14"/>
          <p:cNvSpPr txBox="1"/>
          <p:nvPr/>
        </p:nvSpPr>
        <p:spPr>
          <a:xfrm>
            <a:off x="4043407" y="5059412"/>
            <a:ext cx="1057187" cy="307777"/>
          </a:xfrm>
          <a:prstGeom prst="rect">
            <a:avLst/>
          </a:prstGeom>
          <a:noFill/>
        </p:spPr>
        <p:txBody>
          <a:bodyPr wrap="square" rtlCol="0">
            <a:spAutoFit/>
          </a:bodyPr>
          <a:lstStyle/>
          <a:p>
            <a:pPr algn="ctr"/>
            <a:r>
              <a:rPr lang="en-US" sz="1400" dirty="0" smtClean="0"/>
              <a:t>System Bus</a:t>
            </a:r>
            <a:endParaRPr lang="en-US" sz="1400" dirty="0"/>
          </a:p>
        </p:txBody>
      </p:sp>
      <p:grpSp>
        <p:nvGrpSpPr>
          <p:cNvPr id="18" name="Group 17"/>
          <p:cNvGrpSpPr/>
          <p:nvPr/>
        </p:nvGrpSpPr>
        <p:grpSpPr>
          <a:xfrm>
            <a:off x="3481859" y="3107036"/>
            <a:ext cx="892433" cy="1252153"/>
            <a:chOff x="2059459" y="3271793"/>
            <a:chExt cx="892433" cy="1252153"/>
          </a:xfrm>
        </p:grpSpPr>
        <p:sp>
          <p:nvSpPr>
            <p:cNvPr id="19" name="Rectangle 18"/>
            <p:cNvSpPr/>
            <p:nvPr/>
          </p:nvSpPr>
          <p:spPr>
            <a:xfrm>
              <a:off x="2059459" y="4077730"/>
              <a:ext cx="892433" cy="44621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core</a:t>
              </a:r>
              <a:endParaRPr lang="en-US" dirty="0"/>
            </a:p>
          </p:txBody>
        </p:sp>
        <p:sp>
          <p:nvSpPr>
            <p:cNvPr id="20" name="Rectangle 19"/>
            <p:cNvSpPr/>
            <p:nvPr/>
          </p:nvSpPr>
          <p:spPr>
            <a:xfrm>
              <a:off x="2059459" y="3556000"/>
              <a:ext cx="892433" cy="28283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dirty="0" smtClean="0"/>
                <a:t>APIC</a:t>
              </a:r>
              <a:endParaRPr lang="en-US" sz="1200" dirty="0"/>
            </a:p>
          </p:txBody>
        </p:sp>
        <p:sp>
          <p:nvSpPr>
            <p:cNvPr id="21" name="Rectangle 20"/>
            <p:cNvSpPr/>
            <p:nvPr/>
          </p:nvSpPr>
          <p:spPr>
            <a:xfrm>
              <a:off x="2059459" y="3271793"/>
              <a:ext cx="892433" cy="282831"/>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200" dirty="0" smtClean="0"/>
                <a:t>Arch. State</a:t>
              </a:r>
              <a:endParaRPr lang="en-US" sz="1200" dirty="0"/>
            </a:p>
          </p:txBody>
        </p:sp>
      </p:grpSp>
      <p:grpSp>
        <p:nvGrpSpPr>
          <p:cNvPr id="26" name="Group 25"/>
          <p:cNvGrpSpPr/>
          <p:nvPr/>
        </p:nvGrpSpPr>
        <p:grpSpPr>
          <a:xfrm>
            <a:off x="5866713" y="3107036"/>
            <a:ext cx="892433" cy="1252153"/>
            <a:chOff x="2059459" y="3271793"/>
            <a:chExt cx="892433" cy="1252153"/>
          </a:xfrm>
        </p:grpSpPr>
        <p:sp>
          <p:nvSpPr>
            <p:cNvPr id="27" name="Rectangle 26"/>
            <p:cNvSpPr/>
            <p:nvPr/>
          </p:nvSpPr>
          <p:spPr>
            <a:xfrm>
              <a:off x="2059459" y="4077730"/>
              <a:ext cx="892433" cy="44621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core</a:t>
              </a:r>
              <a:endParaRPr lang="en-US" dirty="0"/>
            </a:p>
          </p:txBody>
        </p:sp>
        <p:sp>
          <p:nvSpPr>
            <p:cNvPr id="28" name="Rectangle 27"/>
            <p:cNvSpPr/>
            <p:nvPr/>
          </p:nvSpPr>
          <p:spPr>
            <a:xfrm>
              <a:off x="2059459" y="3556000"/>
              <a:ext cx="892433" cy="28283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dirty="0" smtClean="0"/>
                <a:t>APIC</a:t>
              </a:r>
              <a:endParaRPr lang="en-US" sz="1200" dirty="0"/>
            </a:p>
          </p:txBody>
        </p:sp>
        <p:sp>
          <p:nvSpPr>
            <p:cNvPr id="29" name="Rectangle 28"/>
            <p:cNvSpPr/>
            <p:nvPr/>
          </p:nvSpPr>
          <p:spPr>
            <a:xfrm>
              <a:off x="2059459" y="3271793"/>
              <a:ext cx="892433" cy="282831"/>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200" dirty="0" smtClean="0"/>
                <a:t>Arch. State</a:t>
              </a:r>
              <a:endParaRPr lang="en-US" sz="1200" dirty="0"/>
            </a:p>
          </p:txBody>
        </p:sp>
      </p:grpSp>
      <p:sp>
        <p:nvSpPr>
          <p:cNvPr id="30" name="TextBox 29"/>
          <p:cNvSpPr txBox="1"/>
          <p:nvPr/>
        </p:nvSpPr>
        <p:spPr>
          <a:xfrm>
            <a:off x="4960432" y="3451308"/>
            <a:ext cx="441351" cy="461665"/>
          </a:xfrm>
          <a:prstGeom prst="rect">
            <a:avLst/>
          </a:prstGeom>
          <a:noFill/>
        </p:spPr>
        <p:txBody>
          <a:bodyPr wrap="none" rtlCol="0">
            <a:spAutoFit/>
          </a:bodyPr>
          <a:lstStyle/>
          <a:p>
            <a:r>
              <a:rPr lang="mr-IN" sz="2400" dirty="0" smtClean="0"/>
              <a:t>…</a:t>
            </a:r>
            <a:endParaRPr lang="en-US" sz="2400" dirty="0"/>
          </a:p>
        </p:txBody>
      </p:sp>
      <p:sp>
        <p:nvSpPr>
          <p:cNvPr id="31" name="Rectangle 30"/>
          <p:cNvSpPr/>
          <p:nvPr/>
        </p:nvSpPr>
        <p:spPr>
          <a:xfrm>
            <a:off x="2386914" y="4462163"/>
            <a:ext cx="4377038" cy="260865"/>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Shared Memory</a:t>
            </a:r>
            <a:endParaRPr lang="en-US" dirty="0"/>
          </a:p>
        </p:txBody>
      </p:sp>
    </p:spTree>
    <p:extLst>
      <p:ext uri="{BB962C8B-B14F-4D97-AF65-F5344CB8AC3E}">
        <p14:creationId xmlns:p14="http://schemas.microsoft.com/office/powerpoint/2010/main" val="938231483"/>
      </p:ext>
    </p:extLst>
  </p:cSld>
  <p:clrMapOvr>
    <a:masterClrMapping/>
  </p:clrMapOvr>
  <p:timing>
    <p:tnLst>
      <p:par>
        <p:cTn xmlns:p14="http://schemas.microsoft.com/office/powerpoint/2010/main" id="1" dur="indefinite" restart="never" nodeType="tmRoot"/>
      </p:par>
    </p:tnLst>
  </p:timing>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Single-Core Single-Threaded</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73825988"/>
              </p:ext>
            </p:extLst>
          </p:nvPr>
        </p:nvGraphicFramePr>
        <p:xfrm>
          <a:off x="457200" y="1600200"/>
          <a:ext cx="8229599" cy="1112520"/>
        </p:xfrm>
        <a:graphic>
          <a:graphicData uri="http://schemas.openxmlformats.org/drawingml/2006/table">
            <a:tbl>
              <a:tblPr firstRow="1" bandRow="1">
                <a:tableStyleId>{5C22544A-7EE6-4342-B048-85BDC9FD1C3A}</a:tableStyleId>
              </a:tblPr>
              <a:tblGrid>
                <a:gridCol w="1175657"/>
                <a:gridCol w="1175657"/>
                <a:gridCol w="1175657"/>
                <a:gridCol w="1175657"/>
                <a:gridCol w="1175657"/>
                <a:gridCol w="1175657"/>
                <a:gridCol w="1175657"/>
              </a:tblGrid>
              <a:tr h="370840">
                <a:tc>
                  <a:txBody>
                    <a:bodyPr/>
                    <a:lstStyle/>
                    <a:p>
                      <a:pPr algn="ctr"/>
                      <a:r>
                        <a:rPr lang="en-US" dirty="0" smtClean="0">
                          <a:solidFill>
                            <a:schemeClr val="bg1"/>
                          </a:solidFill>
                        </a:rPr>
                        <a:t>Time</a:t>
                      </a:r>
                      <a:endParaRPr lang="en-US" dirty="0">
                        <a:solidFill>
                          <a:schemeClr val="bg1"/>
                        </a:solidFill>
                      </a:endParaRPr>
                    </a:p>
                  </a:txBody>
                  <a:tcPr>
                    <a:solidFill>
                      <a:schemeClr val="accent1"/>
                    </a:solidFill>
                  </a:tcPr>
                </a:tc>
                <a:tc>
                  <a:txBody>
                    <a:bodyPr/>
                    <a:lstStyle/>
                    <a:p>
                      <a:pPr algn="ctr"/>
                      <a:r>
                        <a:rPr lang="en-US" dirty="0" smtClean="0">
                          <a:solidFill>
                            <a:schemeClr val="bg1"/>
                          </a:solidFill>
                        </a:rPr>
                        <a:t>Time 0</a:t>
                      </a:r>
                      <a:endParaRPr lang="en-US" dirty="0">
                        <a:solidFill>
                          <a:schemeClr val="bg1"/>
                        </a:solidFill>
                      </a:endParaRPr>
                    </a:p>
                  </a:txBody>
                  <a:tcPr/>
                </a:tc>
                <a:tc>
                  <a:txBody>
                    <a:bodyPr/>
                    <a:lstStyle/>
                    <a:p>
                      <a:pPr algn="ctr"/>
                      <a:r>
                        <a:rPr lang="en-US" dirty="0" smtClean="0"/>
                        <a:t>Time 1</a:t>
                      </a:r>
                      <a:endParaRPr lang="en-US" dirty="0"/>
                    </a:p>
                  </a:txBody>
                  <a:tcPr/>
                </a:tc>
                <a:tc>
                  <a:txBody>
                    <a:bodyPr/>
                    <a:lstStyle/>
                    <a:p>
                      <a:pPr algn="ctr"/>
                      <a:r>
                        <a:rPr lang="en-US" dirty="0" smtClean="0"/>
                        <a:t>Time 2</a:t>
                      </a:r>
                      <a:endParaRPr lang="en-US" dirty="0"/>
                    </a:p>
                  </a:txBody>
                  <a:tcPr/>
                </a:tc>
                <a:tc>
                  <a:txBody>
                    <a:bodyPr/>
                    <a:lstStyle/>
                    <a:p>
                      <a:pPr algn="ctr"/>
                      <a:r>
                        <a:rPr lang="en-US" dirty="0" smtClean="0"/>
                        <a:t>Time 3</a:t>
                      </a:r>
                      <a:endParaRPr lang="en-US" dirty="0"/>
                    </a:p>
                  </a:txBody>
                  <a:tcPr/>
                </a:tc>
                <a:tc>
                  <a:txBody>
                    <a:bodyPr/>
                    <a:lstStyle/>
                    <a:p>
                      <a:pPr algn="ctr"/>
                      <a:r>
                        <a:rPr lang="en-US" dirty="0" smtClean="0"/>
                        <a:t>Time 4</a:t>
                      </a:r>
                      <a:endParaRPr lang="en-US" dirty="0"/>
                    </a:p>
                  </a:txBody>
                  <a:tcPr/>
                </a:tc>
                <a:tc>
                  <a:txBody>
                    <a:bodyPr/>
                    <a:lstStyle/>
                    <a:p>
                      <a:pPr algn="ctr"/>
                      <a:r>
                        <a:rPr lang="en-US" dirty="0" smtClean="0"/>
                        <a:t>Time 5</a:t>
                      </a:r>
                      <a:endParaRPr lang="en-US" dirty="0"/>
                    </a:p>
                  </a:txBody>
                  <a:tcPr/>
                </a:tc>
              </a:tr>
              <a:tr h="370840">
                <a:tc>
                  <a:txBody>
                    <a:bodyPr/>
                    <a:lstStyle/>
                    <a:p>
                      <a:r>
                        <a:rPr lang="en-US" dirty="0" smtClean="0"/>
                        <a:t>Process 0</a:t>
                      </a:r>
                      <a:endParaRPr lang="en-US" dirty="0"/>
                    </a:p>
                  </a:txBody>
                  <a:tcPr>
                    <a:solidFill>
                      <a:schemeClr val="bg1"/>
                    </a:solidFill>
                  </a:tcPr>
                </a:tc>
                <a:tc>
                  <a:txBody>
                    <a:bodyPr/>
                    <a:lstStyle/>
                    <a:p>
                      <a:endParaRPr lang="en-US" dirty="0"/>
                    </a:p>
                  </a:txBody>
                  <a:tcPr>
                    <a:solidFill>
                      <a:schemeClr val="accent2">
                        <a:lumMod val="75000"/>
                      </a:schemeClr>
                    </a:solidFill>
                  </a:tcPr>
                </a:tc>
                <a:tc>
                  <a:txBody>
                    <a:bodyPr/>
                    <a:lstStyle/>
                    <a:p>
                      <a:endParaRPr lang="en-US" dirty="0"/>
                    </a:p>
                  </a:txBody>
                  <a:tcPr>
                    <a:solidFill>
                      <a:schemeClr val="accent2">
                        <a:lumMod val="60000"/>
                        <a:lumOff val="40000"/>
                      </a:schemeClr>
                    </a:solidFill>
                  </a:tcPr>
                </a:tc>
                <a:tc>
                  <a:txBody>
                    <a:bodyPr/>
                    <a:lstStyle/>
                    <a:p>
                      <a:endParaRPr lang="en-US" dirty="0"/>
                    </a:p>
                  </a:txBody>
                  <a:tcPr>
                    <a:solidFill>
                      <a:schemeClr val="accent2">
                        <a:lumMod val="60000"/>
                        <a:lumOff val="40000"/>
                      </a:schemeClr>
                    </a:solidFill>
                  </a:tcPr>
                </a:tc>
                <a:tc>
                  <a:txBody>
                    <a:bodyPr/>
                    <a:lstStyle/>
                    <a:p>
                      <a:endParaRPr lang="en-US" dirty="0"/>
                    </a:p>
                  </a:txBody>
                  <a:tcPr>
                    <a:solidFill>
                      <a:schemeClr val="accent2">
                        <a:lumMod val="75000"/>
                      </a:schemeClr>
                    </a:solidFill>
                  </a:tcPr>
                </a:tc>
                <a:tc>
                  <a:txBody>
                    <a:bodyPr/>
                    <a:lstStyle/>
                    <a:p>
                      <a:endParaRPr lang="en-US" dirty="0"/>
                    </a:p>
                  </a:txBody>
                  <a:tcPr>
                    <a:solidFill>
                      <a:srgbClr val="953735"/>
                    </a:solidFill>
                  </a:tcPr>
                </a:tc>
                <a:tc>
                  <a:txBody>
                    <a:bodyPr/>
                    <a:lstStyle/>
                    <a:p>
                      <a:endParaRPr lang="en-US" dirty="0"/>
                    </a:p>
                  </a:txBody>
                  <a:tcPr>
                    <a:solidFill>
                      <a:schemeClr val="bg1"/>
                    </a:solidFill>
                  </a:tcPr>
                </a:tc>
              </a:tr>
              <a:tr h="370840">
                <a:tc>
                  <a:txBody>
                    <a:bodyPr/>
                    <a:lstStyle/>
                    <a:p>
                      <a:r>
                        <a:rPr lang="en-US" dirty="0" smtClean="0"/>
                        <a:t>Process 1</a:t>
                      </a:r>
                      <a:endParaRPr lang="en-US" dirty="0"/>
                    </a:p>
                  </a:txBody>
                  <a:tcPr>
                    <a:solidFill>
                      <a:schemeClr val="bg1"/>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chemeClr val="accent4">
                        <a:lumMod val="75000"/>
                      </a:schemeClr>
                    </a:solidFill>
                  </a:tcPr>
                </a:tc>
                <a:tc>
                  <a:txBody>
                    <a:bodyPr/>
                    <a:lstStyle/>
                    <a:p>
                      <a:endParaRPr lang="en-US" dirty="0"/>
                    </a:p>
                  </a:txBody>
                  <a:tcPr>
                    <a:solidFill>
                      <a:schemeClr val="accent4">
                        <a:lumMod val="75000"/>
                      </a:schemeClr>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chemeClr val="accent4">
                        <a:lumMod val="75000"/>
                      </a:schemeClr>
                    </a:solidFill>
                  </a:tcPr>
                </a:tc>
              </a:tr>
            </a:tbl>
          </a:graphicData>
        </a:graphic>
      </p:graphicFrame>
      <p:sp>
        <p:nvSpPr>
          <p:cNvPr id="5" name="Oval 4"/>
          <p:cNvSpPr/>
          <p:nvPr/>
        </p:nvSpPr>
        <p:spPr>
          <a:xfrm>
            <a:off x="1716217" y="3266306"/>
            <a:ext cx="1070918" cy="3638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a:t>
            </a:r>
            <a:endParaRPr lang="en-US" sz="2000" dirty="0"/>
          </a:p>
        </p:txBody>
      </p:sp>
      <p:sp>
        <p:nvSpPr>
          <p:cNvPr id="6" name="Oval 5"/>
          <p:cNvSpPr/>
          <p:nvPr/>
        </p:nvSpPr>
        <p:spPr>
          <a:xfrm>
            <a:off x="2932670" y="3266306"/>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a:t>
            </a:r>
            <a:endParaRPr lang="en-US" sz="2000" dirty="0"/>
          </a:p>
        </p:txBody>
      </p:sp>
      <p:sp>
        <p:nvSpPr>
          <p:cNvPr id="7" name="Oval 6"/>
          <p:cNvSpPr/>
          <p:nvPr/>
        </p:nvSpPr>
        <p:spPr>
          <a:xfrm>
            <a:off x="4053015" y="3266306"/>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a:t>
            </a:r>
            <a:endParaRPr lang="en-US" sz="2000" dirty="0"/>
          </a:p>
        </p:txBody>
      </p:sp>
      <p:sp>
        <p:nvSpPr>
          <p:cNvPr id="8" name="Oval 7"/>
          <p:cNvSpPr/>
          <p:nvPr/>
        </p:nvSpPr>
        <p:spPr>
          <a:xfrm>
            <a:off x="5204941" y="3266306"/>
            <a:ext cx="1070918" cy="3638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a:t>
            </a:r>
            <a:endParaRPr lang="en-US" sz="2000" dirty="0"/>
          </a:p>
        </p:txBody>
      </p:sp>
      <p:sp>
        <p:nvSpPr>
          <p:cNvPr id="9" name="Oval 8"/>
          <p:cNvSpPr/>
          <p:nvPr/>
        </p:nvSpPr>
        <p:spPr>
          <a:xfrm>
            <a:off x="6404830" y="3266306"/>
            <a:ext cx="1070918" cy="3638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a:t>
            </a:r>
            <a:endParaRPr lang="en-US" sz="2000" dirty="0"/>
          </a:p>
        </p:txBody>
      </p:sp>
      <p:sp>
        <p:nvSpPr>
          <p:cNvPr id="10" name="Oval 9"/>
          <p:cNvSpPr/>
          <p:nvPr/>
        </p:nvSpPr>
        <p:spPr>
          <a:xfrm>
            <a:off x="7565838" y="3266306"/>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a:t>
            </a:r>
            <a:endParaRPr lang="en-US" sz="2000" dirty="0"/>
          </a:p>
        </p:txBody>
      </p:sp>
      <p:sp>
        <p:nvSpPr>
          <p:cNvPr id="11" name="TextBox 10"/>
          <p:cNvSpPr txBox="1"/>
          <p:nvPr/>
        </p:nvSpPr>
        <p:spPr>
          <a:xfrm>
            <a:off x="457200" y="3260810"/>
            <a:ext cx="793982" cy="369332"/>
          </a:xfrm>
          <a:prstGeom prst="rect">
            <a:avLst/>
          </a:prstGeom>
          <a:noFill/>
        </p:spPr>
        <p:txBody>
          <a:bodyPr wrap="none" rtlCol="0">
            <a:spAutoFit/>
          </a:bodyPr>
          <a:lstStyle/>
          <a:p>
            <a:r>
              <a:rPr lang="en-US" dirty="0" smtClean="0"/>
              <a:t>Core 0</a:t>
            </a:r>
            <a:endParaRPr lang="en-US" dirty="0"/>
          </a:p>
        </p:txBody>
      </p:sp>
      <p:cxnSp>
        <p:nvCxnSpPr>
          <p:cNvPr id="13" name="Straight Arrow Connector 12"/>
          <p:cNvCxnSpPr/>
          <p:nvPr/>
        </p:nvCxnSpPr>
        <p:spPr>
          <a:xfrm>
            <a:off x="75514" y="1764270"/>
            <a:ext cx="381686" cy="0"/>
          </a:xfrm>
          <a:prstGeom prst="straightConnector1">
            <a:avLst/>
          </a:prstGeom>
          <a:ln w="57150" cmpd="sng">
            <a:headEnd type="none"/>
            <a:tailEnd type="triangle"/>
          </a:ln>
        </p:spPr>
        <p:style>
          <a:lnRef idx="2">
            <a:schemeClr val="accent1"/>
          </a:lnRef>
          <a:fillRef idx="0">
            <a:schemeClr val="accent1"/>
          </a:fillRef>
          <a:effectRef idx="1">
            <a:schemeClr val="accent1"/>
          </a:effectRef>
          <a:fontRef idx="minor">
            <a:schemeClr val="tx1"/>
          </a:fontRef>
        </p:style>
      </p:cxnSp>
      <p:sp>
        <p:nvSpPr>
          <p:cNvPr id="17" name="Rectangle 16"/>
          <p:cNvSpPr/>
          <p:nvPr/>
        </p:nvSpPr>
        <p:spPr>
          <a:xfrm>
            <a:off x="457200" y="1983946"/>
            <a:ext cx="1162908" cy="728774"/>
          </a:xfrm>
          <a:prstGeom prst="rect">
            <a:avLst/>
          </a:prstGeom>
          <a:solidFill>
            <a:schemeClr val="accent1">
              <a:alpha val="71000"/>
            </a:schemeClr>
          </a:solidFill>
          <a:ln>
            <a:solidFill>
              <a:schemeClr val="accent2">
                <a:alpha val="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9" name="Straight Arrow Connector 18"/>
          <p:cNvCxnSpPr/>
          <p:nvPr/>
        </p:nvCxnSpPr>
        <p:spPr>
          <a:xfrm>
            <a:off x="1620108" y="2148703"/>
            <a:ext cx="5855640"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a:off x="1620108" y="2519405"/>
            <a:ext cx="7066691"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2958448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5" presetClass="emph" presetSubtype="0" repeatCount="4000" fill="hold" nodeType="clickEffect">
                                  <p:stCondLst>
                                    <p:cond delay="0"/>
                                  </p:stCondLst>
                                  <p:childTnLst>
                                    <p:anim calcmode="discrete" valueType="str">
                                      <p:cBhvr>
                                        <p:cTn id="10" dur="1000" fill="hold"/>
                                        <p:tgtEl>
                                          <p:spTgt spid="13"/>
                                        </p:tgtEl>
                                        <p:attrNameLst>
                                          <p:attrName>style.visibility</p:attrName>
                                        </p:attrNameLst>
                                      </p:cBhvr>
                                      <p:tavLst>
                                        <p:tav tm="0">
                                          <p:val>
                                            <p:strVal val="hidden"/>
                                          </p:val>
                                        </p:tav>
                                        <p:tav tm="50000">
                                          <p:val>
                                            <p:strVal val="visible"/>
                                          </p:val>
                                        </p:tav>
                                      </p:tavLst>
                                    </p:anim>
                                  </p:childTnLst>
                                  <p:subTnLst>
                                    <p:set>
                                      <p:cBhvr override="childStyle">
                                        <p:cTn dur="1" fill="hold" display="0" masterRel="nextClick" afterEffect="1"/>
                                        <p:tgtEl>
                                          <p:spTgt spid="13"/>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9" presetClass="emph" presetSubtype="0" grpId="1" nodeType="clickEffect">
                                  <p:stCondLst>
                                    <p:cond delay="0"/>
                                  </p:stCondLst>
                                  <p:childTnLst>
                                    <p:set>
                                      <p:cBhvr rctx="PPT">
                                        <p:cTn id="18" dur="indefinite"/>
                                        <p:tgtEl>
                                          <p:spTgt spid="17"/>
                                        </p:tgtEl>
                                        <p:attrNameLst>
                                          <p:attrName>style.opacity</p:attrName>
                                        </p:attrNameLst>
                                      </p:cBhvr>
                                      <p:to>
                                        <p:strVal val="0.5"/>
                                      </p:to>
                                    </p:set>
                                    <p:animEffect filter="image" prLst="opacity: 0.5">
                                      <p:cBhvr rctx="IE">
                                        <p:cTn id="19" dur="indefinite"/>
                                        <p:tgtEl>
                                          <p:spTgt spid="17"/>
                                        </p:tgtEl>
                                      </p:cBhvr>
                                    </p:animEffect>
                                  </p:childTnLst>
                                  <p:subTnLst>
                                    <p:set>
                                      <p:cBhvr override="childStyle">
                                        <p:cTn dur="1" fill="hold" display="0" masterRel="nextClick" afterEffect="1"/>
                                        <p:tgtEl>
                                          <p:spTgt spid="17"/>
                                        </p:tgtEl>
                                        <p:attrNameLst>
                                          <p:attrName>style.visibility</p:attrName>
                                        </p:attrNameLst>
                                      </p:cBhvr>
                                      <p:to>
                                        <p:strVal val="hidden"/>
                                      </p:to>
                                    </p:set>
                                  </p:subTnLst>
                                </p:cTn>
                              </p:par>
                            </p:childTnLst>
                          </p:cTn>
                        </p:par>
                      </p:childTnLst>
                    </p:cTn>
                  </p:par>
                  <p:par>
                    <p:cTn id="20" fill="hold">
                      <p:stCondLst>
                        <p:cond delay="indefinite"/>
                      </p:stCondLst>
                      <p:childTnLst>
                        <p:par>
                          <p:cTn id="21" fill="hold">
                            <p:stCondLst>
                              <p:cond delay="0"/>
                            </p:stCondLst>
                            <p:childTnLst>
                              <p:par>
                                <p:cTn id="22" presetID="35" presetClass="emph" presetSubtype="0" repeatCount="4000" fill="hold" grpId="2" nodeType="clickEffect">
                                  <p:stCondLst>
                                    <p:cond delay="0"/>
                                  </p:stCondLst>
                                  <p:childTnLst>
                                    <p:anim calcmode="discrete" valueType="str">
                                      <p:cBhvr>
                                        <p:cTn id="23" dur="1000" fill="hold"/>
                                        <p:tgtEl>
                                          <p:spTgt spid="17"/>
                                        </p:tgtEl>
                                        <p:attrNameLst>
                                          <p:attrName>style.visibility</p:attrName>
                                        </p:attrNameLst>
                                      </p:cBhvr>
                                      <p:tavLst>
                                        <p:tav tm="0">
                                          <p:val>
                                            <p:strVal val="hidden"/>
                                          </p:val>
                                        </p:tav>
                                        <p:tav tm="50000">
                                          <p:val>
                                            <p:strVal val="visible"/>
                                          </p:val>
                                        </p:tav>
                                      </p:tavLst>
                                    </p:anim>
                                  </p:childTnLst>
                                  <p:subTnLst>
                                    <p:set>
                                      <p:cBhvr override="childStyle">
                                        <p:cTn dur="1" fill="hold" display="0" masterRel="nextClick" afterEffect="1"/>
                                        <p:tgtEl>
                                          <p:spTgt spid="17"/>
                                        </p:tgtEl>
                                        <p:attrNameLst>
                                          <p:attrName>style.visibility</p:attrName>
                                        </p:attrNameLst>
                                      </p:cBhvr>
                                      <p:to>
                                        <p:strVal val="hidden"/>
                                      </p:to>
                                    </p:set>
                                  </p:sub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19"/>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35" presetClass="emph" presetSubtype="0" repeatCount="3000" fill="hold" nodeType="clickEffect">
                                  <p:stCondLst>
                                    <p:cond delay="0"/>
                                  </p:stCondLst>
                                  <p:childTnLst>
                                    <p:anim calcmode="discrete" valueType="str">
                                      <p:cBhvr>
                                        <p:cTn id="31" dur="1000" fill="hold"/>
                                        <p:tgtEl>
                                          <p:spTgt spid="19"/>
                                        </p:tgtEl>
                                        <p:attrNameLst>
                                          <p:attrName>style.visibility</p:attrName>
                                        </p:attrNameLst>
                                      </p:cBhvr>
                                      <p:tavLst>
                                        <p:tav tm="0">
                                          <p:val>
                                            <p:strVal val="hidden"/>
                                          </p:val>
                                        </p:tav>
                                        <p:tav tm="50000">
                                          <p:val>
                                            <p:strVal val="visible"/>
                                          </p:val>
                                        </p:tav>
                                      </p:tavLst>
                                    </p:anim>
                                  </p:childTnLst>
                                  <p:subTnLst>
                                    <p:set>
                                      <p:cBhvr override="childStyle">
                                        <p:cTn dur="1" fill="hold" display="0" masterRel="nextClick" afterEffect="1"/>
                                        <p:tgtEl>
                                          <p:spTgt spid="19"/>
                                        </p:tgtEl>
                                        <p:attrNameLst>
                                          <p:attrName>style.visibility</p:attrName>
                                        </p:attrNameLst>
                                      </p:cBhvr>
                                      <p:to>
                                        <p:strVal val="hidden"/>
                                      </p:to>
                                    </p:set>
                                  </p:sub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21"/>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35" presetClass="emph" presetSubtype="0" repeatCount="3000" fill="hold" nodeType="clickEffect">
                                  <p:stCondLst>
                                    <p:cond delay="0"/>
                                  </p:stCondLst>
                                  <p:childTnLst>
                                    <p:anim calcmode="discrete" valueType="str">
                                      <p:cBhvr>
                                        <p:cTn id="39" dur="1000" fill="hold"/>
                                        <p:tgtEl>
                                          <p:spTgt spid="21"/>
                                        </p:tgtEl>
                                        <p:attrNameLst>
                                          <p:attrName>style.visibility</p:attrName>
                                        </p:attrNameLst>
                                      </p:cBhvr>
                                      <p:tavLst>
                                        <p:tav tm="0">
                                          <p:val>
                                            <p:strVal val="hidden"/>
                                          </p:val>
                                        </p:tav>
                                        <p:tav tm="50000">
                                          <p:val>
                                            <p:strVal val="visible"/>
                                          </p:val>
                                        </p:tav>
                                      </p:tavLst>
                                    </p:anim>
                                  </p:childTnLst>
                                  <p:subTnLst>
                                    <p:set>
                                      <p:cBhvr override="childStyle">
                                        <p:cTn dur="1" fill="hold" display="0" masterRel="nextClick" afterEffect="1"/>
                                        <p:tgtEl>
                                          <p:spTgt spid="21"/>
                                        </p:tgtEl>
                                        <p:attrNameLst>
                                          <p:attrName>style.visibility</p:attrName>
                                        </p:attrNameLst>
                                      </p:cBhvr>
                                      <p:to>
                                        <p:strVal val="hidden"/>
                                      </p:to>
                                    </p:set>
                                  </p:subTnLst>
                                </p:cTn>
                              </p:par>
                            </p:childTnLst>
                          </p:cTn>
                        </p:par>
                      </p:childTnLst>
                    </p:cTn>
                  </p:par>
                  <p:par>
                    <p:cTn id="40" fill="hold">
                      <p:stCondLst>
                        <p:cond delay="indefinite"/>
                      </p:stCondLst>
                      <p:childTnLst>
                        <p:par>
                          <p:cTn id="41" fill="hold">
                            <p:stCondLst>
                              <p:cond delay="0"/>
                            </p:stCondLst>
                            <p:childTnLst>
                              <p:par>
                                <p:cTn id="42" presetID="26" presetClass="emph" presetSubtype="0" repeatCount="3000" fill="hold" grpId="0" nodeType="clickEffect">
                                  <p:stCondLst>
                                    <p:cond delay="0"/>
                                  </p:stCondLst>
                                  <p:childTnLst>
                                    <p:animEffect transition="out" filter="fade">
                                      <p:cBhvr>
                                        <p:cTn id="43" dur="500" tmFilter="0, 0; .2, .5; .8, .5; 1, 0"/>
                                        <p:tgtEl>
                                          <p:spTgt spid="11"/>
                                        </p:tgtEl>
                                      </p:cBhvr>
                                    </p:animEffect>
                                    <p:animScale>
                                      <p:cBhvr>
                                        <p:cTn id="44" dur="250" autoRev="1" fill="hold"/>
                                        <p:tgtEl>
                                          <p:spTgt spid="11"/>
                                        </p:tgtEl>
                                      </p:cBhvr>
                                      <p:by x="105000" y="105000"/>
                                    </p:animScale>
                                  </p:childTnLst>
                                </p:cTn>
                              </p:par>
                            </p:childTnLst>
                          </p:cTn>
                        </p:par>
                      </p:childTnLst>
                    </p:cTn>
                  </p:par>
                  <p:par>
                    <p:cTn id="45" fill="hold">
                      <p:stCondLst>
                        <p:cond delay="indefinite"/>
                      </p:stCondLst>
                      <p:childTnLst>
                        <p:par>
                          <p:cTn id="46" fill="hold">
                            <p:stCondLst>
                              <p:cond delay="0"/>
                            </p:stCondLst>
                            <p:childTnLst>
                              <p:par>
                                <p:cTn id="47" presetID="26" presetClass="emph" presetSubtype="0" fill="hold" grpId="0" nodeType="clickEffect">
                                  <p:stCondLst>
                                    <p:cond delay="0"/>
                                  </p:stCondLst>
                                  <p:childTnLst>
                                    <p:animEffect transition="out" filter="fade">
                                      <p:cBhvr>
                                        <p:cTn id="48" dur="500" tmFilter="0, 0; .2, .5; .8, .5; 1, 0"/>
                                        <p:tgtEl>
                                          <p:spTgt spid="5"/>
                                        </p:tgtEl>
                                      </p:cBhvr>
                                    </p:animEffect>
                                    <p:animScale>
                                      <p:cBhvr>
                                        <p:cTn id="49" dur="250" autoRev="1" fill="hold"/>
                                        <p:tgtEl>
                                          <p:spTgt spid="5"/>
                                        </p:tgtEl>
                                      </p:cBhvr>
                                      <p:by x="105000" y="105000"/>
                                    </p:animScale>
                                  </p:childTnLst>
                                </p:cTn>
                              </p:par>
                            </p:childTnLst>
                          </p:cTn>
                        </p:par>
                      </p:childTnLst>
                    </p:cTn>
                  </p:par>
                  <p:par>
                    <p:cTn id="50" fill="hold">
                      <p:stCondLst>
                        <p:cond delay="indefinite"/>
                      </p:stCondLst>
                      <p:childTnLst>
                        <p:par>
                          <p:cTn id="51" fill="hold">
                            <p:stCondLst>
                              <p:cond delay="0"/>
                            </p:stCondLst>
                            <p:childTnLst>
                              <p:par>
                                <p:cTn id="52" presetID="26" presetClass="emph" presetSubtype="0" fill="hold" grpId="0" nodeType="clickEffect">
                                  <p:stCondLst>
                                    <p:cond delay="0"/>
                                  </p:stCondLst>
                                  <p:childTnLst>
                                    <p:animEffect transition="out" filter="fade">
                                      <p:cBhvr>
                                        <p:cTn id="53" dur="500" tmFilter="0, 0; .2, .5; .8, .5; 1, 0"/>
                                        <p:tgtEl>
                                          <p:spTgt spid="6"/>
                                        </p:tgtEl>
                                      </p:cBhvr>
                                    </p:animEffect>
                                    <p:animScale>
                                      <p:cBhvr>
                                        <p:cTn id="54" dur="250" autoRev="1" fill="hold"/>
                                        <p:tgtEl>
                                          <p:spTgt spid="6"/>
                                        </p:tgtEl>
                                      </p:cBhvr>
                                      <p:by x="105000" y="105000"/>
                                    </p:animScale>
                                  </p:childTnLst>
                                </p:cTn>
                              </p:par>
                            </p:childTnLst>
                          </p:cTn>
                        </p:par>
                      </p:childTnLst>
                    </p:cTn>
                  </p:par>
                  <p:par>
                    <p:cTn id="55" fill="hold">
                      <p:stCondLst>
                        <p:cond delay="indefinite"/>
                      </p:stCondLst>
                      <p:childTnLst>
                        <p:par>
                          <p:cTn id="56" fill="hold">
                            <p:stCondLst>
                              <p:cond delay="0"/>
                            </p:stCondLst>
                            <p:childTnLst>
                              <p:par>
                                <p:cTn id="57" presetID="26" presetClass="emph" presetSubtype="0" fill="hold" grpId="0" nodeType="clickEffect">
                                  <p:stCondLst>
                                    <p:cond delay="0"/>
                                  </p:stCondLst>
                                  <p:childTnLst>
                                    <p:animEffect transition="out" filter="fade">
                                      <p:cBhvr>
                                        <p:cTn id="58" dur="500" tmFilter="0, 0; .2, .5; .8, .5; 1, 0"/>
                                        <p:tgtEl>
                                          <p:spTgt spid="7"/>
                                        </p:tgtEl>
                                      </p:cBhvr>
                                    </p:animEffect>
                                    <p:animScale>
                                      <p:cBhvr>
                                        <p:cTn id="59" dur="250" autoRev="1" fill="hold"/>
                                        <p:tgtEl>
                                          <p:spTgt spid="7"/>
                                        </p:tgtEl>
                                      </p:cBhvr>
                                      <p:by x="105000" y="105000"/>
                                    </p:animScale>
                                  </p:childTnLst>
                                </p:cTn>
                              </p:par>
                            </p:childTnLst>
                          </p:cTn>
                        </p:par>
                      </p:childTnLst>
                    </p:cTn>
                  </p:par>
                  <p:par>
                    <p:cTn id="60" fill="hold">
                      <p:stCondLst>
                        <p:cond delay="indefinite"/>
                      </p:stCondLst>
                      <p:childTnLst>
                        <p:par>
                          <p:cTn id="61" fill="hold">
                            <p:stCondLst>
                              <p:cond delay="0"/>
                            </p:stCondLst>
                            <p:childTnLst>
                              <p:par>
                                <p:cTn id="62" presetID="26" presetClass="emph" presetSubtype="0" fill="hold" grpId="0" nodeType="clickEffect">
                                  <p:stCondLst>
                                    <p:cond delay="0"/>
                                  </p:stCondLst>
                                  <p:childTnLst>
                                    <p:animEffect transition="out" filter="fade">
                                      <p:cBhvr>
                                        <p:cTn id="63" dur="500" tmFilter="0, 0; .2, .5; .8, .5; 1, 0"/>
                                        <p:tgtEl>
                                          <p:spTgt spid="8"/>
                                        </p:tgtEl>
                                      </p:cBhvr>
                                    </p:animEffect>
                                    <p:animScale>
                                      <p:cBhvr>
                                        <p:cTn id="64" dur="250" autoRev="1" fill="hold"/>
                                        <p:tgtEl>
                                          <p:spTgt spid="8"/>
                                        </p:tgtEl>
                                      </p:cBhvr>
                                      <p:by x="105000" y="105000"/>
                                    </p:animScale>
                                  </p:childTnLst>
                                </p:cTn>
                              </p:par>
                            </p:childTnLst>
                          </p:cTn>
                        </p:par>
                      </p:childTnLst>
                    </p:cTn>
                  </p:par>
                  <p:par>
                    <p:cTn id="65" fill="hold">
                      <p:stCondLst>
                        <p:cond delay="indefinite"/>
                      </p:stCondLst>
                      <p:childTnLst>
                        <p:par>
                          <p:cTn id="66" fill="hold">
                            <p:stCondLst>
                              <p:cond delay="0"/>
                            </p:stCondLst>
                            <p:childTnLst>
                              <p:par>
                                <p:cTn id="67" presetID="26" presetClass="emph" presetSubtype="0" fill="hold" grpId="0" nodeType="clickEffect">
                                  <p:stCondLst>
                                    <p:cond delay="0"/>
                                  </p:stCondLst>
                                  <p:childTnLst>
                                    <p:animEffect transition="out" filter="fade">
                                      <p:cBhvr>
                                        <p:cTn id="68" dur="500" tmFilter="0, 0; .2, .5; .8, .5; 1, 0"/>
                                        <p:tgtEl>
                                          <p:spTgt spid="9"/>
                                        </p:tgtEl>
                                      </p:cBhvr>
                                    </p:animEffect>
                                    <p:animScale>
                                      <p:cBhvr>
                                        <p:cTn id="69" dur="250" autoRev="1" fill="hold"/>
                                        <p:tgtEl>
                                          <p:spTgt spid="9"/>
                                        </p:tgtEl>
                                      </p:cBhvr>
                                      <p:by x="105000" y="105000"/>
                                    </p:animScale>
                                  </p:childTnLst>
                                </p:cTn>
                              </p:par>
                            </p:childTnLst>
                          </p:cTn>
                        </p:par>
                      </p:childTnLst>
                    </p:cTn>
                  </p:par>
                  <p:par>
                    <p:cTn id="70" fill="hold">
                      <p:stCondLst>
                        <p:cond delay="indefinite"/>
                      </p:stCondLst>
                      <p:childTnLst>
                        <p:par>
                          <p:cTn id="71" fill="hold">
                            <p:stCondLst>
                              <p:cond delay="0"/>
                            </p:stCondLst>
                            <p:childTnLst>
                              <p:par>
                                <p:cTn id="72" presetID="26" presetClass="emph" presetSubtype="0" fill="hold" grpId="0" nodeType="clickEffect">
                                  <p:stCondLst>
                                    <p:cond delay="0"/>
                                  </p:stCondLst>
                                  <p:childTnLst>
                                    <p:animEffect transition="out" filter="fade">
                                      <p:cBhvr>
                                        <p:cTn id="73" dur="500" tmFilter="0, 0; .2, .5; .8, .5; 1, 0"/>
                                        <p:tgtEl>
                                          <p:spTgt spid="10"/>
                                        </p:tgtEl>
                                      </p:cBhvr>
                                    </p:animEffect>
                                    <p:animScale>
                                      <p:cBhvr>
                                        <p:cTn id="74" dur="250" autoRev="1" fill="hold"/>
                                        <p:tgtEl>
                                          <p:spTgt spid="1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p:bldP spid="17" grpId="0" animBg="1"/>
      <p:bldP spid="17" grpId="1" animBg="1"/>
      <p:bldP spid="17" grpId="2" animBg="1"/>
    </p:bldLst>
  </p:timing>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Single-Core </a:t>
            </a:r>
            <a:r>
              <a:rPr lang="en-US" dirty="0" smtClean="0"/>
              <a:t>Multi-</a:t>
            </a:r>
            <a:r>
              <a:rPr lang="en-US" dirty="0"/>
              <a:t>Threaded</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066583653"/>
              </p:ext>
            </p:extLst>
          </p:nvPr>
        </p:nvGraphicFramePr>
        <p:xfrm>
          <a:off x="457200" y="1600200"/>
          <a:ext cx="8229599" cy="2225040"/>
        </p:xfrm>
        <a:graphic>
          <a:graphicData uri="http://schemas.openxmlformats.org/drawingml/2006/table">
            <a:tbl>
              <a:tblPr firstRow="1" bandRow="1">
                <a:tableStyleId>{5C22544A-7EE6-4342-B048-85BDC9FD1C3A}</a:tableStyleId>
              </a:tblPr>
              <a:tblGrid>
                <a:gridCol w="1175657"/>
                <a:gridCol w="1175657"/>
                <a:gridCol w="1175657"/>
                <a:gridCol w="1175657"/>
                <a:gridCol w="1175657"/>
                <a:gridCol w="1175657"/>
                <a:gridCol w="1175657"/>
              </a:tblGrid>
              <a:tr h="370840">
                <a:tc>
                  <a:txBody>
                    <a:bodyPr/>
                    <a:lstStyle/>
                    <a:p>
                      <a:pPr algn="ctr"/>
                      <a:r>
                        <a:rPr lang="en-US" dirty="0" smtClean="0">
                          <a:solidFill>
                            <a:schemeClr val="bg1"/>
                          </a:solidFill>
                        </a:rPr>
                        <a:t>Time</a:t>
                      </a:r>
                      <a:endParaRPr lang="en-US" dirty="0">
                        <a:solidFill>
                          <a:schemeClr val="bg1"/>
                        </a:solidFill>
                      </a:endParaRPr>
                    </a:p>
                  </a:txBody>
                  <a:tcPr>
                    <a:solidFill>
                      <a:schemeClr val="accent1"/>
                    </a:solidFill>
                  </a:tcPr>
                </a:tc>
                <a:tc>
                  <a:txBody>
                    <a:bodyPr/>
                    <a:lstStyle/>
                    <a:p>
                      <a:pPr algn="ctr"/>
                      <a:r>
                        <a:rPr lang="en-US" dirty="0" smtClean="0">
                          <a:solidFill>
                            <a:schemeClr val="bg1"/>
                          </a:solidFill>
                        </a:rPr>
                        <a:t>Time</a:t>
                      </a:r>
                      <a:r>
                        <a:rPr lang="en-US" baseline="0" dirty="0" smtClean="0">
                          <a:solidFill>
                            <a:schemeClr val="bg1"/>
                          </a:solidFill>
                        </a:rPr>
                        <a:t> 0</a:t>
                      </a:r>
                      <a:endParaRPr lang="en-US" dirty="0">
                        <a:solidFill>
                          <a:schemeClr val="bg1"/>
                        </a:solidFill>
                      </a:endParaRPr>
                    </a:p>
                  </a:txBody>
                  <a:tcPr/>
                </a:tc>
                <a:tc>
                  <a:txBody>
                    <a:bodyPr/>
                    <a:lstStyle/>
                    <a:p>
                      <a:pPr algn="ctr"/>
                      <a:r>
                        <a:rPr lang="en-US" dirty="0" smtClean="0"/>
                        <a:t>Time 1</a:t>
                      </a:r>
                      <a:endParaRPr lang="en-US" dirty="0"/>
                    </a:p>
                  </a:txBody>
                  <a:tcPr/>
                </a:tc>
                <a:tc>
                  <a:txBody>
                    <a:bodyPr/>
                    <a:lstStyle/>
                    <a:p>
                      <a:pPr algn="ctr"/>
                      <a:r>
                        <a:rPr lang="en-US" dirty="0" smtClean="0"/>
                        <a:t>Time 2</a:t>
                      </a:r>
                      <a:endParaRPr lang="en-US" dirty="0"/>
                    </a:p>
                  </a:txBody>
                  <a:tcPr/>
                </a:tc>
                <a:tc>
                  <a:txBody>
                    <a:bodyPr/>
                    <a:lstStyle/>
                    <a:p>
                      <a:pPr algn="ctr"/>
                      <a:r>
                        <a:rPr lang="en-US" dirty="0" smtClean="0"/>
                        <a:t>Time 3</a:t>
                      </a:r>
                      <a:endParaRPr lang="en-US" dirty="0"/>
                    </a:p>
                  </a:txBody>
                  <a:tcPr/>
                </a:tc>
                <a:tc>
                  <a:txBody>
                    <a:bodyPr/>
                    <a:lstStyle/>
                    <a:p>
                      <a:pPr algn="ctr"/>
                      <a:r>
                        <a:rPr lang="en-US" dirty="0" smtClean="0"/>
                        <a:t>Time 4</a:t>
                      </a:r>
                      <a:endParaRPr lang="en-US" dirty="0"/>
                    </a:p>
                  </a:txBody>
                  <a:tcPr/>
                </a:tc>
                <a:tc>
                  <a:txBody>
                    <a:bodyPr/>
                    <a:lstStyle/>
                    <a:p>
                      <a:pPr algn="ctr"/>
                      <a:r>
                        <a:rPr lang="en-US" dirty="0" smtClean="0"/>
                        <a:t>Time 5</a:t>
                      </a:r>
                      <a:endParaRPr lang="en-US" dirty="0"/>
                    </a:p>
                  </a:txBody>
                  <a:tcPr/>
                </a:tc>
              </a:tr>
              <a:tr h="370840">
                <a:tc rowSpan="2">
                  <a:txBody>
                    <a:bodyPr/>
                    <a:lstStyle/>
                    <a:p>
                      <a:pPr algn="ctr"/>
                      <a:r>
                        <a:rPr lang="en-US" dirty="0" smtClean="0"/>
                        <a:t>Process 0</a:t>
                      </a:r>
                      <a:endParaRPr lang="en-US" dirty="0"/>
                    </a:p>
                  </a:txBody>
                  <a:tcPr anchor="ctr">
                    <a:solidFill>
                      <a:schemeClr val="bg1"/>
                    </a:solidFill>
                  </a:tcPr>
                </a:tc>
                <a:tc>
                  <a:txBody>
                    <a:bodyPr/>
                    <a:lstStyle/>
                    <a:p>
                      <a:r>
                        <a:rPr lang="en-US" dirty="0" smtClean="0"/>
                        <a:t>Thread</a:t>
                      </a:r>
                      <a:r>
                        <a:rPr lang="en-US" baseline="0" dirty="0" smtClean="0"/>
                        <a:t> </a:t>
                      </a:r>
                      <a:r>
                        <a:rPr lang="en-US" dirty="0" smtClean="0"/>
                        <a:t>1</a:t>
                      </a:r>
                      <a:endParaRPr lang="en-US" dirty="0"/>
                    </a:p>
                  </a:txBody>
                  <a:tcPr>
                    <a:solidFill>
                      <a:schemeClr val="accent2">
                        <a:lumMod val="60000"/>
                        <a:lumOff val="40000"/>
                      </a:schemeClr>
                    </a:solidFill>
                  </a:tcPr>
                </a:tc>
                <a:tc>
                  <a:txBody>
                    <a:bodyPr/>
                    <a:lstStyle/>
                    <a:p>
                      <a:endParaRPr lang="en-US" dirty="0"/>
                    </a:p>
                  </a:txBody>
                  <a:tcPr>
                    <a:solidFill>
                      <a:schemeClr val="accent2">
                        <a:lumMod val="60000"/>
                        <a:lumOff val="40000"/>
                      </a:schemeClr>
                    </a:solidFill>
                  </a:tcPr>
                </a:tc>
                <a:tc>
                  <a:txBody>
                    <a:bodyPr/>
                    <a:lstStyle/>
                    <a:p>
                      <a:endParaRPr lang="en-US" dirty="0"/>
                    </a:p>
                  </a:txBody>
                  <a:tcPr>
                    <a:solidFill>
                      <a:schemeClr val="accent2">
                        <a:lumMod val="60000"/>
                        <a:lumOff val="40000"/>
                      </a:schemeClr>
                    </a:solidFill>
                  </a:tcPr>
                </a:tc>
                <a:tc>
                  <a:txBody>
                    <a:bodyPr/>
                    <a:lstStyle/>
                    <a:p>
                      <a:endParaRPr lang="en-US" dirty="0"/>
                    </a:p>
                  </a:txBody>
                  <a:tcPr>
                    <a:solidFill>
                      <a:schemeClr val="accent2">
                        <a:lumMod val="75000"/>
                      </a:schemeClr>
                    </a:solidFill>
                  </a:tcPr>
                </a:tc>
                <a:tc>
                  <a:txBody>
                    <a:bodyPr/>
                    <a:lstStyle/>
                    <a:p>
                      <a:endParaRPr lang="en-US" dirty="0"/>
                    </a:p>
                  </a:txBody>
                  <a:tcPr>
                    <a:solidFill>
                      <a:srgbClr val="953735"/>
                    </a:solidFill>
                  </a:tcPr>
                </a:tc>
                <a:tc>
                  <a:txBody>
                    <a:bodyPr/>
                    <a:lstStyle/>
                    <a:p>
                      <a:endParaRPr lang="en-US" dirty="0"/>
                    </a:p>
                  </a:txBody>
                  <a:tcPr>
                    <a:solidFill>
                      <a:schemeClr val="bg1"/>
                    </a:solidFill>
                  </a:tcPr>
                </a:tc>
              </a:tr>
              <a:tr h="370840">
                <a:tc vMerge="1">
                  <a:txBody>
                    <a:bodyPr/>
                    <a:lstStyle/>
                    <a:p>
                      <a:endParaRPr lang="en-US" dirty="0"/>
                    </a:p>
                  </a:txBody>
                  <a:tcPr>
                    <a:solidFill>
                      <a:schemeClr val="bg1"/>
                    </a:solidFill>
                  </a:tcPr>
                </a:tc>
                <a:tc>
                  <a:txBody>
                    <a:bodyPr/>
                    <a:lstStyle/>
                    <a:p>
                      <a:r>
                        <a:rPr lang="en-US" dirty="0" smtClean="0"/>
                        <a:t>Thread 2</a:t>
                      </a:r>
                      <a:endParaRPr lang="en-US" dirty="0"/>
                    </a:p>
                  </a:txBody>
                  <a:tcPr>
                    <a:solidFill>
                      <a:schemeClr val="accent2">
                        <a:lumMod val="75000"/>
                      </a:schemeClr>
                    </a:solidFill>
                  </a:tcPr>
                </a:tc>
                <a:tc>
                  <a:txBody>
                    <a:bodyPr/>
                    <a:lstStyle/>
                    <a:p>
                      <a:endParaRPr lang="en-US" dirty="0"/>
                    </a:p>
                  </a:txBody>
                  <a:tcPr>
                    <a:solidFill>
                      <a:schemeClr val="accent2">
                        <a:lumMod val="60000"/>
                        <a:lumOff val="40000"/>
                      </a:schemeClr>
                    </a:solidFill>
                  </a:tcPr>
                </a:tc>
                <a:tc>
                  <a:txBody>
                    <a:bodyPr/>
                    <a:lstStyle/>
                    <a:p>
                      <a:endParaRPr lang="en-US" dirty="0"/>
                    </a:p>
                  </a:txBody>
                  <a:tcPr>
                    <a:solidFill>
                      <a:schemeClr val="accent2">
                        <a:lumMod val="60000"/>
                        <a:lumOff val="40000"/>
                      </a:schemeClr>
                    </a:solidFill>
                  </a:tcPr>
                </a:tc>
                <a:tc>
                  <a:txBody>
                    <a:bodyPr/>
                    <a:lstStyle/>
                    <a:p>
                      <a:endParaRPr lang="en-US" dirty="0"/>
                    </a:p>
                  </a:txBody>
                  <a:tcPr>
                    <a:solidFill>
                      <a:srgbClr val="D99694"/>
                    </a:solidFill>
                  </a:tcPr>
                </a:tc>
                <a:tc>
                  <a:txBody>
                    <a:bodyPr/>
                    <a:lstStyle/>
                    <a:p>
                      <a:endParaRPr lang="en-US" dirty="0"/>
                    </a:p>
                  </a:txBody>
                  <a:tcPr>
                    <a:solidFill>
                      <a:srgbClr val="D99694"/>
                    </a:solidFill>
                  </a:tcPr>
                </a:tc>
                <a:tc>
                  <a:txBody>
                    <a:bodyPr/>
                    <a:lstStyle/>
                    <a:p>
                      <a:endParaRPr lang="en-US" dirty="0"/>
                    </a:p>
                  </a:txBody>
                  <a:tcPr>
                    <a:solidFill>
                      <a:schemeClr val="bg1"/>
                    </a:solidFill>
                  </a:tcPr>
                </a:tc>
              </a:tr>
              <a:tr h="370840">
                <a:tc rowSpan="3">
                  <a:txBody>
                    <a:bodyPr/>
                    <a:lstStyle/>
                    <a:p>
                      <a:pPr algn="ctr"/>
                      <a:r>
                        <a:rPr lang="en-US" dirty="0" smtClean="0"/>
                        <a:t>Process 1</a:t>
                      </a:r>
                      <a:endParaRPr lang="en-US" dirty="0"/>
                    </a:p>
                  </a:txBody>
                  <a:tcPr anchor="ctr">
                    <a:solidFill>
                      <a:schemeClr val="bg1"/>
                    </a:solidFill>
                  </a:tcPr>
                </a:tc>
                <a:tc>
                  <a:txBody>
                    <a:bodyPr/>
                    <a:lstStyle/>
                    <a:p>
                      <a:r>
                        <a:rPr lang="en-US" dirty="0" smtClean="0"/>
                        <a:t>Thread 1</a:t>
                      </a:r>
                      <a:endParaRPr lang="en-US" dirty="0"/>
                    </a:p>
                  </a:txBody>
                  <a:tcPr>
                    <a:solidFill>
                      <a:schemeClr val="accent4">
                        <a:lumMod val="60000"/>
                        <a:lumOff val="40000"/>
                      </a:schemeClr>
                    </a:solidFill>
                  </a:tcPr>
                </a:tc>
                <a:tc>
                  <a:txBody>
                    <a:bodyPr/>
                    <a:lstStyle/>
                    <a:p>
                      <a:endParaRPr lang="en-US" dirty="0"/>
                    </a:p>
                  </a:txBody>
                  <a:tcPr>
                    <a:solidFill>
                      <a:schemeClr val="accent4">
                        <a:lumMod val="75000"/>
                      </a:schemeClr>
                    </a:solidFill>
                  </a:tcPr>
                </a:tc>
                <a:tc>
                  <a:txBody>
                    <a:bodyPr/>
                    <a:lstStyle/>
                    <a:p>
                      <a:endParaRPr lang="en-US" dirty="0"/>
                    </a:p>
                  </a:txBody>
                  <a:tcPr>
                    <a:solidFill>
                      <a:srgbClr val="B3A2C7"/>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chemeClr val="accent4">
                        <a:lumMod val="60000"/>
                        <a:lumOff val="40000"/>
                      </a:schemeClr>
                    </a:solidFill>
                  </a:tcPr>
                </a:tc>
              </a:tr>
              <a:tr h="370840">
                <a:tc vMerge="1">
                  <a:txBody>
                    <a:bodyPr/>
                    <a:lstStyle/>
                    <a:p>
                      <a:endParaRPr lang="en-US" dirty="0"/>
                    </a:p>
                  </a:txBody>
                  <a:tcPr>
                    <a:solidFill>
                      <a:schemeClr val="bg1"/>
                    </a:solidFill>
                  </a:tcPr>
                </a:tc>
                <a:tc>
                  <a:txBody>
                    <a:bodyPr/>
                    <a:lstStyle/>
                    <a:p>
                      <a:r>
                        <a:rPr lang="en-US" dirty="0" smtClean="0"/>
                        <a:t>Thread 2</a:t>
                      </a:r>
                      <a:endParaRPr lang="en-US" dirty="0"/>
                    </a:p>
                  </a:txBody>
                  <a:tcPr>
                    <a:solidFill>
                      <a:schemeClr val="accent4">
                        <a:lumMod val="60000"/>
                        <a:lumOff val="40000"/>
                      </a:schemeClr>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chemeClr val="accent4">
                        <a:lumMod val="75000"/>
                      </a:schemeClr>
                    </a:solidFill>
                  </a:tcPr>
                </a:tc>
              </a:tr>
              <a:tr h="370840">
                <a:tc vMerge="1">
                  <a:txBody>
                    <a:bodyPr/>
                    <a:lstStyle/>
                    <a:p>
                      <a:endParaRPr lang="en-US" dirty="0"/>
                    </a:p>
                  </a:txBody>
                  <a:tcPr>
                    <a:solidFill>
                      <a:schemeClr val="bg1"/>
                    </a:solidFill>
                  </a:tcPr>
                </a:tc>
                <a:tc>
                  <a:txBody>
                    <a:bodyPr/>
                    <a:lstStyle/>
                    <a:p>
                      <a:r>
                        <a:rPr lang="en-US" dirty="0" smtClean="0"/>
                        <a:t>Thread 3</a:t>
                      </a:r>
                      <a:endParaRPr lang="en-US" dirty="0"/>
                    </a:p>
                  </a:txBody>
                  <a:tcPr>
                    <a:solidFill>
                      <a:schemeClr val="accent4">
                        <a:lumMod val="60000"/>
                        <a:lumOff val="40000"/>
                      </a:schemeClr>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chemeClr val="accent4">
                        <a:lumMod val="75000"/>
                      </a:schemeClr>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chemeClr val="accent4">
                        <a:lumMod val="60000"/>
                        <a:lumOff val="40000"/>
                      </a:schemeClr>
                    </a:solidFill>
                  </a:tcPr>
                </a:tc>
              </a:tr>
            </a:tbl>
          </a:graphicData>
        </a:graphic>
      </p:graphicFrame>
      <p:sp>
        <p:nvSpPr>
          <p:cNvPr id="5" name="Oval 4"/>
          <p:cNvSpPr/>
          <p:nvPr/>
        </p:nvSpPr>
        <p:spPr>
          <a:xfrm>
            <a:off x="1716217" y="4606646"/>
            <a:ext cx="1070918" cy="3638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P0.t2</a:t>
            </a:r>
            <a:endParaRPr lang="en-US" sz="2000" dirty="0"/>
          </a:p>
        </p:txBody>
      </p:sp>
      <p:sp>
        <p:nvSpPr>
          <p:cNvPr id="6" name="Oval 5"/>
          <p:cNvSpPr/>
          <p:nvPr/>
        </p:nvSpPr>
        <p:spPr>
          <a:xfrm>
            <a:off x="2884616" y="4599781"/>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P1.t1</a:t>
            </a:r>
            <a:endParaRPr lang="en-US" sz="2000" dirty="0"/>
          </a:p>
        </p:txBody>
      </p:sp>
      <p:sp>
        <p:nvSpPr>
          <p:cNvPr id="7" name="Oval 6"/>
          <p:cNvSpPr/>
          <p:nvPr/>
        </p:nvSpPr>
        <p:spPr>
          <a:xfrm>
            <a:off x="4053015" y="4592916"/>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P1.t3</a:t>
            </a:r>
            <a:endParaRPr lang="en-US" sz="2000" dirty="0"/>
          </a:p>
        </p:txBody>
      </p:sp>
      <p:sp>
        <p:nvSpPr>
          <p:cNvPr id="8" name="Oval 7"/>
          <p:cNvSpPr/>
          <p:nvPr/>
        </p:nvSpPr>
        <p:spPr>
          <a:xfrm>
            <a:off x="5204941" y="4599781"/>
            <a:ext cx="1070918" cy="3638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9" name="Oval 8"/>
          <p:cNvSpPr/>
          <p:nvPr/>
        </p:nvSpPr>
        <p:spPr>
          <a:xfrm>
            <a:off x="6404830" y="4592916"/>
            <a:ext cx="1070918" cy="3638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10" name="Oval 9"/>
          <p:cNvSpPr/>
          <p:nvPr/>
        </p:nvSpPr>
        <p:spPr>
          <a:xfrm>
            <a:off x="7565838" y="4599781"/>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P1.t2</a:t>
            </a:r>
            <a:endParaRPr lang="en-US" sz="2000" dirty="0"/>
          </a:p>
        </p:txBody>
      </p:sp>
      <p:sp>
        <p:nvSpPr>
          <p:cNvPr id="11" name="TextBox 10"/>
          <p:cNvSpPr txBox="1"/>
          <p:nvPr/>
        </p:nvSpPr>
        <p:spPr>
          <a:xfrm>
            <a:off x="457200" y="4620080"/>
            <a:ext cx="793982" cy="369332"/>
          </a:xfrm>
          <a:prstGeom prst="rect">
            <a:avLst/>
          </a:prstGeom>
          <a:noFill/>
        </p:spPr>
        <p:txBody>
          <a:bodyPr wrap="none" rtlCol="0">
            <a:spAutoFit/>
          </a:bodyPr>
          <a:lstStyle/>
          <a:p>
            <a:r>
              <a:rPr lang="en-US" dirty="0" smtClean="0"/>
              <a:t>Core 0</a:t>
            </a:r>
            <a:endParaRPr lang="en-US" dirty="0"/>
          </a:p>
        </p:txBody>
      </p:sp>
      <p:grpSp>
        <p:nvGrpSpPr>
          <p:cNvPr id="14" name="Group 13"/>
          <p:cNvGrpSpPr/>
          <p:nvPr/>
        </p:nvGrpSpPr>
        <p:grpSpPr>
          <a:xfrm>
            <a:off x="1640703" y="2155568"/>
            <a:ext cx="5835045" cy="372076"/>
            <a:chOff x="1640703" y="2155568"/>
            <a:chExt cx="5835045" cy="372076"/>
          </a:xfrm>
        </p:grpSpPr>
        <p:cxnSp>
          <p:nvCxnSpPr>
            <p:cNvPr id="12" name="Straight Arrow Connector 11"/>
            <p:cNvCxnSpPr/>
            <p:nvPr/>
          </p:nvCxnSpPr>
          <p:spPr>
            <a:xfrm>
              <a:off x="1640703" y="2155568"/>
              <a:ext cx="5835045"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1640703" y="2527644"/>
              <a:ext cx="5835045"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grpSp>
      <p:grpSp>
        <p:nvGrpSpPr>
          <p:cNvPr id="19" name="Group 18"/>
          <p:cNvGrpSpPr/>
          <p:nvPr/>
        </p:nvGrpSpPr>
        <p:grpSpPr>
          <a:xfrm>
            <a:off x="1640703" y="2910703"/>
            <a:ext cx="7046098" cy="730422"/>
            <a:chOff x="1640703" y="2910703"/>
            <a:chExt cx="7046098" cy="730422"/>
          </a:xfrm>
        </p:grpSpPr>
        <p:cxnSp>
          <p:nvCxnSpPr>
            <p:cNvPr id="16" name="Straight Arrow Connector 15"/>
            <p:cNvCxnSpPr/>
            <p:nvPr/>
          </p:nvCxnSpPr>
          <p:spPr>
            <a:xfrm>
              <a:off x="1640703" y="2910703"/>
              <a:ext cx="7046096"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1640704" y="3275914"/>
              <a:ext cx="7046096"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1640705" y="3641125"/>
              <a:ext cx="7046096"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32204455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subTnLst>
                                    <p:set>
                                      <p:cBhvr override="childStyle">
                                        <p:cTn dur="1" fill="hold" display="0" masterRel="nextClick" afterEffect="1"/>
                                        <p:tgtEl>
                                          <p:spTgt spid="14"/>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subTnLst>
                                    <p:set>
                                      <p:cBhvr override="childStyle">
                                        <p:cTn dur="1" fill="hold" display="0" masterRel="nextClick" afterEffect="1"/>
                                        <p:tgtEl>
                                          <p:spTgt spid="19"/>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Dual-</a:t>
            </a:r>
            <a:r>
              <a:rPr lang="en-US" dirty="0"/>
              <a:t>Core </a:t>
            </a:r>
            <a:r>
              <a:rPr lang="en-US" dirty="0" smtClean="0"/>
              <a:t>Multi-</a:t>
            </a:r>
            <a:r>
              <a:rPr lang="en-US" dirty="0"/>
              <a:t>Threaded</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037025944"/>
              </p:ext>
            </p:extLst>
          </p:nvPr>
        </p:nvGraphicFramePr>
        <p:xfrm>
          <a:off x="457200" y="1600200"/>
          <a:ext cx="8229599" cy="2225040"/>
        </p:xfrm>
        <a:graphic>
          <a:graphicData uri="http://schemas.openxmlformats.org/drawingml/2006/table">
            <a:tbl>
              <a:tblPr firstRow="1" bandRow="1">
                <a:tableStyleId>{5C22544A-7EE6-4342-B048-85BDC9FD1C3A}</a:tableStyleId>
              </a:tblPr>
              <a:tblGrid>
                <a:gridCol w="1175657"/>
                <a:gridCol w="1175657"/>
                <a:gridCol w="1175657"/>
                <a:gridCol w="1175657"/>
                <a:gridCol w="1175657"/>
                <a:gridCol w="1175657"/>
                <a:gridCol w="1175657"/>
              </a:tblGrid>
              <a:tr h="370840">
                <a:tc>
                  <a:txBody>
                    <a:bodyPr/>
                    <a:lstStyle/>
                    <a:p>
                      <a:pPr algn="ctr"/>
                      <a:r>
                        <a:rPr lang="en-US" dirty="0" smtClean="0">
                          <a:solidFill>
                            <a:schemeClr val="bg1"/>
                          </a:solidFill>
                        </a:rPr>
                        <a:t>Time</a:t>
                      </a:r>
                      <a:endParaRPr lang="en-US" dirty="0">
                        <a:solidFill>
                          <a:schemeClr val="bg1"/>
                        </a:solidFill>
                      </a:endParaRPr>
                    </a:p>
                  </a:txBody>
                  <a:tcPr>
                    <a:solidFill>
                      <a:schemeClr val="accent1"/>
                    </a:solidFill>
                  </a:tcPr>
                </a:tc>
                <a:tc>
                  <a:txBody>
                    <a:bodyPr/>
                    <a:lstStyle/>
                    <a:p>
                      <a:pPr algn="ctr"/>
                      <a:r>
                        <a:rPr lang="en-US" dirty="0" smtClean="0">
                          <a:solidFill>
                            <a:schemeClr val="bg1"/>
                          </a:solidFill>
                        </a:rPr>
                        <a:t>Time</a:t>
                      </a:r>
                      <a:r>
                        <a:rPr lang="en-US" baseline="0" dirty="0" smtClean="0">
                          <a:solidFill>
                            <a:schemeClr val="bg1"/>
                          </a:solidFill>
                        </a:rPr>
                        <a:t> 0</a:t>
                      </a:r>
                      <a:endParaRPr lang="en-US" dirty="0">
                        <a:solidFill>
                          <a:schemeClr val="bg1"/>
                        </a:solidFill>
                      </a:endParaRPr>
                    </a:p>
                  </a:txBody>
                  <a:tcPr/>
                </a:tc>
                <a:tc>
                  <a:txBody>
                    <a:bodyPr/>
                    <a:lstStyle/>
                    <a:p>
                      <a:pPr algn="ctr"/>
                      <a:r>
                        <a:rPr lang="en-US" dirty="0" smtClean="0"/>
                        <a:t>Time 1</a:t>
                      </a:r>
                      <a:endParaRPr lang="en-US" dirty="0"/>
                    </a:p>
                  </a:txBody>
                  <a:tcPr/>
                </a:tc>
                <a:tc>
                  <a:txBody>
                    <a:bodyPr/>
                    <a:lstStyle/>
                    <a:p>
                      <a:pPr algn="ctr"/>
                      <a:r>
                        <a:rPr lang="en-US" dirty="0" smtClean="0"/>
                        <a:t>Time 2</a:t>
                      </a:r>
                      <a:endParaRPr lang="en-US" dirty="0"/>
                    </a:p>
                  </a:txBody>
                  <a:tcPr/>
                </a:tc>
                <a:tc>
                  <a:txBody>
                    <a:bodyPr/>
                    <a:lstStyle/>
                    <a:p>
                      <a:pPr algn="ctr"/>
                      <a:r>
                        <a:rPr lang="en-US" dirty="0" smtClean="0"/>
                        <a:t>Time 3</a:t>
                      </a:r>
                      <a:endParaRPr lang="en-US" dirty="0"/>
                    </a:p>
                  </a:txBody>
                  <a:tcPr/>
                </a:tc>
                <a:tc>
                  <a:txBody>
                    <a:bodyPr/>
                    <a:lstStyle/>
                    <a:p>
                      <a:pPr algn="ctr"/>
                      <a:r>
                        <a:rPr lang="en-US" dirty="0" smtClean="0"/>
                        <a:t>Time 4</a:t>
                      </a:r>
                      <a:endParaRPr lang="en-US" dirty="0"/>
                    </a:p>
                  </a:txBody>
                  <a:tcPr/>
                </a:tc>
                <a:tc>
                  <a:txBody>
                    <a:bodyPr/>
                    <a:lstStyle/>
                    <a:p>
                      <a:pPr algn="ctr"/>
                      <a:r>
                        <a:rPr lang="en-US" dirty="0" smtClean="0"/>
                        <a:t>Time 5</a:t>
                      </a:r>
                      <a:endParaRPr lang="en-US" dirty="0"/>
                    </a:p>
                  </a:txBody>
                  <a:tcPr/>
                </a:tc>
              </a:tr>
              <a:tr h="370840">
                <a:tc rowSpan="2">
                  <a:txBody>
                    <a:bodyPr/>
                    <a:lstStyle/>
                    <a:p>
                      <a:pPr algn="ctr"/>
                      <a:r>
                        <a:rPr lang="en-US" dirty="0" smtClean="0"/>
                        <a:t>Process 0</a:t>
                      </a:r>
                      <a:endParaRPr lang="en-US" dirty="0"/>
                    </a:p>
                  </a:txBody>
                  <a:tcPr anchor="ctr">
                    <a:solidFill>
                      <a:schemeClr val="bg1"/>
                    </a:solidFill>
                  </a:tcPr>
                </a:tc>
                <a:tc>
                  <a:txBody>
                    <a:bodyPr/>
                    <a:lstStyle/>
                    <a:p>
                      <a:r>
                        <a:rPr lang="en-US" dirty="0" smtClean="0"/>
                        <a:t>Thread</a:t>
                      </a:r>
                      <a:r>
                        <a:rPr lang="en-US" baseline="0" dirty="0" smtClean="0"/>
                        <a:t> </a:t>
                      </a:r>
                      <a:r>
                        <a:rPr lang="en-US" dirty="0" smtClean="0"/>
                        <a:t>1</a:t>
                      </a:r>
                      <a:endParaRPr lang="en-US" dirty="0"/>
                    </a:p>
                  </a:txBody>
                  <a:tcPr>
                    <a:solidFill>
                      <a:schemeClr val="accent2">
                        <a:lumMod val="60000"/>
                        <a:lumOff val="40000"/>
                      </a:schemeClr>
                    </a:solidFill>
                  </a:tcPr>
                </a:tc>
                <a:tc>
                  <a:txBody>
                    <a:bodyPr/>
                    <a:lstStyle/>
                    <a:p>
                      <a:endParaRPr lang="en-US" dirty="0"/>
                    </a:p>
                  </a:txBody>
                  <a:tcPr>
                    <a:solidFill>
                      <a:schemeClr val="accent2">
                        <a:lumMod val="75000"/>
                      </a:schemeClr>
                    </a:solidFill>
                  </a:tcPr>
                </a:tc>
                <a:tc>
                  <a:txBody>
                    <a:bodyPr/>
                    <a:lstStyle/>
                    <a:p>
                      <a:endParaRPr lang="en-US" dirty="0"/>
                    </a:p>
                  </a:txBody>
                  <a:tcPr>
                    <a:solidFill>
                      <a:schemeClr val="accent2">
                        <a:lumMod val="60000"/>
                        <a:lumOff val="40000"/>
                      </a:schemeClr>
                    </a:solidFill>
                  </a:tcPr>
                </a:tc>
                <a:tc>
                  <a:txBody>
                    <a:bodyPr/>
                    <a:lstStyle/>
                    <a:p>
                      <a:endParaRPr lang="en-US" dirty="0"/>
                    </a:p>
                  </a:txBody>
                  <a:tcPr>
                    <a:solidFill>
                      <a:schemeClr val="accent2">
                        <a:lumMod val="75000"/>
                      </a:schemeClr>
                    </a:solidFill>
                  </a:tcPr>
                </a:tc>
                <a:tc>
                  <a:txBody>
                    <a:bodyPr/>
                    <a:lstStyle/>
                    <a:p>
                      <a:endParaRPr lang="en-US" dirty="0"/>
                    </a:p>
                  </a:txBody>
                  <a:tcPr>
                    <a:solidFill>
                      <a:schemeClr val="bg1"/>
                    </a:solidFill>
                  </a:tcPr>
                </a:tc>
                <a:tc>
                  <a:txBody>
                    <a:bodyPr/>
                    <a:lstStyle/>
                    <a:p>
                      <a:endParaRPr lang="en-US" dirty="0"/>
                    </a:p>
                  </a:txBody>
                  <a:tcPr>
                    <a:solidFill>
                      <a:schemeClr val="bg1"/>
                    </a:solidFill>
                  </a:tcPr>
                </a:tc>
              </a:tr>
              <a:tr h="370840">
                <a:tc vMerge="1">
                  <a:txBody>
                    <a:bodyPr/>
                    <a:lstStyle/>
                    <a:p>
                      <a:endParaRPr lang="en-US" dirty="0"/>
                    </a:p>
                  </a:txBody>
                  <a:tcPr>
                    <a:solidFill>
                      <a:schemeClr val="bg1"/>
                    </a:solidFill>
                  </a:tcPr>
                </a:tc>
                <a:tc>
                  <a:txBody>
                    <a:bodyPr/>
                    <a:lstStyle/>
                    <a:p>
                      <a:r>
                        <a:rPr lang="en-US" dirty="0" smtClean="0"/>
                        <a:t>Thread 2</a:t>
                      </a:r>
                      <a:endParaRPr lang="en-US" dirty="0"/>
                    </a:p>
                  </a:txBody>
                  <a:tcPr>
                    <a:solidFill>
                      <a:schemeClr val="accent2">
                        <a:lumMod val="75000"/>
                      </a:schemeClr>
                    </a:solidFill>
                  </a:tcPr>
                </a:tc>
                <a:tc>
                  <a:txBody>
                    <a:bodyPr/>
                    <a:lstStyle/>
                    <a:p>
                      <a:endParaRPr lang="en-US" dirty="0"/>
                    </a:p>
                  </a:txBody>
                  <a:tcPr>
                    <a:solidFill>
                      <a:schemeClr val="accent2">
                        <a:lumMod val="60000"/>
                        <a:lumOff val="40000"/>
                      </a:schemeClr>
                    </a:solidFill>
                  </a:tcPr>
                </a:tc>
                <a:tc>
                  <a:txBody>
                    <a:bodyPr/>
                    <a:lstStyle/>
                    <a:p>
                      <a:endParaRPr lang="en-US" dirty="0"/>
                    </a:p>
                  </a:txBody>
                  <a:tcPr>
                    <a:solidFill>
                      <a:schemeClr val="accent2">
                        <a:lumMod val="60000"/>
                        <a:lumOff val="40000"/>
                      </a:schemeClr>
                    </a:solidFill>
                  </a:tcPr>
                </a:tc>
                <a:tc>
                  <a:txBody>
                    <a:bodyPr/>
                    <a:lstStyle/>
                    <a:p>
                      <a:endParaRPr lang="en-US" dirty="0"/>
                    </a:p>
                  </a:txBody>
                  <a:tcPr>
                    <a:solidFill>
                      <a:srgbClr val="D99694"/>
                    </a:solidFill>
                  </a:tcPr>
                </a:tc>
                <a:tc>
                  <a:txBody>
                    <a:bodyPr/>
                    <a:lstStyle/>
                    <a:p>
                      <a:endParaRPr lang="en-US" dirty="0"/>
                    </a:p>
                  </a:txBody>
                  <a:tcPr>
                    <a:solidFill>
                      <a:srgbClr val="FFFFFF"/>
                    </a:solidFill>
                  </a:tcPr>
                </a:tc>
                <a:tc>
                  <a:txBody>
                    <a:bodyPr/>
                    <a:lstStyle/>
                    <a:p>
                      <a:endParaRPr lang="en-US" dirty="0"/>
                    </a:p>
                  </a:txBody>
                  <a:tcPr>
                    <a:solidFill>
                      <a:schemeClr val="bg1"/>
                    </a:solidFill>
                  </a:tcPr>
                </a:tc>
              </a:tr>
              <a:tr h="370840">
                <a:tc rowSpan="3">
                  <a:txBody>
                    <a:bodyPr/>
                    <a:lstStyle/>
                    <a:p>
                      <a:pPr algn="ctr"/>
                      <a:r>
                        <a:rPr lang="en-US" dirty="0" smtClean="0"/>
                        <a:t>Process 1</a:t>
                      </a:r>
                      <a:endParaRPr lang="en-US" dirty="0"/>
                    </a:p>
                  </a:txBody>
                  <a:tcPr anchor="ctr">
                    <a:solidFill>
                      <a:schemeClr val="bg1"/>
                    </a:solidFill>
                  </a:tcPr>
                </a:tc>
                <a:tc>
                  <a:txBody>
                    <a:bodyPr/>
                    <a:lstStyle/>
                    <a:p>
                      <a:r>
                        <a:rPr lang="en-US" dirty="0" smtClean="0"/>
                        <a:t>Thread 1</a:t>
                      </a:r>
                      <a:endParaRPr lang="en-US" dirty="0"/>
                    </a:p>
                  </a:txBody>
                  <a:tcPr>
                    <a:solidFill>
                      <a:schemeClr val="accent4">
                        <a:lumMod val="60000"/>
                        <a:lumOff val="40000"/>
                      </a:schemeClr>
                    </a:solidFill>
                  </a:tcPr>
                </a:tc>
                <a:tc>
                  <a:txBody>
                    <a:bodyPr/>
                    <a:lstStyle/>
                    <a:p>
                      <a:endParaRPr lang="en-US" dirty="0"/>
                    </a:p>
                  </a:txBody>
                  <a:tcPr>
                    <a:solidFill>
                      <a:schemeClr val="accent4">
                        <a:lumMod val="75000"/>
                      </a:schemeClr>
                    </a:solidFill>
                  </a:tcPr>
                </a:tc>
                <a:tc>
                  <a:txBody>
                    <a:bodyPr/>
                    <a:lstStyle/>
                    <a:p>
                      <a:endParaRPr lang="en-US" dirty="0"/>
                    </a:p>
                  </a:txBody>
                  <a:tcPr>
                    <a:solidFill>
                      <a:schemeClr val="accent4">
                        <a:lumMod val="75000"/>
                      </a:schemeClr>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rgbClr val="604A7B"/>
                    </a:solidFill>
                  </a:tcPr>
                </a:tc>
                <a:tc>
                  <a:txBody>
                    <a:bodyPr/>
                    <a:lstStyle/>
                    <a:p>
                      <a:endParaRPr lang="en-US" dirty="0"/>
                    </a:p>
                  </a:txBody>
                  <a:tcPr>
                    <a:solidFill>
                      <a:srgbClr val="FFFFFF"/>
                    </a:solidFill>
                  </a:tcPr>
                </a:tc>
              </a:tr>
              <a:tr h="370840">
                <a:tc vMerge="1">
                  <a:txBody>
                    <a:bodyPr/>
                    <a:lstStyle/>
                    <a:p>
                      <a:endParaRPr lang="en-US" dirty="0"/>
                    </a:p>
                  </a:txBody>
                  <a:tcPr>
                    <a:solidFill>
                      <a:schemeClr val="bg1"/>
                    </a:solidFill>
                  </a:tcPr>
                </a:tc>
                <a:tc>
                  <a:txBody>
                    <a:bodyPr/>
                    <a:lstStyle/>
                    <a:p>
                      <a:r>
                        <a:rPr lang="en-US" dirty="0" smtClean="0"/>
                        <a:t>Thread 2</a:t>
                      </a:r>
                      <a:endParaRPr lang="en-US" dirty="0"/>
                    </a:p>
                  </a:txBody>
                  <a:tcPr>
                    <a:solidFill>
                      <a:schemeClr val="accent4">
                        <a:lumMod val="75000"/>
                      </a:schemeClr>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chemeClr val="accent4">
                        <a:lumMod val="75000"/>
                      </a:schemeClr>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rgbClr val="FFFFFF"/>
                    </a:solidFill>
                  </a:tcPr>
                </a:tc>
              </a:tr>
              <a:tr h="370840">
                <a:tc vMerge="1">
                  <a:txBody>
                    <a:bodyPr/>
                    <a:lstStyle/>
                    <a:p>
                      <a:endParaRPr lang="en-US" dirty="0"/>
                    </a:p>
                  </a:txBody>
                  <a:tcPr>
                    <a:solidFill>
                      <a:schemeClr val="bg1"/>
                    </a:solidFill>
                  </a:tcPr>
                </a:tc>
                <a:tc>
                  <a:txBody>
                    <a:bodyPr/>
                    <a:lstStyle/>
                    <a:p>
                      <a:r>
                        <a:rPr lang="en-US" dirty="0" smtClean="0"/>
                        <a:t>Thread 3</a:t>
                      </a:r>
                      <a:endParaRPr lang="en-US" dirty="0"/>
                    </a:p>
                  </a:txBody>
                  <a:tcPr>
                    <a:solidFill>
                      <a:schemeClr val="accent4">
                        <a:lumMod val="60000"/>
                        <a:lumOff val="40000"/>
                      </a:schemeClr>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chemeClr val="accent4">
                        <a:lumMod val="75000"/>
                      </a:schemeClr>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rgbClr val="604A7B"/>
                    </a:solidFill>
                  </a:tcPr>
                </a:tc>
                <a:tc>
                  <a:txBody>
                    <a:bodyPr/>
                    <a:lstStyle/>
                    <a:p>
                      <a:endParaRPr lang="en-US" dirty="0"/>
                    </a:p>
                  </a:txBody>
                  <a:tcPr>
                    <a:solidFill>
                      <a:srgbClr val="FFFFFF"/>
                    </a:solidFill>
                  </a:tcPr>
                </a:tc>
              </a:tr>
            </a:tbl>
          </a:graphicData>
        </a:graphic>
      </p:graphicFrame>
      <p:sp>
        <p:nvSpPr>
          <p:cNvPr id="5" name="Oval 4"/>
          <p:cNvSpPr/>
          <p:nvPr/>
        </p:nvSpPr>
        <p:spPr>
          <a:xfrm>
            <a:off x="1716217" y="4606646"/>
            <a:ext cx="1070918" cy="3638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P0.t2</a:t>
            </a:r>
            <a:endParaRPr lang="en-US" sz="2000" dirty="0"/>
          </a:p>
        </p:txBody>
      </p:sp>
      <p:sp>
        <p:nvSpPr>
          <p:cNvPr id="6" name="Oval 5"/>
          <p:cNvSpPr/>
          <p:nvPr/>
        </p:nvSpPr>
        <p:spPr>
          <a:xfrm>
            <a:off x="2884616" y="4599781"/>
            <a:ext cx="1070918" cy="3638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7" name="Oval 6"/>
          <p:cNvSpPr/>
          <p:nvPr/>
        </p:nvSpPr>
        <p:spPr>
          <a:xfrm>
            <a:off x="4053015" y="4592916"/>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P1.t1</a:t>
            </a:r>
            <a:endParaRPr lang="en-US" sz="2000" dirty="0"/>
          </a:p>
        </p:txBody>
      </p:sp>
      <p:sp>
        <p:nvSpPr>
          <p:cNvPr id="8" name="Oval 7"/>
          <p:cNvSpPr/>
          <p:nvPr/>
        </p:nvSpPr>
        <p:spPr>
          <a:xfrm>
            <a:off x="5204941" y="4599781"/>
            <a:ext cx="1070918" cy="3638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9" name="Oval 8"/>
          <p:cNvSpPr/>
          <p:nvPr/>
        </p:nvSpPr>
        <p:spPr>
          <a:xfrm>
            <a:off x="6404830" y="4592916"/>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P1.t1</a:t>
            </a:r>
            <a:endParaRPr lang="en-US" sz="2000" dirty="0"/>
          </a:p>
        </p:txBody>
      </p:sp>
      <p:sp>
        <p:nvSpPr>
          <p:cNvPr id="11" name="TextBox 10"/>
          <p:cNvSpPr txBox="1"/>
          <p:nvPr/>
        </p:nvSpPr>
        <p:spPr>
          <a:xfrm>
            <a:off x="457200" y="4620080"/>
            <a:ext cx="793982" cy="369332"/>
          </a:xfrm>
          <a:prstGeom prst="rect">
            <a:avLst/>
          </a:prstGeom>
          <a:noFill/>
        </p:spPr>
        <p:txBody>
          <a:bodyPr wrap="none" rtlCol="0">
            <a:spAutoFit/>
          </a:bodyPr>
          <a:lstStyle/>
          <a:p>
            <a:r>
              <a:rPr lang="en-US" dirty="0" smtClean="0"/>
              <a:t>Core 0</a:t>
            </a:r>
            <a:endParaRPr lang="en-US" dirty="0"/>
          </a:p>
        </p:txBody>
      </p:sp>
      <p:grpSp>
        <p:nvGrpSpPr>
          <p:cNvPr id="14" name="Group 13"/>
          <p:cNvGrpSpPr/>
          <p:nvPr/>
        </p:nvGrpSpPr>
        <p:grpSpPr>
          <a:xfrm>
            <a:off x="1640703" y="2155568"/>
            <a:ext cx="4695567" cy="372076"/>
            <a:chOff x="1640703" y="2155568"/>
            <a:chExt cx="5835045" cy="372076"/>
          </a:xfrm>
        </p:grpSpPr>
        <p:cxnSp>
          <p:nvCxnSpPr>
            <p:cNvPr id="12" name="Straight Arrow Connector 11"/>
            <p:cNvCxnSpPr/>
            <p:nvPr/>
          </p:nvCxnSpPr>
          <p:spPr>
            <a:xfrm>
              <a:off x="1640703" y="2155568"/>
              <a:ext cx="5835045"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1640703" y="2527644"/>
              <a:ext cx="5835045"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grpSp>
      <p:grpSp>
        <p:nvGrpSpPr>
          <p:cNvPr id="19" name="Group 18"/>
          <p:cNvGrpSpPr/>
          <p:nvPr/>
        </p:nvGrpSpPr>
        <p:grpSpPr>
          <a:xfrm>
            <a:off x="1640703" y="2910703"/>
            <a:ext cx="5835045" cy="730422"/>
            <a:chOff x="1640703" y="2910703"/>
            <a:chExt cx="7046098" cy="730422"/>
          </a:xfrm>
        </p:grpSpPr>
        <p:cxnSp>
          <p:nvCxnSpPr>
            <p:cNvPr id="16" name="Straight Arrow Connector 15"/>
            <p:cNvCxnSpPr/>
            <p:nvPr/>
          </p:nvCxnSpPr>
          <p:spPr>
            <a:xfrm>
              <a:off x="1640703" y="2910703"/>
              <a:ext cx="7046096"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1640704" y="3275914"/>
              <a:ext cx="7046096"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1640705" y="3641125"/>
              <a:ext cx="7046096"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grpSp>
      <p:sp>
        <p:nvSpPr>
          <p:cNvPr id="20" name="Oval 19"/>
          <p:cNvSpPr/>
          <p:nvPr/>
        </p:nvSpPr>
        <p:spPr>
          <a:xfrm>
            <a:off x="1716217" y="5131146"/>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P1.t2</a:t>
            </a:r>
            <a:endParaRPr lang="en-US" sz="2000" dirty="0"/>
          </a:p>
        </p:txBody>
      </p:sp>
      <p:sp>
        <p:nvSpPr>
          <p:cNvPr id="21" name="Oval 20"/>
          <p:cNvSpPr/>
          <p:nvPr/>
        </p:nvSpPr>
        <p:spPr>
          <a:xfrm>
            <a:off x="2884616" y="5124281"/>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P1.t1</a:t>
            </a:r>
            <a:endParaRPr lang="en-US" sz="2000" dirty="0"/>
          </a:p>
        </p:txBody>
      </p:sp>
      <p:sp>
        <p:nvSpPr>
          <p:cNvPr id="22" name="Oval 21"/>
          <p:cNvSpPr/>
          <p:nvPr/>
        </p:nvSpPr>
        <p:spPr>
          <a:xfrm>
            <a:off x="4053015" y="5117416"/>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P1.t3</a:t>
            </a:r>
            <a:endParaRPr lang="en-US" sz="2000" dirty="0"/>
          </a:p>
        </p:txBody>
      </p:sp>
      <p:sp>
        <p:nvSpPr>
          <p:cNvPr id="23" name="Oval 22"/>
          <p:cNvSpPr/>
          <p:nvPr/>
        </p:nvSpPr>
        <p:spPr>
          <a:xfrm>
            <a:off x="5204941" y="5124281"/>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P1.t2</a:t>
            </a:r>
            <a:endParaRPr lang="en-US" sz="2000" dirty="0"/>
          </a:p>
        </p:txBody>
      </p:sp>
      <p:sp>
        <p:nvSpPr>
          <p:cNvPr id="24" name="Oval 23"/>
          <p:cNvSpPr/>
          <p:nvPr/>
        </p:nvSpPr>
        <p:spPr>
          <a:xfrm>
            <a:off x="6404830" y="5117416"/>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P1.t3</a:t>
            </a:r>
            <a:endParaRPr lang="en-US" sz="2000" dirty="0"/>
          </a:p>
        </p:txBody>
      </p:sp>
      <p:sp>
        <p:nvSpPr>
          <p:cNvPr id="26" name="TextBox 25"/>
          <p:cNvSpPr txBox="1"/>
          <p:nvPr/>
        </p:nvSpPr>
        <p:spPr>
          <a:xfrm>
            <a:off x="457200" y="5144580"/>
            <a:ext cx="793982" cy="369332"/>
          </a:xfrm>
          <a:prstGeom prst="rect">
            <a:avLst/>
          </a:prstGeom>
          <a:noFill/>
        </p:spPr>
        <p:txBody>
          <a:bodyPr wrap="none" rtlCol="0">
            <a:spAutoFit/>
          </a:bodyPr>
          <a:lstStyle/>
          <a:p>
            <a:r>
              <a:rPr lang="en-US" dirty="0" smtClean="0"/>
              <a:t>Core 1</a:t>
            </a:r>
            <a:endParaRPr lang="en-US" dirty="0"/>
          </a:p>
        </p:txBody>
      </p:sp>
      <p:cxnSp>
        <p:nvCxnSpPr>
          <p:cNvPr id="27" name="Straight Arrow Connector 26"/>
          <p:cNvCxnSpPr/>
          <p:nvPr/>
        </p:nvCxnSpPr>
        <p:spPr>
          <a:xfrm flipV="1">
            <a:off x="2196757" y="3899244"/>
            <a:ext cx="0" cy="30891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flipV="1">
            <a:off x="4545914" y="3899244"/>
            <a:ext cx="0" cy="308918"/>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3855646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subTnLst>
                                    <p:set>
                                      <p:cBhvr override="childStyle">
                                        <p:cTn dur="1" fill="hold" display="0" masterRel="nextClick" afterEffect="1"/>
                                        <p:tgtEl>
                                          <p:spTgt spid="14"/>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subTnLst>
                                    <p:set>
                                      <p:cBhvr override="childStyle">
                                        <p:cTn dur="1" fill="hold" display="0" masterRel="nextClick" afterEffect="1"/>
                                        <p:tgtEl>
                                          <p:spTgt spid="19"/>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35" presetClass="emph" presetSubtype="0" repeatCount="2000" fill="hold" nodeType="clickEffect">
                                  <p:stCondLst>
                                    <p:cond delay="0"/>
                                  </p:stCondLst>
                                  <p:childTnLst>
                                    <p:anim calcmode="discrete" valueType="str">
                                      <p:cBhvr>
                                        <p:cTn id="18" dur="1000" fill="hold"/>
                                        <p:tgtEl>
                                          <p:spTgt spid="27"/>
                                        </p:tgtEl>
                                        <p:attrNameLst>
                                          <p:attrName>style.visibility</p:attrName>
                                        </p:attrNameLst>
                                      </p:cBhvr>
                                      <p:tavLst>
                                        <p:tav tm="0">
                                          <p:val>
                                            <p:strVal val="hidden"/>
                                          </p:val>
                                        </p:tav>
                                        <p:tav tm="50000">
                                          <p:val>
                                            <p:strVal val="visible"/>
                                          </p:val>
                                        </p:tav>
                                      </p:tavLst>
                                    </p:anim>
                                  </p:childTnLst>
                                  <p:subTnLst>
                                    <p:set>
                                      <p:cBhvr override="childStyle">
                                        <p:cTn dur="1" fill="hold" display="0" masterRel="nextClick" afterEffect="1"/>
                                        <p:tgtEl>
                                          <p:spTgt spid="27"/>
                                        </p:tgtEl>
                                        <p:attrNameLst>
                                          <p:attrName>style.visibility</p:attrName>
                                        </p:attrNameLst>
                                      </p:cBhvr>
                                      <p:to>
                                        <p:strVal val="hidden"/>
                                      </p:to>
                                    </p:set>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35" presetClass="emph" presetSubtype="0" repeatCount="2000" fill="hold" nodeType="clickEffect">
                                  <p:stCondLst>
                                    <p:cond delay="0"/>
                                  </p:stCondLst>
                                  <p:childTnLst>
                                    <p:anim calcmode="discrete" valueType="str">
                                      <p:cBhvr>
                                        <p:cTn id="26" dur="1000" fill="hold"/>
                                        <p:tgtEl>
                                          <p:spTgt spid="29"/>
                                        </p:tgtEl>
                                        <p:attrNameLst>
                                          <p:attrName>style.visibility</p:attrName>
                                        </p:attrNameLst>
                                      </p:cBhvr>
                                      <p:tavLst>
                                        <p:tav tm="0">
                                          <p:val>
                                            <p:strVal val="hidden"/>
                                          </p:val>
                                        </p:tav>
                                        <p:tav tm="50000">
                                          <p:val>
                                            <p:strVal val="visible"/>
                                          </p:val>
                                        </p:tav>
                                      </p:tavLst>
                                    </p:anim>
                                  </p:childTnLst>
                                  <p:subTnLst>
                                    <p:set>
                                      <p:cBhvr override="childStyle">
                                        <p:cTn dur="1" fill="hold" display="0" masterRel="nextClick" afterEffect="1"/>
                                        <p:tgtEl>
                                          <p:spTgt spid="29"/>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Single-Thread Multiple </a:t>
            </a:r>
            <a:r>
              <a:rPr lang="en-US" dirty="0" err="1" smtClean="0"/>
              <a:t>Goroutines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442255139"/>
              </p:ext>
            </p:extLst>
          </p:nvPr>
        </p:nvGraphicFramePr>
        <p:xfrm>
          <a:off x="457200" y="1600200"/>
          <a:ext cx="8229599" cy="1112520"/>
        </p:xfrm>
        <a:graphic>
          <a:graphicData uri="http://schemas.openxmlformats.org/drawingml/2006/table">
            <a:tbl>
              <a:tblPr firstRow="1" bandRow="1">
                <a:tableStyleId>{5C22544A-7EE6-4342-B048-85BDC9FD1C3A}</a:tableStyleId>
              </a:tblPr>
              <a:tblGrid>
                <a:gridCol w="1135449"/>
                <a:gridCol w="1091513"/>
                <a:gridCol w="1300009"/>
                <a:gridCol w="1175657"/>
                <a:gridCol w="1175657"/>
                <a:gridCol w="1175657"/>
                <a:gridCol w="1175657"/>
              </a:tblGrid>
              <a:tr h="370840">
                <a:tc>
                  <a:txBody>
                    <a:bodyPr/>
                    <a:lstStyle/>
                    <a:p>
                      <a:pPr algn="ctr"/>
                      <a:r>
                        <a:rPr lang="en-US" dirty="0" smtClean="0">
                          <a:solidFill>
                            <a:schemeClr val="bg1"/>
                          </a:solidFill>
                        </a:rPr>
                        <a:t>Processes</a:t>
                      </a:r>
                      <a:endParaRPr lang="en-US" dirty="0">
                        <a:solidFill>
                          <a:schemeClr val="bg1"/>
                        </a:solidFill>
                      </a:endParaRPr>
                    </a:p>
                  </a:txBody>
                  <a:tcPr>
                    <a:solidFill>
                      <a:schemeClr val="accent1"/>
                    </a:solidFill>
                  </a:tcPr>
                </a:tc>
                <a:tc>
                  <a:txBody>
                    <a:bodyPr/>
                    <a:lstStyle/>
                    <a:p>
                      <a:pPr algn="ctr"/>
                      <a:r>
                        <a:rPr lang="en-US" dirty="0" smtClean="0">
                          <a:solidFill>
                            <a:schemeClr val="bg1"/>
                          </a:solidFill>
                        </a:rPr>
                        <a:t>Threads</a:t>
                      </a:r>
                      <a:endParaRPr lang="en-US" dirty="0">
                        <a:solidFill>
                          <a:schemeClr val="bg1"/>
                        </a:solidFill>
                      </a:endParaRPr>
                    </a:p>
                  </a:txBody>
                  <a:tcPr/>
                </a:tc>
                <a:tc>
                  <a:txBody>
                    <a:bodyPr/>
                    <a:lstStyle/>
                    <a:p>
                      <a:pPr algn="ctr"/>
                      <a:r>
                        <a:rPr lang="en-US" dirty="0" err="1" smtClean="0"/>
                        <a:t>goroutines</a:t>
                      </a:r>
                      <a:endParaRPr lang="en-US" dirty="0"/>
                    </a:p>
                  </a:txBody>
                  <a:tcPr/>
                </a:tc>
                <a:tc>
                  <a:txBody>
                    <a:bodyPr/>
                    <a:lstStyle/>
                    <a:p>
                      <a:pPr algn="ctr"/>
                      <a:r>
                        <a:rPr lang="en-US" dirty="0" smtClean="0"/>
                        <a:t>Time  1</a:t>
                      </a:r>
                      <a:endParaRPr lang="en-US" dirty="0"/>
                    </a:p>
                  </a:txBody>
                  <a:tcPr/>
                </a:tc>
                <a:tc>
                  <a:txBody>
                    <a:bodyPr/>
                    <a:lstStyle/>
                    <a:p>
                      <a:pPr algn="ctr"/>
                      <a:r>
                        <a:rPr lang="en-US" dirty="0" smtClean="0"/>
                        <a:t>Time 2</a:t>
                      </a:r>
                      <a:endParaRPr lang="en-US" dirty="0"/>
                    </a:p>
                  </a:txBody>
                  <a:tcPr/>
                </a:tc>
                <a:tc>
                  <a:txBody>
                    <a:bodyPr/>
                    <a:lstStyle/>
                    <a:p>
                      <a:pPr algn="ctr"/>
                      <a:r>
                        <a:rPr lang="en-US" dirty="0" smtClean="0"/>
                        <a:t>Time 3</a:t>
                      </a:r>
                      <a:endParaRPr lang="en-US" dirty="0"/>
                    </a:p>
                  </a:txBody>
                  <a:tcPr/>
                </a:tc>
                <a:tc>
                  <a:txBody>
                    <a:bodyPr/>
                    <a:lstStyle/>
                    <a:p>
                      <a:pPr algn="ctr"/>
                      <a:r>
                        <a:rPr lang="en-US" dirty="0" smtClean="0"/>
                        <a:t>Time 4</a:t>
                      </a:r>
                      <a:endParaRPr lang="en-US" dirty="0"/>
                    </a:p>
                  </a:txBody>
                  <a:tcPr/>
                </a:tc>
              </a:tr>
              <a:tr h="370840">
                <a:tc rowSpan="2">
                  <a:txBody>
                    <a:bodyPr/>
                    <a:lstStyle/>
                    <a:p>
                      <a:r>
                        <a:rPr lang="en-US" dirty="0" smtClean="0"/>
                        <a:t>Process 0</a:t>
                      </a:r>
                      <a:endParaRPr lang="en-US" dirty="0"/>
                    </a:p>
                  </a:txBody>
                  <a:tcPr anchor="ctr">
                    <a:solidFill>
                      <a:schemeClr val="bg1"/>
                    </a:solidFill>
                  </a:tcPr>
                </a:tc>
                <a:tc>
                  <a:txBody>
                    <a:bodyPr/>
                    <a:lstStyle/>
                    <a:p>
                      <a:endParaRPr lang="en-US" dirty="0"/>
                    </a:p>
                  </a:txBody>
                  <a:tcPr>
                    <a:solidFill>
                      <a:srgbClr val="FFFFFF"/>
                    </a:solidFill>
                  </a:tcPr>
                </a:tc>
                <a:tc rowSpan="2">
                  <a:txBody>
                    <a:bodyPr/>
                    <a:lstStyle/>
                    <a:p>
                      <a:pPr algn="ctr"/>
                      <a:r>
                        <a:rPr lang="en-US" dirty="0" smtClean="0"/>
                        <a:t>4</a:t>
                      </a:r>
                      <a:endParaRPr lang="en-US" dirty="0"/>
                    </a:p>
                  </a:txBody>
                  <a:tcPr anchor="ctr">
                    <a:solidFill>
                      <a:srgbClr val="FFFFFF"/>
                    </a:solidFill>
                  </a:tcPr>
                </a:tc>
                <a:tc>
                  <a:txBody>
                    <a:bodyPr/>
                    <a:lstStyle/>
                    <a:p>
                      <a:endParaRPr lang="en-US" dirty="0"/>
                    </a:p>
                  </a:txBody>
                  <a:tcPr>
                    <a:solidFill>
                      <a:srgbClr val="FFFFFF"/>
                    </a:solidFill>
                  </a:tcPr>
                </a:tc>
                <a:tc>
                  <a:txBody>
                    <a:bodyPr/>
                    <a:lstStyle/>
                    <a:p>
                      <a:endParaRPr lang="en-US" dirty="0"/>
                    </a:p>
                  </a:txBody>
                  <a:tcPr>
                    <a:solidFill>
                      <a:schemeClr val="bg1"/>
                    </a:solidFill>
                  </a:tcPr>
                </a:tc>
                <a:tc>
                  <a:txBody>
                    <a:bodyPr/>
                    <a:lstStyle/>
                    <a:p>
                      <a:endParaRPr lang="en-US" dirty="0"/>
                    </a:p>
                  </a:txBody>
                  <a:tcPr>
                    <a:solidFill>
                      <a:schemeClr val="bg1"/>
                    </a:solidFill>
                  </a:tcPr>
                </a:tc>
                <a:tc>
                  <a:txBody>
                    <a:bodyPr/>
                    <a:lstStyle/>
                    <a:p>
                      <a:endParaRPr lang="en-US" dirty="0"/>
                    </a:p>
                  </a:txBody>
                  <a:tcPr>
                    <a:solidFill>
                      <a:schemeClr val="bg1"/>
                    </a:solidFill>
                  </a:tcPr>
                </a:tc>
              </a:tr>
              <a:tr h="370840">
                <a:tc vMerge="1">
                  <a:txBody>
                    <a:bodyPr/>
                    <a:lstStyle/>
                    <a:p>
                      <a:endParaRPr lang="en-US" dirty="0"/>
                    </a:p>
                  </a:txBody>
                  <a:tcPr>
                    <a:solidFill>
                      <a:schemeClr val="bg1"/>
                    </a:solidFill>
                  </a:tcPr>
                </a:tc>
                <a:tc>
                  <a:txBody>
                    <a:bodyPr/>
                    <a:lstStyle/>
                    <a:p>
                      <a:r>
                        <a:rPr lang="en-US" dirty="0" smtClean="0"/>
                        <a:t>Thread 1</a:t>
                      </a:r>
                      <a:endParaRPr lang="en-US" dirty="0"/>
                    </a:p>
                  </a:txBody>
                  <a:tcPr>
                    <a:solidFill>
                      <a:schemeClr val="bg1"/>
                    </a:solidFill>
                  </a:tcPr>
                </a:tc>
                <a:tc vMerge="1">
                  <a:txBody>
                    <a:bodyPr/>
                    <a:lstStyle/>
                    <a:p>
                      <a:endParaRPr lang="en-US" dirty="0"/>
                    </a:p>
                  </a:txBody>
                  <a:tcPr>
                    <a:solidFill>
                      <a:schemeClr val="bg1"/>
                    </a:solidFill>
                  </a:tcPr>
                </a:tc>
                <a:tc>
                  <a:txBody>
                    <a:bodyPr/>
                    <a:lstStyle/>
                    <a:p>
                      <a:endParaRPr lang="en-US" dirty="0"/>
                    </a:p>
                  </a:txBody>
                  <a:tcPr>
                    <a:solidFill>
                      <a:schemeClr val="accent2">
                        <a:lumMod val="75000"/>
                      </a:schemeClr>
                    </a:solidFill>
                  </a:tcPr>
                </a:tc>
                <a:tc>
                  <a:txBody>
                    <a:bodyPr/>
                    <a:lstStyle/>
                    <a:p>
                      <a:endParaRPr lang="en-US" dirty="0"/>
                    </a:p>
                  </a:txBody>
                  <a:tcPr>
                    <a:solidFill>
                      <a:schemeClr val="accent2">
                        <a:lumMod val="75000"/>
                      </a:schemeClr>
                    </a:solidFill>
                  </a:tcPr>
                </a:tc>
                <a:tc>
                  <a:txBody>
                    <a:bodyPr/>
                    <a:lstStyle/>
                    <a:p>
                      <a:endParaRPr lang="en-US" dirty="0"/>
                    </a:p>
                  </a:txBody>
                  <a:tcPr>
                    <a:solidFill>
                      <a:schemeClr val="accent2">
                        <a:lumMod val="75000"/>
                      </a:schemeClr>
                    </a:solidFill>
                  </a:tcPr>
                </a:tc>
                <a:tc>
                  <a:txBody>
                    <a:bodyPr/>
                    <a:lstStyle/>
                    <a:p>
                      <a:endParaRPr lang="en-US" dirty="0"/>
                    </a:p>
                  </a:txBody>
                  <a:tcPr>
                    <a:solidFill>
                      <a:schemeClr val="bg1"/>
                    </a:solidFill>
                  </a:tcPr>
                </a:tc>
              </a:tr>
            </a:tbl>
          </a:graphicData>
        </a:graphic>
      </p:graphicFrame>
      <p:sp>
        <p:nvSpPr>
          <p:cNvPr id="5" name="Oval 4"/>
          <p:cNvSpPr/>
          <p:nvPr/>
        </p:nvSpPr>
        <p:spPr>
          <a:xfrm>
            <a:off x="5220042" y="5276344"/>
            <a:ext cx="1070918" cy="3638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6" name="Oval 5"/>
          <p:cNvSpPr/>
          <p:nvPr/>
        </p:nvSpPr>
        <p:spPr>
          <a:xfrm>
            <a:off x="6344508" y="5276344"/>
            <a:ext cx="1070918" cy="3638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7" name="Oval 6"/>
          <p:cNvSpPr/>
          <p:nvPr/>
        </p:nvSpPr>
        <p:spPr>
          <a:xfrm>
            <a:off x="4053015" y="5257119"/>
            <a:ext cx="1070918" cy="3638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11" name="TextBox 10"/>
          <p:cNvSpPr txBox="1"/>
          <p:nvPr/>
        </p:nvSpPr>
        <p:spPr>
          <a:xfrm>
            <a:off x="457200" y="5251623"/>
            <a:ext cx="793982" cy="369332"/>
          </a:xfrm>
          <a:prstGeom prst="rect">
            <a:avLst/>
          </a:prstGeom>
          <a:noFill/>
        </p:spPr>
        <p:txBody>
          <a:bodyPr wrap="none" rtlCol="0">
            <a:spAutoFit/>
          </a:bodyPr>
          <a:lstStyle/>
          <a:p>
            <a:r>
              <a:rPr lang="en-US" dirty="0" smtClean="0"/>
              <a:t>Core 0</a:t>
            </a:r>
            <a:endParaRPr lang="en-US" dirty="0"/>
          </a:p>
        </p:txBody>
      </p:sp>
      <p:cxnSp>
        <p:nvCxnSpPr>
          <p:cNvPr id="13" name="Straight Arrow Connector 12"/>
          <p:cNvCxnSpPr/>
          <p:nvPr/>
        </p:nvCxnSpPr>
        <p:spPr>
          <a:xfrm>
            <a:off x="75514" y="1764270"/>
            <a:ext cx="381686" cy="0"/>
          </a:xfrm>
          <a:prstGeom prst="straightConnector1">
            <a:avLst/>
          </a:prstGeom>
          <a:ln w="57150" cmpd="sng">
            <a:headEnd type="none"/>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a:off x="4004960" y="2498811"/>
            <a:ext cx="3503825"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4062625" y="1990810"/>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0</a:t>
            </a:r>
            <a:endParaRPr lang="en-US" dirty="0"/>
          </a:p>
        </p:txBody>
      </p:sp>
      <p:sp>
        <p:nvSpPr>
          <p:cNvPr id="18" name="Rectangle 17"/>
          <p:cNvSpPr/>
          <p:nvPr/>
        </p:nvSpPr>
        <p:spPr>
          <a:xfrm>
            <a:off x="4427836" y="1990810"/>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20" name="Rectangle 19"/>
          <p:cNvSpPr/>
          <p:nvPr/>
        </p:nvSpPr>
        <p:spPr>
          <a:xfrm>
            <a:off x="4793047" y="1990810"/>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2</a:t>
            </a:r>
            <a:endParaRPr lang="en-US" dirty="0"/>
          </a:p>
        </p:txBody>
      </p:sp>
      <p:sp>
        <p:nvSpPr>
          <p:cNvPr id="23" name="Rectangle 22"/>
          <p:cNvSpPr/>
          <p:nvPr/>
        </p:nvSpPr>
        <p:spPr>
          <a:xfrm>
            <a:off x="5220042" y="1990810"/>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24" name="Rectangle 23"/>
          <p:cNvSpPr/>
          <p:nvPr/>
        </p:nvSpPr>
        <p:spPr>
          <a:xfrm>
            <a:off x="5585253" y="1990810"/>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1</a:t>
            </a:r>
            <a:endParaRPr lang="en-US" dirty="0"/>
          </a:p>
        </p:txBody>
      </p:sp>
      <p:sp>
        <p:nvSpPr>
          <p:cNvPr id="25" name="Rectangle 24"/>
          <p:cNvSpPr/>
          <p:nvPr/>
        </p:nvSpPr>
        <p:spPr>
          <a:xfrm>
            <a:off x="5950464" y="1990810"/>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1</a:t>
            </a:r>
            <a:endParaRPr lang="en-US" dirty="0"/>
          </a:p>
        </p:txBody>
      </p:sp>
      <p:sp>
        <p:nvSpPr>
          <p:cNvPr id="26" name="Rectangle 25"/>
          <p:cNvSpPr/>
          <p:nvPr/>
        </p:nvSpPr>
        <p:spPr>
          <a:xfrm>
            <a:off x="6377459" y="1990807"/>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27" name="Rectangle 26"/>
          <p:cNvSpPr/>
          <p:nvPr/>
        </p:nvSpPr>
        <p:spPr>
          <a:xfrm>
            <a:off x="6742670" y="1990807"/>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2</a:t>
            </a:r>
            <a:endParaRPr lang="en-US" dirty="0"/>
          </a:p>
        </p:txBody>
      </p:sp>
      <p:sp>
        <p:nvSpPr>
          <p:cNvPr id="28" name="Rectangle 27"/>
          <p:cNvSpPr/>
          <p:nvPr/>
        </p:nvSpPr>
        <p:spPr>
          <a:xfrm>
            <a:off x="7107881" y="1990807"/>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0</a:t>
            </a:r>
            <a:endParaRPr lang="en-US" dirty="0"/>
          </a:p>
        </p:txBody>
      </p:sp>
    </p:spTree>
    <p:extLst>
      <p:ext uri="{BB962C8B-B14F-4D97-AF65-F5344CB8AC3E}">
        <p14:creationId xmlns:p14="http://schemas.microsoft.com/office/powerpoint/2010/main" val="188964045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7" presetClass="emph" presetSubtype="0" repeatCount="3000" fill="remove" nodeType="clickEffect">
                                  <p:stCondLst>
                                    <p:cond delay="0"/>
                                  </p:stCondLst>
                                  <p:childTnLst>
                                    <p:animClr clrSpc="rgb" dir="cw">
                                      <p:cBhvr override="childStyle">
                                        <p:cTn id="10" dur="250" autoRev="1" fill="remove"/>
                                        <p:tgtEl>
                                          <p:spTgt spid="19"/>
                                        </p:tgtEl>
                                        <p:attrNameLst>
                                          <p:attrName>style.color</p:attrName>
                                        </p:attrNameLst>
                                      </p:cBhvr>
                                      <p:to>
                                        <a:schemeClr val="bg1"/>
                                      </p:to>
                                    </p:animClr>
                                    <p:animClr clrSpc="rgb" dir="cw">
                                      <p:cBhvr>
                                        <p:cTn id="11" dur="250" autoRev="1" fill="remove"/>
                                        <p:tgtEl>
                                          <p:spTgt spid="19"/>
                                        </p:tgtEl>
                                        <p:attrNameLst>
                                          <p:attrName>fillcolor</p:attrName>
                                        </p:attrNameLst>
                                      </p:cBhvr>
                                      <p:to>
                                        <a:schemeClr val="bg1"/>
                                      </p:to>
                                    </p:animClr>
                                    <p:set>
                                      <p:cBhvr>
                                        <p:cTn id="12" dur="250" autoRev="1" fill="remove"/>
                                        <p:tgtEl>
                                          <p:spTgt spid="19"/>
                                        </p:tgtEl>
                                        <p:attrNameLst>
                                          <p:attrName>fill.type</p:attrName>
                                        </p:attrNameLst>
                                      </p:cBhvr>
                                      <p:to>
                                        <p:strVal val="solid"/>
                                      </p:to>
                                    </p:set>
                                    <p:set>
                                      <p:cBhvr>
                                        <p:cTn id="13" dur="250" autoRev="1" fill="remove"/>
                                        <p:tgtEl>
                                          <p:spTgt spid="19"/>
                                        </p:tgtEl>
                                        <p:attrNameLst>
                                          <p:attrName>fill.on</p:attrName>
                                        </p:attrNameLst>
                                      </p:cBhvr>
                                      <p:to>
                                        <p:strVal val="true"/>
                                      </p:to>
                                    </p:set>
                                  </p:childTnLst>
                                </p:cTn>
                              </p:par>
                            </p:childTnLst>
                          </p:cTn>
                        </p:par>
                      </p:childTnLst>
                    </p:cTn>
                  </p:par>
                  <p:par>
                    <p:cTn id="14" fill="hold">
                      <p:stCondLst>
                        <p:cond delay="indefinite"/>
                      </p:stCondLst>
                      <p:childTnLst>
                        <p:par>
                          <p:cTn id="15" fill="hold">
                            <p:stCondLst>
                              <p:cond delay="0"/>
                            </p:stCondLst>
                            <p:childTnLst>
                              <p:par>
                                <p:cTn id="16" presetID="35" presetClass="emph" presetSubtype="0" fill="hold" grpId="0" nodeType="clickEffect">
                                  <p:stCondLst>
                                    <p:cond delay="0"/>
                                  </p:stCondLst>
                                  <p:childTnLst>
                                    <p:anim calcmode="discrete" valueType="str">
                                      <p:cBhvr>
                                        <p:cTn id="17" dur="1000" fill="hold"/>
                                        <p:tgtEl>
                                          <p:spTgt spid="12"/>
                                        </p:tgtEl>
                                        <p:attrNameLst>
                                          <p:attrName>style.visibility</p:attrName>
                                        </p:attrNameLst>
                                      </p:cBhvr>
                                      <p:tavLst>
                                        <p:tav tm="0">
                                          <p:val>
                                            <p:strVal val="hidden"/>
                                          </p:val>
                                        </p:tav>
                                        <p:tav tm="50000">
                                          <p:val>
                                            <p:strVal val="visible"/>
                                          </p:val>
                                        </p:tav>
                                      </p:tavLst>
                                    </p:anim>
                                  </p:childTnLst>
                                </p:cTn>
                              </p:par>
                            </p:childTnLst>
                          </p:cTn>
                        </p:par>
                      </p:childTnLst>
                    </p:cTn>
                  </p:par>
                  <p:par>
                    <p:cTn id="18" fill="hold">
                      <p:stCondLst>
                        <p:cond delay="indefinite"/>
                      </p:stCondLst>
                      <p:childTnLst>
                        <p:par>
                          <p:cTn id="19" fill="hold">
                            <p:stCondLst>
                              <p:cond delay="0"/>
                            </p:stCondLst>
                            <p:childTnLst>
                              <p:par>
                                <p:cTn id="20" presetID="35" presetClass="emph" presetSubtype="0" fill="hold" grpId="0" nodeType="clickEffect">
                                  <p:stCondLst>
                                    <p:cond delay="0"/>
                                  </p:stCondLst>
                                  <p:childTnLst>
                                    <p:anim calcmode="discrete" valueType="str">
                                      <p:cBhvr>
                                        <p:cTn id="21" dur="1000" fill="hold"/>
                                        <p:tgtEl>
                                          <p:spTgt spid="18"/>
                                        </p:tgtEl>
                                        <p:attrNameLst>
                                          <p:attrName>style.visibility</p:attrName>
                                        </p:attrNameLst>
                                      </p:cBhvr>
                                      <p:tavLst>
                                        <p:tav tm="0">
                                          <p:val>
                                            <p:strVal val="hidden"/>
                                          </p:val>
                                        </p:tav>
                                        <p:tav tm="50000">
                                          <p:val>
                                            <p:strVal val="visible"/>
                                          </p:val>
                                        </p:tav>
                                      </p:tavLst>
                                    </p:anim>
                                  </p:childTnLst>
                                </p:cTn>
                              </p:par>
                            </p:childTnLst>
                          </p:cTn>
                        </p:par>
                      </p:childTnLst>
                    </p:cTn>
                  </p:par>
                  <p:par>
                    <p:cTn id="22" fill="hold">
                      <p:stCondLst>
                        <p:cond delay="indefinite"/>
                      </p:stCondLst>
                      <p:childTnLst>
                        <p:par>
                          <p:cTn id="23" fill="hold">
                            <p:stCondLst>
                              <p:cond delay="0"/>
                            </p:stCondLst>
                            <p:childTnLst>
                              <p:par>
                                <p:cTn id="24" presetID="35" presetClass="emph" presetSubtype="0" fill="hold" grpId="0" nodeType="clickEffect">
                                  <p:stCondLst>
                                    <p:cond delay="0"/>
                                  </p:stCondLst>
                                  <p:childTnLst>
                                    <p:anim calcmode="discrete" valueType="str">
                                      <p:cBhvr>
                                        <p:cTn id="25" dur="1000" fill="hold"/>
                                        <p:tgtEl>
                                          <p:spTgt spid="20"/>
                                        </p:tgtEl>
                                        <p:attrNameLst>
                                          <p:attrName>style.visibility</p:attrName>
                                        </p:attrNameLst>
                                      </p:cBhvr>
                                      <p:tavLst>
                                        <p:tav tm="0">
                                          <p:val>
                                            <p:strVal val="hidden"/>
                                          </p:val>
                                        </p:tav>
                                        <p:tav tm="50000">
                                          <p:val>
                                            <p:strVal val="visible"/>
                                          </p:val>
                                        </p:tav>
                                      </p:tavLst>
                                    </p:anim>
                                  </p:childTnLst>
                                </p:cTn>
                              </p:par>
                            </p:childTnLst>
                          </p:cTn>
                        </p:par>
                      </p:childTnLst>
                    </p:cTn>
                  </p:par>
                  <p:par>
                    <p:cTn id="26" fill="hold">
                      <p:stCondLst>
                        <p:cond delay="indefinite"/>
                      </p:stCondLst>
                      <p:childTnLst>
                        <p:par>
                          <p:cTn id="27" fill="hold">
                            <p:stCondLst>
                              <p:cond delay="0"/>
                            </p:stCondLst>
                            <p:childTnLst>
                              <p:par>
                                <p:cTn id="28" presetID="35" presetClass="emph" presetSubtype="0" fill="hold" grpId="0" nodeType="clickEffect">
                                  <p:stCondLst>
                                    <p:cond delay="0"/>
                                  </p:stCondLst>
                                  <p:childTnLst>
                                    <p:anim calcmode="discrete" valueType="str">
                                      <p:cBhvr>
                                        <p:cTn id="29" dur="1000" fill="hold"/>
                                        <p:tgtEl>
                                          <p:spTgt spid="23"/>
                                        </p:tgtEl>
                                        <p:attrNameLst>
                                          <p:attrName>style.visibility</p:attrName>
                                        </p:attrNameLst>
                                      </p:cBhvr>
                                      <p:tavLst>
                                        <p:tav tm="0">
                                          <p:val>
                                            <p:strVal val="hidden"/>
                                          </p:val>
                                        </p:tav>
                                        <p:tav tm="50000">
                                          <p:val>
                                            <p:strVal val="visible"/>
                                          </p:val>
                                        </p:tav>
                                      </p:tavLst>
                                    </p:anim>
                                  </p:childTnLst>
                                </p:cTn>
                              </p:par>
                            </p:childTnLst>
                          </p:cTn>
                        </p:par>
                      </p:childTnLst>
                    </p:cTn>
                  </p:par>
                  <p:par>
                    <p:cTn id="30" fill="hold">
                      <p:stCondLst>
                        <p:cond delay="indefinite"/>
                      </p:stCondLst>
                      <p:childTnLst>
                        <p:par>
                          <p:cTn id="31" fill="hold">
                            <p:stCondLst>
                              <p:cond delay="0"/>
                            </p:stCondLst>
                            <p:childTnLst>
                              <p:par>
                                <p:cTn id="32" presetID="35" presetClass="emph" presetSubtype="0" fill="hold" grpId="0" nodeType="clickEffect">
                                  <p:stCondLst>
                                    <p:cond delay="0"/>
                                  </p:stCondLst>
                                  <p:childTnLst>
                                    <p:anim calcmode="discrete" valueType="str">
                                      <p:cBhvr>
                                        <p:cTn id="33" dur="1000" fill="hold"/>
                                        <p:tgtEl>
                                          <p:spTgt spid="24"/>
                                        </p:tgtEl>
                                        <p:attrNameLst>
                                          <p:attrName>style.visibility</p:attrName>
                                        </p:attrNameLst>
                                      </p:cBhvr>
                                      <p:tavLst>
                                        <p:tav tm="0">
                                          <p:val>
                                            <p:strVal val="hidden"/>
                                          </p:val>
                                        </p:tav>
                                        <p:tav tm="50000">
                                          <p:val>
                                            <p:strVal val="visible"/>
                                          </p:val>
                                        </p:tav>
                                      </p:tavLst>
                                    </p:anim>
                                  </p:childTnLst>
                                </p:cTn>
                              </p:par>
                            </p:childTnLst>
                          </p:cTn>
                        </p:par>
                      </p:childTnLst>
                    </p:cTn>
                  </p:par>
                  <p:par>
                    <p:cTn id="34" fill="hold">
                      <p:stCondLst>
                        <p:cond delay="indefinite"/>
                      </p:stCondLst>
                      <p:childTnLst>
                        <p:par>
                          <p:cTn id="35" fill="hold">
                            <p:stCondLst>
                              <p:cond delay="0"/>
                            </p:stCondLst>
                            <p:childTnLst>
                              <p:par>
                                <p:cTn id="36" presetID="35" presetClass="emph" presetSubtype="0" fill="hold" grpId="0" nodeType="clickEffect">
                                  <p:stCondLst>
                                    <p:cond delay="0"/>
                                  </p:stCondLst>
                                  <p:childTnLst>
                                    <p:anim calcmode="discrete" valueType="str">
                                      <p:cBhvr>
                                        <p:cTn id="37" dur="1000" fill="hold"/>
                                        <p:tgtEl>
                                          <p:spTgt spid="25"/>
                                        </p:tgtEl>
                                        <p:attrNameLst>
                                          <p:attrName>style.visibility</p:attrName>
                                        </p:attrNameLst>
                                      </p:cBhvr>
                                      <p:tavLst>
                                        <p:tav tm="0">
                                          <p:val>
                                            <p:strVal val="hidden"/>
                                          </p:val>
                                        </p:tav>
                                        <p:tav tm="50000">
                                          <p:val>
                                            <p:strVal val="visible"/>
                                          </p:val>
                                        </p:tav>
                                      </p:tavLst>
                                    </p:anim>
                                  </p:childTnLst>
                                </p:cTn>
                              </p:par>
                            </p:childTnLst>
                          </p:cTn>
                        </p:par>
                      </p:childTnLst>
                    </p:cTn>
                  </p:par>
                  <p:par>
                    <p:cTn id="38" fill="hold">
                      <p:stCondLst>
                        <p:cond delay="indefinite"/>
                      </p:stCondLst>
                      <p:childTnLst>
                        <p:par>
                          <p:cTn id="39" fill="hold">
                            <p:stCondLst>
                              <p:cond delay="0"/>
                            </p:stCondLst>
                            <p:childTnLst>
                              <p:par>
                                <p:cTn id="40" presetID="35" presetClass="emph" presetSubtype="0" fill="hold" grpId="0" nodeType="clickEffect">
                                  <p:stCondLst>
                                    <p:cond delay="0"/>
                                  </p:stCondLst>
                                  <p:childTnLst>
                                    <p:anim calcmode="discrete" valueType="str">
                                      <p:cBhvr>
                                        <p:cTn id="41" dur="1000" fill="hold"/>
                                        <p:tgtEl>
                                          <p:spTgt spid="26"/>
                                        </p:tgtEl>
                                        <p:attrNameLst>
                                          <p:attrName>style.visibility</p:attrName>
                                        </p:attrNameLst>
                                      </p:cBhvr>
                                      <p:tavLst>
                                        <p:tav tm="0">
                                          <p:val>
                                            <p:strVal val="hidden"/>
                                          </p:val>
                                        </p:tav>
                                        <p:tav tm="50000">
                                          <p:val>
                                            <p:strVal val="visible"/>
                                          </p:val>
                                        </p:tav>
                                      </p:tavLst>
                                    </p:anim>
                                  </p:childTnLst>
                                </p:cTn>
                              </p:par>
                            </p:childTnLst>
                          </p:cTn>
                        </p:par>
                      </p:childTnLst>
                    </p:cTn>
                  </p:par>
                  <p:par>
                    <p:cTn id="42" fill="hold">
                      <p:stCondLst>
                        <p:cond delay="indefinite"/>
                      </p:stCondLst>
                      <p:childTnLst>
                        <p:par>
                          <p:cTn id="43" fill="hold">
                            <p:stCondLst>
                              <p:cond delay="0"/>
                            </p:stCondLst>
                            <p:childTnLst>
                              <p:par>
                                <p:cTn id="44" presetID="35" presetClass="emph" presetSubtype="0" fill="hold" grpId="0" nodeType="clickEffect">
                                  <p:stCondLst>
                                    <p:cond delay="0"/>
                                  </p:stCondLst>
                                  <p:childTnLst>
                                    <p:anim calcmode="discrete" valueType="str">
                                      <p:cBhvr>
                                        <p:cTn id="45" dur="1000" fill="hold"/>
                                        <p:tgtEl>
                                          <p:spTgt spid="27"/>
                                        </p:tgtEl>
                                        <p:attrNameLst>
                                          <p:attrName>style.visibility</p:attrName>
                                        </p:attrNameLst>
                                      </p:cBhvr>
                                      <p:tavLst>
                                        <p:tav tm="0">
                                          <p:val>
                                            <p:strVal val="hidden"/>
                                          </p:val>
                                        </p:tav>
                                        <p:tav tm="50000">
                                          <p:val>
                                            <p:strVal val="visible"/>
                                          </p:val>
                                        </p:tav>
                                      </p:tavLst>
                                    </p:anim>
                                  </p:childTnLst>
                                </p:cTn>
                              </p:par>
                            </p:childTnLst>
                          </p:cTn>
                        </p:par>
                      </p:childTnLst>
                    </p:cTn>
                  </p:par>
                  <p:par>
                    <p:cTn id="46" fill="hold">
                      <p:stCondLst>
                        <p:cond delay="indefinite"/>
                      </p:stCondLst>
                      <p:childTnLst>
                        <p:par>
                          <p:cTn id="47" fill="hold">
                            <p:stCondLst>
                              <p:cond delay="0"/>
                            </p:stCondLst>
                            <p:childTnLst>
                              <p:par>
                                <p:cTn id="48" presetID="35" presetClass="emph" presetSubtype="0" fill="hold" grpId="0" nodeType="clickEffect">
                                  <p:stCondLst>
                                    <p:cond delay="0"/>
                                  </p:stCondLst>
                                  <p:childTnLst>
                                    <p:anim calcmode="discrete" valueType="str">
                                      <p:cBhvr>
                                        <p:cTn id="49" dur="1000" fill="hold"/>
                                        <p:tgtEl>
                                          <p:spTgt spid="28"/>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8" grpId="0" animBg="1"/>
      <p:bldP spid="20" grpId="0" animBg="1"/>
      <p:bldP spid="23" grpId="0" animBg="1"/>
      <p:bldP spid="24" grpId="0" animBg="1"/>
      <p:bldP spid="25" grpId="0" animBg="1"/>
      <p:bldP spid="26" grpId="0" animBg="1"/>
      <p:bldP spid="27" grpId="0" animBg="1"/>
      <p:bldP spid="28" grpId="0" animBg="1"/>
    </p:bldLst>
  </p:timing>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Two-Threads Multiple </a:t>
            </a:r>
            <a:r>
              <a:rPr lang="en-US" dirty="0" err="1" smtClean="0"/>
              <a:t>Goroutines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622638667"/>
              </p:ext>
            </p:extLst>
          </p:nvPr>
        </p:nvGraphicFramePr>
        <p:xfrm>
          <a:off x="457200" y="1600200"/>
          <a:ext cx="8229599" cy="1854200"/>
        </p:xfrm>
        <a:graphic>
          <a:graphicData uri="http://schemas.openxmlformats.org/drawingml/2006/table">
            <a:tbl>
              <a:tblPr firstRow="1" bandRow="1">
                <a:tableStyleId>{5C22544A-7EE6-4342-B048-85BDC9FD1C3A}</a:tableStyleId>
              </a:tblPr>
              <a:tblGrid>
                <a:gridCol w="1135449"/>
                <a:gridCol w="1091513"/>
                <a:gridCol w="1300009"/>
                <a:gridCol w="1175657"/>
                <a:gridCol w="1175657"/>
                <a:gridCol w="1175657"/>
                <a:gridCol w="1175657"/>
              </a:tblGrid>
              <a:tr h="370840">
                <a:tc>
                  <a:txBody>
                    <a:bodyPr/>
                    <a:lstStyle/>
                    <a:p>
                      <a:pPr algn="ctr"/>
                      <a:r>
                        <a:rPr lang="en-US" dirty="0" smtClean="0">
                          <a:solidFill>
                            <a:schemeClr val="bg1"/>
                          </a:solidFill>
                        </a:rPr>
                        <a:t>Processes</a:t>
                      </a:r>
                      <a:endParaRPr lang="en-US" dirty="0">
                        <a:solidFill>
                          <a:schemeClr val="bg1"/>
                        </a:solidFill>
                      </a:endParaRPr>
                    </a:p>
                  </a:txBody>
                  <a:tcPr>
                    <a:solidFill>
                      <a:schemeClr val="accent1"/>
                    </a:solidFill>
                  </a:tcPr>
                </a:tc>
                <a:tc>
                  <a:txBody>
                    <a:bodyPr/>
                    <a:lstStyle/>
                    <a:p>
                      <a:pPr algn="ctr"/>
                      <a:r>
                        <a:rPr lang="en-US" dirty="0" smtClean="0">
                          <a:solidFill>
                            <a:schemeClr val="bg1"/>
                          </a:solidFill>
                        </a:rPr>
                        <a:t>Threads</a:t>
                      </a:r>
                      <a:endParaRPr lang="en-US" dirty="0">
                        <a:solidFill>
                          <a:schemeClr val="bg1"/>
                        </a:solidFill>
                      </a:endParaRPr>
                    </a:p>
                  </a:txBody>
                  <a:tcPr/>
                </a:tc>
                <a:tc>
                  <a:txBody>
                    <a:bodyPr/>
                    <a:lstStyle/>
                    <a:p>
                      <a:pPr algn="ctr"/>
                      <a:r>
                        <a:rPr lang="en-US" dirty="0" err="1" smtClean="0"/>
                        <a:t>goroutines</a:t>
                      </a:r>
                      <a:endParaRPr lang="en-US" dirty="0"/>
                    </a:p>
                  </a:txBody>
                  <a:tcPr/>
                </a:tc>
                <a:tc>
                  <a:txBody>
                    <a:bodyPr/>
                    <a:lstStyle/>
                    <a:p>
                      <a:pPr algn="ctr"/>
                      <a:r>
                        <a:rPr lang="en-US" dirty="0" smtClean="0"/>
                        <a:t>Time  1</a:t>
                      </a:r>
                      <a:endParaRPr lang="en-US" dirty="0"/>
                    </a:p>
                  </a:txBody>
                  <a:tcPr/>
                </a:tc>
                <a:tc>
                  <a:txBody>
                    <a:bodyPr/>
                    <a:lstStyle/>
                    <a:p>
                      <a:pPr algn="ctr"/>
                      <a:r>
                        <a:rPr lang="en-US" dirty="0" smtClean="0"/>
                        <a:t>Time 2</a:t>
                      </a:r>
                      <a:endParaRPr lang="en-US" dirty="0"/>
                    </a:p>
                  </a:txBody>
                  <a:tcPr/>
                </a:tc>
                <a:tc>
                  <a:txBody>
                    <a:bodyPr/>
                    <a:lstStyle/>
                    <a:p>
                      <a:pPr algn="ctr"/>
                      <a:r>
                        <a:rPr lang="en-US" dirty="0" smtClean="0"/>
                        <a:t>Time 3</a:t>
                      </a:r>
                      <a:endParaRPr lang="en-US" dirty="0"/>
                    </a:p>
                  </a:txBody>
                  <a:tcPr/>
                </a:tc>
                <a:tc>
                  <a:txBody>
                    <a:bodyPr/>
                    <a:lstStyle/>
                    <a:p>
                      <a:pPr algn="ctr"/>
                      <a:r>
                        <a:rPr lang="en-US" dirty="0" smtClean="0"/>
                        <a:t>Time 4</a:t>
                      </a:r>
                      <a:endParaRPr lang="en-US" dirty="0"/>
                    </a:p>
                  </a:txBody>
                  <a:tcPr/>
                </a:tc>
              </a:tr>
              <a:tr h="370840">
                <a:tc rowSpan="4">
                  <a:txBody>
                    <a:bodyPr/>
                    <a:lstStyle/>
                    <a:p>
                      <a:r>
                        <a:rPr lang="en-US" dirty="0" smtClean="0"/>
                        <a:t>Process 0</a:t>
                      </a:r>
                      <a:endParaRPr lang="en-US" dirty="0"/>
                    </a:p>
                  </a:txBody>
                  <a:tcPr anchor="ctr">
                    <a:solidFill>
                      <a:schemeClr val="bg1"/>
                    </a:solidFill>
                  </a:tcPr>
                </a:tc>
                <a:tc rowSpan="2">
                  <a:txBody>
                    <a:bodyPr/>
                    <a:lstStyle/>
                    <a:p>
                      <a:r>
                        <a:rPr lang="en-US" dirty="0" smtClean="0"/>
                        <a:t>Thread 1</a:t>
                      </a:r>
                      <a:endParaRPr lang="en-US" dirty="0"/>
                    </a:p>
                  </a:txBody>
                  <a:tcPr anchor="ctr">
                    <a:solidFill>
                      <a:schemeClr val="accent2">
                        <a:lumMod val="75000"/>
                      </a:schemeClr>
                    </a:solidFill>
                  </a:tcPr>
                </a:tc>
                <a:tc rowSpan="4">
                  <a:txBody>
                    <a:bodyPr/>
                    <a:lstStyle/>
                    <a:p>
                      <a:pPr algn="ctr"/>
                      <a:r>
                        <a:rPr lang="en-US" dirty="0" smtClean="0"/>
                        <a:t>4</a:t>
                      </a:r>
                      <a:endParaRPr lang="en-US" dirty="0"/>
                    </a:p>
                  </a:txBody>
                  <a:tcPr anchor="ctr">
                    <a:solidFill>
                      <a:srgbClr val="FFFFFF"/>
                    </a:solidFill>
                  </a:tcPr>
                </a:tc>
                <a:tc>
                  <a:txBody>
                    <a:bodyPr/>
                    <a:lstStyle/>
                    <a:p>
                      <a:endParaRPr lang="en-US" dirty="0"/>
                    </a:p>
                  </a:txBody>
                  <a:tcPr>
                    <a:solidFill>
                      <a:srgbClr val="FFFFFF"/>
                    </a:solidFill>
                  </a:tcPr>
                </a:tc>
                <a:tc>
                  <a:txBody>
                    <a:bodyPr/>
                    <a:lstStyle/>
                    <a:p>
                      <a:endParaRPr lang="en-US" dirty="0"/>
                    </a:p>
                  </a:txBody>
                  <a:tcPr>
                    <a:solidFill>
                      <a:schemeClr val="bg1"/>
                    </a:solidFill>
                  </a:tcPr>
                </a:tc>
                <a:tc>
                  <a:txBody>
                    <a:bodyPr/>
                    <a:lstStyle/>
                    <a:p>
                      <a:endParaRPr lang="en-US" dirty="0"/>
                    </a:p>
                  </a:txBody>
                  <a:tcPr>
                    <a:solidFill>
                      <a:schemeClr val="bg1"/>
                    </a:solidFill>
                  </a:tcPr>
                </a:tc>
                <a:tc>
                  <a:txBody>
                    <a:bodyPr/>
                    <a:lstStyle/>
                    <a:p>
                      <a:endParaRPr lang="en-US" dirty="0"/>
                    </a:p>
                  </a:txBody>
                  <a:tcPr>
                    <a:solidFill>
                      <a:schemeClr val="bg1"/>
                    </a:solidFill>
                  </a:tcPr>
                </a:tc>
              </a:tr>
              <a:tr h="370840">
                <a:tc vMerge="1">
                  <a:txBody>
                    <a:bodyPr/>
                    <a:lstStyle/>
                    <a:p>
                      <a:endParaRPr lang="en-US"/>
                    </a:p>
                  </a:txBody>
                  <a:tcPr/>
                </a:tc>
                <a:tc vMerge="1">
                  <a:txBody>
                    <a:bodyPr/>
                    <a:lstStyle/>
                    <a:p>
                      <a:endParaRPr lang="en-US" dirty="0"/>
                    </a:p>
                  </a:txBody>
                  <a:tcPr>
                    <a:solidFill>
                      <a:srgbClr val="FFFFFF"/>
                    </a:solidFill>
                  </a:tcPr>
                </a:tc>
                <a:tc vMerge="1">
                  <a:txBody>
                    <a:bodyPr/>
                    <a:lstStyle/>
                    <a:p>
                      <a:pPr algn="ctr"/>
                      <a:endParaRPr lang="en-US" dirty="0"/>
                    </a:p>
                  </a:txBody>
                  <a:tcPr>
                    <a:solidFill>
                      <a:srgbClr val="FFFFFF"/>
                    </a:solidFill>
                  </a:tcPr>
                </a:tc>
                <a:tc>
                  <a:txBody>
                    <a:bodyPr/>
                    <a:lstStyle/>
                    <a:p>
                      <a:endParaRPr lang="en-US" dirty="0"/>
                    </a:p>
                  </a:txBody>
                  <a:tcPr>
                    <a:solidFill>
                      <a:schemeClr val="accent2">
                        <a:lumMod val="75000"/>
                      </a:schemeClr>
                    </a:solidFill>
                  </a:tcPr>
                </a:tc>
                <a:tc>
                  <a:txBody>
                    <a:bodyPr/>
                    <a:lstStyle/>
                    <a:p>
                      <a:endParaRPr lang="en-US" dirty="0"/>
                    </a:p>
                  </a:txBody>
                  <a:tcPr>
                    <a:solidFill>
                      <a:schemeClr val="accent2">
                        <a:lumMod val="60000"/>
                        <a:lumOff val="40000"/>
                      </a:schemeClr>
                    </a:solidFill>
                  </a:tcPr>
                </a:tc>
                <a:tc>
                  <a:txBody>
                    <a:bodyPr/>
                    <a:lstStyle/>
                    <a:p>
                      <a:endParaRPr lang="en-US" dirty="0"/>
                    </a:p>
                  </a:txBody>
                  <a:tcPr>
                    <a:solidFill>
                      <a:schemeClr val="accent2">
                        <a:lumMod val="60000"/>
                        <a:lumOff val="40000"/>
                      </a:schemeClr>
                    </a:solidFill>
                  </a:tcPr>
                </a:tc>
                <a:tc>
                  <a:txBody>
                    <a:bodyPr/>
                    <a:lstStyle/>
                    <a:p>
                      <a:endParaRPr lang="en-US" dirty="0"/>
                    </a:p>
                  </a:txBody>
                  <a:tcPr>
                    <a:solidFill>
                      <a:schemeClr val="bg1"/>
                    </a:solidFill>
                  </a:tcPr>
                </a:tc>
              </a:tr>
              <a:tr h="370840">
                <a:tc vMerge="1">
                  <a:txBody>
                    <a:bodyPr/>
                    <a:lstStyle/>
                    <a:p>
                      <a:endParaRPr lang="en-US"/>
                    </a:p>
                  </a:txBody>
                  <a:tcPr/>
                </a:tc>
                <a:tc rowSpan="2">
                  <a:txBody>
                    <a:bodyPr/>
                    <a:lstStyle/>
                    <a:p>
                      <a:r>
                        <a:rPr lang="en-US" dirty="0" smtClean="0"/>
                        <a:t>Thread 2</a:t>
                      </a:r>
                      <a:endParaRPr lang="en-US" dirty="0"/>
                    </a:p>
                  </a:txBody>
                  <a:tcPr>
                    <a:solidFill>
                      <a:srgbClr val="604A7B"/>
                    </a:solidFill>
                  </a:tcPr>
                </a:tc>
                <a:tc vMerge="1">
                  <a:txBody>
                    <a:bodyPr/>
                    <a:lstStyle/>
                    <a:p>
                      <a:endParaRPr lang="en-US" dirty="0"/>
                    </a:p>
                  </a:txBody>
                  <a:tcPr>
                    <a:solidFill>
                      <a:schemeClr val="bg1"/>
                    </a:solidFill>
                  </a:tcPr>
                </a:tc>
                <a:tc>
                  <a:txBody>
                    <a:bodyPr/>
                    <a:lstStyle/>
                    <a:p>
                      <a:endParaRPr lang="en-US" dirty="0"/>
                    </a:p>
                  </a:txBody>
                  <a:tcPr>
                    <a:solidFill>
                      <a:schemeClr val="bg1"/>
                    </a:solidFill>
                  </a:tcPr>
                </a:tc>
                <a:tc>
                  <a:txBody>
                    <a:bodyPr/>
                    <a:lstStyle/>
                    <a:p>
                      <a:endParaRPr lang="en-US" dirty="0"/>
                    </a:p>
                  </a:txBody>
                  <a:tcPr>
                    <a:solidFill>
                      <a:schemeClr val="bg1"/>
                    </a:solidFill>
                  </a:tcPr>
                </a:tc>
                <a:tc>
                  <a:txBody>
                    <a:bodyPr/>
                    <a:lstStyle/>
                    <a:p>
                      <a:endParaRPr lang="en-US" dirty="0"/>
                    </a:p>
                  </a:txBody>
                  <a:tcPr>
                    <a:solidFill>
                      <a:schemeClr val="bg1"/>
                    </a:solidFill>
                  </a:tcPr>
                </a:tc>
                <a:tc>
                  <a:txBody>
                    <a:bodyPr/>
                    <a:lstStyle/>
                    <a:p>
                      <a:endParaRPr lang="en-US" dirty="0"/>
                    </a:p>
                  </a:txBody>
                  <a:tcPr>
                    <a:solidFill>
                      <a:schemeClr val="bg1"/>
                    </a:solidFill>
                  </a:tcPr>
                </a:tc>
              </a:tr>
              <a:tr h="370840">
                <a:tc vMerge="1">
                  <a:txBody>
                    <a:bodyPr/>
                    <a:lstStyle/>
                    <a:p>
                      <a:endParaRPr lang="en-US" dirty="0"/>
                    </a:p>
                  </a:txBody>
                  <a:tcPr>
                    <a:solidFill>
                      <a:schemeClr val="bg1"/>
                    </a:solidFill>
                  </a:tcPr>
                </a:tc>
                <a:tc vMerge="1">
                  <a:txBody>
                    <a:bodyPr/>
                    <a:lstStyle/>
                    <a:p>
                      <a:endParaRPr lang="en-US" dirty="0"/>
                    </a:p>
                  </a:txBody>
                  <a:tcPr>
                    <a:solidFill>
                      <a:schemeClr val="bg1"/>
                    </a:solidFill>
                  </a:tcPr>
                </a:tc>
                <a:tc vMerge="1">
                  <a:txBody>
                    <a:bodyPr/>
                    <a:lstStyle/>
                    <a:p>
                      <a:endParaRPr lang="en-US" dirty="0"/>
                    </a:p>
                  </a:txBody>
                  <a:tcPr>
                    <a:solidFill>
                      <a:schemeClr val="bg1"/>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chemeClr val="accent4">
                        <a:lumMod val="75000"/>
                      </a:schemeClr>
                    </a:solidFill>
                  </a:tcPr>
                </a:tc>
                <a:tc>
                  <a:txBody>
                    <a:bodyPr/>
                    <a:lstStyle/>
                    <a:p>
                      <a:endParaRPr lang="en-US" dirty="0"/>
                    </a:p>
                  </a:txBody>
                  <a:tcPr>
                    <a:solidFill>
                      <a:schemeClr val="accent4">
                        <a:lumMod val="75000"/>
                      </a:schemeClr>
                    </a:solidFill>
                  </a:tcPr>
                </a:tc>
                <a:tc>
                  <a:txBody>
                    <a:bodyPr/>
                    <a:lstStyle/>
                    <a:p>
                      <a:endParaRPr lang="en-US" dirty="0"/>
                    </a:p>
                  </a:txBody>
                  <a:tcPr>
                    <a:solidFill>
                      <a:schemeClr val="bg1"/>
                    </a:solidFill>
                  </a:tcPr>
                </a:tc>
              </a:tr>
            </a:tbl>
          </a:graphicData>
        </a:graphic>
      </p:graphicFrame>
      <p:sp>
        <p:nvSpPr>
          <p:cNvPr id="5" name="Oval 4"/>
          <p:cNvSpPr/>
          <p:nvPr/>
        </p:nvSpPr>
        <p:spPr>
          <a:xfrm>
            <a:off x="5220042" y="5276344"/>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P0.t2</a:t>
            </a:r>
            <a:endParaRPr lang="en-US" sz="2000" dirty="0"/>
          </a:p>
        </p:txBody>
      </p:sp>
      <p:sp>
        <p:nvSpPr>
          <p:cNvPr id="6" name="Oval 5"/>
          <p:cNvSpPr/>
          <p:nvPr/>
        </p:nvSpPr>
        <p:spPr>
          <a:xfrm>
            <a:off x="6344508" y="5276344"/>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P0.t2</a:t>
            </a:r>
            <a:endParaRPr lang="en-US" sz="2000" dirty="0"/>
          </a:p>
        </p:txBody>
      </p:sp>
      <p:sp>
        <p:nvSpPr>
          <p:cNvPr id="7" name="Oval 6"/>
          <p:cNvSpPr/>
          <p:nvPr/>
        </p:nvSpPr>
        <p:spPr>
          <a:xfrm>
            <a:off x="4053015" y="5257119"/>
            <a:ext cx="1070918" cy="3638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11" name="TextBox 10"/>
          <p:cNvSpPr txBox="1"/>
          <p:nvPr/>
        </p:nvSpPr>
        <p:spPr>
          <a:xfrm>
            <a:off x="457200" y="5251623"/>
            <a:ext cx="793982" cy="369332"/>
          </a:xfrm>
          <a:prstGeom prst="rect">
            <a:avLst/>
          </a:prstGeom>
          <a:noFill/>
        </p:spPr>
        <p:txBody>
          <a:bodyPr wrap="none" rtlCol="0">
            <a:spAutoFit/>
          </a:bodyPr>
          <a:lstStyle/>
          <a:p>
            <a:r>
              <a:rPr lang="en-US" dirty="0" smtClean="0"/>
              <a:t>Core 0</a:t>
            </a:r>
            <a:endParaRPr lang="en-US" dirty="0"/>
          </a:p>
        </p:txBody>
      </p:sp>
      <p:cxnSp>
        <p:nvCxnSpPr>
          <p:cNvPr id="13" name="Straight Arrow Connector 12"/>
          <p:cNvCxnSpPr/>
          <p:nvPr/>
        </p:nvCxnSpPr>
        <p:spPr>
          <a:xfrm>
            <a:off x="75514" y="1764270"/>
            <a:ext cx="381686" cy="0"/>
          </a:xfrm>
          <a:prstGeom prst="straightConnector1">
            <a:avLst/>
          </a:prstGeom>
          <a:ln w="57150" cmpd="sng">
            <a:headEnd type="none"/>
            <a:tailEnd type="triangle"/>
          </a:ln>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4062625" y="1990810"/>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0</a:t>
            </a:r>
            <a:endParaRPr lang="en-US" dirty="0"/>
          </a:p>
        </p:txBody>
      </p:sp>
      <p:sp>
        <p:nvSpPr>
          <p:cNvPr id="18" name="Rectangle 17"/>
          <p:cNvSpPr/>
          <p:nvPr/>
        </p:nvSpPr>
        <p:spPr>
          <a:xfrm>
            <a:off x="4427836" y="1990810"/>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20" name="Rectangle 19"/>
          <p:cNvSpPr/>
          <p:nvPr/>
        </p:nvSpPr>
        <p:spPr>
          <a:xfrm>
            <a:off x="4793047" y="1990810"/>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2</a:t>
            </a:r>
            <a:endParaRPr lang="en-US" dirty="0"/>
          </a:p>
        </p:txBody>
      </p:sp>
      <p:sp>
        <p:nvSpPr>
          <p:cNvPr id="30" name="Rectangle 29"/>
          <p:cNvSpPr/>
          <p:nvPr/>
        </p:nvSpPr>
        <p:spPr>
          <a:xfrm>
            <a:off x="5220042" y="2761048"/>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2</a:t>
            </a:r>
            <a:endParaRPr lang="en-US" dirty="0"/>
          </a:p>
        </p:txBody>
      </p:sp>
      <p:sp>
        <p:nvSpPr>
          <p:cNvPr id="31" name="Rectangle 30"/>
          <p:cNvSpPr/>
          <p:nvPr/>
        </p:nvSpPr>
        <p:spPr>
          <a:xfrm>
            <a:off x="5585253" y="2761048"/>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1</a:t>
            </a:r>
            <a:endParaRPr lang="en-US" dirty="0"/>
          </a:p>
        </p:txBody>
      </p:sp>
      <p:sp>
        <p:nvSpPr>
          <p:cNvPr id="32" name="Rectangle 31"/>
          <p:cNvSpPr/>
          <p:nvPr/>
        </p:nvSpPr>
        <p:spPr>
          <a:xfrm>
            <a:off x="5950464" y="2761048"/>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33" name="Rectangle 32"/>
          <p:cNvSpPr/>
          <p:nvPr/>
        </p:nvSpPr>
        <p:spPr>
          <a:xfrm>
            <a:off x="6377459" y="2761045"/>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2</a:t>
            </a:r>
            <a:endParaRPr lang="en-US" dirty="0"/>
          </a:p>
        </p:txBody>
      </p:sp>
      <p:sp>
        <p:nvSpPr>
          <p:cNvPr id="34" name="Rectangle 33"/>
          <p:cNvSpPr/>
          <p:nvPr/>
        </p:nvSpPr>
        <p:spPr>
          <a:xfrm>
            <a:off x="6742670" y="2761045"/>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35" name="Rectangle 34"/>
          <p:cNvSpPr/>
          <p:nvPr/>
        </p:nvSpPr>
        <p:spPr>
          <a:xfrm>
            <a:off x="7107881" y="2761045"/>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0</a:t>
            </a:r>
            <a:endParaRPr lang="en-US" dirty="0"/>
          </a:p>
        </p:txBody>
      </p:sp>
    </p:spTree>
    <p:extLst>
      <p:ext uri="{BB962C8B-B14F-4D97-AF65-F5344CB8AC3E}">
        <p14:creationId xmlns:p14="http://schemas.microsoft.com/office/powerpoint/2010/main" val="1479796112"/>
      </p:ext>
    </p:extLst>
  </p:cSld>
  <p:clrMapOvr>
    <a:masterClrMapping/>
  </p:clrMapOvr>
  <p:timing>
    <p:tnLst>
      <p:par>
        <p:cTn xmlns:p14="http://schemas.microsoft.com/office/powerpoint/2010/main" id="1" dur="indefinite" restart="never" nodeType="tmRoot"/>
      </p:par>
    </p:tnLst>
  </p:timing>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Two-Threads Multiple </a:t>
            </a:r>
            <a:r>
              <a:rPr lang="en-US" dirty="0" err="1" smtClean="0"/>
              <a:t>Goroutines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692676345"/>
              </p:ext>
            </p:extLst>
          </p:nvPr>
        </p:nvGraphicFramePr>
        <p:xfrm>
          <a:off x="457200" y="1600200"/>
          <a:ext cx="8229599" cy="1854200"/>
        </p:xfrm>
        <a:graphic>
          <a:graphicData uri="http://schemas.openxmlformats.org/drawingml/2006/table">
            <a:tbl>
              <a:tblPr firstRow="1" bandRow="1">
                <a:tableStyleId>{5C22544A-7EE6-4342-B048-85BDC9FD1C3A}</a:tableStyleId>
              </a:tblPr>
              <a:tblGrid>
                <a:gridCol w="1135449"/>
                <a:gridCol w="1091513"/>
                <a:gridCol w="1300009"/>
                <a:gridCol w="1175657"/>
                <a:gridCol w="1175657"/>
                <a:gridCol w="1175657"/>
                <a:gridCol w="1175657"/>
              </a:tblGrid>
              <a:tr h="370840">
                <a:tc>
                  <a:txBody>
                    <a:bodyPr/>
                    <a:lstStyle/>
                    <a:p>
                      <a:pPr algn="ctr"/>
                      <a:r>
                        <a:rPr lang="en-US" dirty="0" smtClean="0">
                          <a:solidFill>
                            <a:schemeClr val="bg1"/>
                          </a:solidFill>
                        </a:rPr>
                        <a:t>Processes</a:t>
                      </a:r>
                      <a:endParaRPr lang="en-US" dirty="0">
                        <a:solidFill>
                          <a:schemeClr val="bg1"/>
                        </a:solidFill>
                      </a:endParaRPr>
                    </a:p>
                  </a:txBody>
                  <a:tcPr>
                    <a:solidFill>
                      <a:schemeClr val="accent1"/>
                    </a:solidFill>
                  </a:tcPr>
                </a:tc>
                <a:tc>
                  <a:txBody>
                    <a:bodyPr/>
                    <a:lstStyle/>
                    <a:p>
                      <a:pPr algn="ctr"/>
                      <a:r>
                        <a:rPr lang="en-US" dirty="0" smtClean="0">
                          <a:solidFill>
                            <a:schemeClr val="bg1"/>
                          </a:solidFill>
                        </a:rPr>
                        <a:t>Threads</a:t>
                      </a:r>
                      <a:endParaRPr lang="en-US" dirty="0">
                        <a:solidFill>
                          <a:schemeClr val="bg1"/>
                        </a:solidFill>
                      </a:endParaRPr>
                    </a:p>
                  </a:txBody>
                  <a:tcPr/>
                </a:tc>
                <a:tc>
                  <a:txBody>
                    <a:bodyPr/>
                    <a:lstStyle/>
                    <a:p>
                      <a:pPr algn="ctr"/>
                      <a:r>
                        <a:rPr lang="en-US" dirty="0" err="1" smtClean="0"/>
                        <a:t>goroutines</a:t>
                      </a:r>
                      <a:endParaRPr lang="en-US" dirty="0"/>
                    </a:p>
                  </a:txBody>
                  <a:tcPr/>
                </a:tc>
                <a:tc>
                  <a:txBody>
                    <a:bodyPr/>
                    <a:lstStyle/>
                    <a:p>
                      <a:pPr algn="ctr"/>
                      <a:r>
                        <a:rPr lang="en-US" dirty="0" smtClean="0"/>
                        <a:t>Time  1</a:t>
                      </a:r>
                      <a:endParaRPr lang="en-US" dirty="0"/>
                    </a:p>
                  </a:txBody>
                  <a:tcPr/>
                </a:tc>
                <a:tc>
                  <a:txBody>
                    <a:bodyPr/>
                    <a:lstStyle/>
                    <a:p>
                      <a:pPr algn="ctr"/>
                      <a:r>
                        <a:rPr lang="en-US" dirty="0" smtClean="0"/>
                        <a:t>Time 2</a:t>
                      </a:r>
                      <a:endParaRPr lang="en-US" dirty="0"/>
                    </a:p>
                  </a:txBody>
                  <a:tcPr/>
                </a:tc>
                <a:tc>
                  <a:txBody>
                    <a:bodyPr/>
                    <a:lstStyle/>
                    <a:p>
                      <a:pPr algn="ctr"/>
                      <a:r>
                        <a:rPr lang="en-US" dirty="0" smtClean="0"/>
                        <a:t>Time 3</a:t>
                      </a:r>
                      <a:endParaRPr lang="en-US" dirty="0"/>
                    </a:p>
                  </a:txBody>
                  <a:tcPr/>
                </a:tc>
                <a:tc>
                  <a:txBody>
                    <a:bodyPr/>
                    <a:lstStyle/>
                    <a:p>
                      <a:pPr algn="ctr"/>
                      <a:r>
                        <a:rPr lang="en-US" dirty="0" smtClean="0"/>
                        <a:t>Time 4</a:t>
                      </a:r>
                      <a:endParaRPr lang="en-US" dirty="0"/>
                    </a:p>
                  </a:txBody>
                  <a:tcPr/>
                </a:tc>
              </a:tr>
              <a:tr h="370840">
                <a:tc rowSpan="4">
                  <a:txBody>
                    <a:bodyPr/>
                    <a:lstStyle/>
                    <a:p>
                      <a:r>
                        <a:rPr lang="en-US" dirty="0" smtClean="0"/>
                        <a:t>Process 0</a:t>
                      </a:r>
                      <a:endParaRPr lang="en-US" dirty="0"/>
                    </a:p>
                  </a:txBody>
                  <a:tcPr anchor="ctr">
                    <a:solidFill>
                      <a:schemeClr val="bg1"/>
                    </a:solidFill>
                  </a:tcPr>
                </a:tc>
                <a:tc rowSpan="2">
                  <a:txBody>
                    <a:bodyPr/>
                    <a:lstStyle/>
                    <a:p>
                      <a:r>
                        <a:rPr lang="en-US" dirty="0" smtClean="0"/>
                        <a:t>Thread 1</a:t>
                      </a:r>
                      <a:endParaRPr lang="en-US" dirty="0"/>
                    </a:p>
                  </a:txBody>
                  <a:tcPr anchor="ctr">
                    <a:solidFill>
                      <a:schemeClr val="accent2">
                        <a:lumMod val="75000"/>
                      </a:schemeClr>
                    </a:solidFill>
                  </a:tcPr>
                </a:tc>
                <a:tc rowSpan="4">
                  <a:txBody>
                    <a:bodyPr/>
                    <a:lstStyle/>
                    <a:p>
                      <a:pPr algn="ctr"/>
                      <a:r>
                        <a:rPr lang="en-US" dirty="0" smtClean="0"/>
                        <a:t>4</a:t>
                      </a:r>
                      <a:endParaRPr lang="en-US" dirty="0"/>
                    </a:p>
                  </a:txBody>
                  <a:tcPr anchor="ctr">
                    <a:solidFill>
                      <a:srgbClr val="FFFFFF"/>
                    </a:solidFill>
                  </a:tcPr>
                </a:tc>
                <a:tc>
                  <a:txBody>
                    <a:bodyPr/>
                    <a:lstStyle/>
                    <a:p>
                      <a:endParaRPr lang="en-US" dirty="0"/>
                    </a:p>
                  </a:txBody>
                  <a:tcPr>
                    <a:solidFill>
                      <a:srgbClr val="FFFFFF"/>
                    </a:solidFill>
                  </a:tcPr>
                </a:tc>
                <a:tc>
                  <a:txBody>
                    <a:bodyPr/>
                    <a:lstStyle/>
                    <a:p>
                      <a:endParaRPr lang="en-US" dirty="0"/>
                    </a:p>
                  </a:txBody>
                  <a:tcPr>
                    <a:solidFill>
                      <a:schemeClr val="bg1"/>
                    </a:solidFill>
                  </a:tcPr>
                </a:tc>
                <a:tc>
                  <a:txBody>
                    <a:bodyPr/>
                    <a:lstStyle/>
                    <a:p>
                      <a:endParaRPr lang="en-US" dirty="0"/>
                    </a:p>
                  </a:txBody>
                  <a:tcPr>
                    <a:solidFill>
                      <a:schemeClr val="bg1"/>
                    </a:solidFill>
                  </a:tcPr>
                </a:tc>
                <a:tc>
                  <a:txBody>
                    <a:bodyPr/>
                    <a:lstStyle/>
                    <a:p>
                      <a:endParaRPr lang="en-US" dirty="0"/>
                    </a:p>
                  </a:txBody>
                  <a:tcPr>
                    <a:solidFill>
                      <a:schemeClr val="bg1"/>
                    </a:solidFill>
                  </a:tcPr>
                </a:tc>
              </a:tr>
              <a:tr h="370840">
                <a:tc vMerge="1">
                  <a:txBody>
                    <a:bodyPr/>
                    <a:lstStyle/>
                    <a:p>
                      <a:endParaRPr lang="en-US"/>
                    </a:p>
                  </a:txBody>
                  <a:tcPr/>
                </a:tc>
                <a:tc vMerge="1">
                  <a:txBody>
                    <a:bodyPr/>
                    <a:lstStyle/>
                    <a:p>
                      <a:endParaRPr lang="en-US" dirty="0"/>
                    </a:p>
                  </a:txBody>
                  <a:tcPr>
                    <a:solidFill>
                      <a:srgbClr val="FFFFFF"/>
                    </a:solidFill>
                  </a:tcPr>
                </a:tc>
                <a:tc vMerge="1">
                  <a:txBody>
                    <a:bodyPr/>
                    <a:lstStyle/>
                    <a:p>
                      <a:pPr algn="ctr"/>
                      <a:endParaRPr lang="en-US" dirty="0"/>
                    </a:p>
                  </a:txBody>
                  <a:tcPr>
                    <a:solidFill>
                      <a:srgbClr val="FFFFFF"/>
                    </a:solidFill>
                  </a:tcPr>
                </a:tc>
                <a:tc>
                  <a:txBody>
                    <a:bodyPr/>
                    <a:lstStyle/>
                    <a:p>
                      <a:endParaRPr lang="en-US" dirty="0"/>
                    </a:p>
                  </a:txBody>
                  <a:tcPr>
                    <a:solidFill>
                      <a:schemeClr val="accent2">
                        <a:lumMod val="75000"/>
                      </a:schemeClr>
                    </a:solidFill>
                  </a:tcPr>
                </a:tc>
                <a:tc>
                  <a:txBody>
                    <a:bodyPr/>
                    <a:lstStyle/>
                    <a:p>
                      <a:endParaRPr lang="en-US" dirty="0"/>
                    </a:p>
                  </a:txBody>
                  <a:tcPr>
                    <a:solidFill>
                      <a:schemeClr val="accent2">
                        <a:lumMod val="75000"/>
                      </a:schemeClr>
                    </a:solidFill>
                  </a:tcPr>
                </a:tc>
                <a:tc>
                  <a:txBody>
                    <a:bodyPr/>
                    <a:lstStyle/>
                    <a:p>
                      <a:endParaRPr lang="en-US" dirty="0"/>
                    </a:p>
                  </a:txBody>
                  <a:tcPr>
                    <a:solidFill>
                      <a:schemeClr val="accent2">
                        <a:lumMod val="75000"/>
                      </a:schemeClr>
                    </a:solidFill>
                  </a:tcPr>
                </a:tc>
                <a:tc>
                  <a:txBody>
                    <a:bodyPr/>
                    <a:lstStyle/>
                    <a:p>
                      <a:endParaRPr lang="en-US" dirty="0"/>
                    </a:p>
                  </a:txBody>
                  <a:tcPr>
                    <a:solidFill>
                      <a:schemeClr val="bg1"/>
                    </a:solidFill>
                  </a:tcPr>
                </a:tc>
              </a:tr>
              <a:tr h="370840">
                <a:tc vMerge="1">
                  <a:txBody>
                    <a:bodyPr/>
                    <a:lstStyle/>
                    <a:p>
                      <a:endParaRPr lang="en-US"/>
                    </a:p>
                  </a:txBody>
                  <a:tcPr/>
                </a:tc>
                <a:tc rowSpan="2">
                  <a:txBody>
                    <a:bodyPr/>
                    <a:lstStyle/>
                    <a:p>
                      <a:r>
                        <a:rPr lang="en-US" dirty="0" smtClean="0"/>
                        <a:t>Thread 2</a:t>
                      </a:r>
                      <a:endParaRPr lang="en-US" dirty="0"/>
                    </a:p>
                  </a:txBody>
                  <a:tcPr>
                    <a:solidFill>
                      <a:srgbClr val="604A7B"/>
                    </a:solidFill>
                  </a:tcPr>
                </a:tc>
                <a:tc vMerge="1">
                  <a:txBody>
                    <a:bodyPr/>
                    <a:lstStyle/>
                    <a:p>
                      <a:endParaRPr lang="en-US" dirty="0"/>
                    </a:p>
                  </a:txBody>
                  <a:tcPr>
                    <a:solidFill>
                      <a:schemeClr val="bg1"/>
                    </a:solidFill>
                  </a:tcPr>
                </a:tc>
                <a:tc>
                  <a:txBody>
                    <a:bodyPr/>
                    <a:lstStyle/>
                    <a:p>
                      <a:endParaRPr lang="en-US" dirty="0"/>
                    </a:p>
                  </a:txBody>
                  <a:tcPr>
                    <a:solidFill>
                      <a:schemeClr val="bg1"/>
                    </a:solidFill>
                  </a:tcPr>
                </a:tc>
                <a:tc>
                  <a:txBody>
                    <a:bodyPr/>
                    <a:lstStyle/>
                    <a:p>
                      <a:endParaRPr lang="en-US" dirty="0"/>
                    </a:p>
                  </a:txBody>
                  <a:tcPr>
                    <a:solidFill>
                      <a:schemeClr val="bg1"/>
                    </a:solidFill>
                  </a:tcPr>
                </a:tc>
                <a:tc>
                  <a:txBody>
                    <a:bodyPr/>
                    <a:lstStyle/>
                    <a:p>
                      <a:endParaRPr lang="en-US" dirty="0"/>
                    </a:p>
                  </a:txBody>
                  <a:tcPr>
                    <a:solidFill>
                      <a:schemeClr val="bg1"/>
                    </a:solidFill>
                  </a:tcPr>
                </a:tc>
                <a:tc>
                  <a:txBody>
                    <a:bodyPr/>
                    <a:lstStyle/>
                    <a:p>
                      <a:endParaRPr lang="en-US" dirty="0"/>
                    </a:p>
                  </a:txBody>
                  <a:tcPr>
                    <a:solidFill>
                      <a:schemeClr val="bg1"/>
                    </a:solidFill>
                  </a:tcPr>
                </a:tc>
              </a:tr>
              <a:tr h="370840">
                <a:tc vMerge="1">
                  <a:txBody>
                    <a:bodyPr/>
                    <a:lstStyle/>
                    <a:p>
                      <a:endParaRPr lang="en-US" dirty="0"/>
                    </a:p>
                  </a:txBody>
                  <a:tcPr>
                    <a:solidFill>
                      <a:schemeClr val="bg1"/>
                    </a:solidFill>
                  </a:tcPr>
                </a:tc>
                <a:tc vMerge="1">
                  <a:txBody>
                    <a:bodyPr/>
                    <a:lstStyle/>
                    <a:p>
                      <a:endParaRPr lang="en-US" dirty="0"/>
                    </a:p>
                  </a:txBody>
                  <a:tcPr>
                    <a:solidFill>
                      <a:schemeClr val="bg1"/>
                    </a:solidFill>
                  </a:tcPr>
                </a:tc>
                <a:tc vMerge="1">
                  <a:txBody>
                    <a:bodyPr/>
                    <a:lstStyle/>
                    <a:p>
                      <a:endParaRPr lang="en-US" dirty="0"/>
                    </a:p>
                  </a:txBody>
                  <a:tcPr>
                    <a:solidFill>
                      <a:schemeClr val="bg1"/>
                    </a:solidFill>
                  </a:tcPr>
                </a:tc>
                <a:tc>
                  <a:txBody>
                    <a:bodyPr/>
                    <a:lstStyle/>
                    <a:p>
                      <a:endParaRPr lang="en-US" dirty="0"/>
                    </a:p>
                  </a:txBody>
                  <a:tcPr>
                    <a:solidFill>
                      <a:schemeClr val="accent4">
                        <a:lumMod val="75000"/>
                      </a:schemeClr>
                    </a:solidFill>
                  </a:tcPr>
                </a:tc>
                <a:tc>
                  <a:txBody>
                    <a:bodyPr/>
                    <a:lstStyle/>
                    <a:p>
                      <a:endParaRPr lang="en-US" dirty="0"/>
                    </a:p>
                  </a:txBody>
                  <a:tcPr>
                    <a:solidFill>
                      <a:schemeClr val="accent4">
                        <a:lumMod val="75000"/>
                      </a:schemeClr>
                    </a:solidFill>
                  </a:tcPr>
                </a:tc>
                <a:tc>
                  <a:txBody>
                    <a:bodyPr/>
                    <a:lstStyle/>
                    <a:p>
                      <a:endParaRPr lang="en-US" dirty="0"/>
                    </a:p>
                  </a:txBody>
                  <a:tcPr>
                    <a:solidFill>
                      <a:schemeClr val="accent4">
                        <a:lumMod val="75000"/>
                      </a:schemeClr>
                    </a:solidFill>
                  </a:tcPr>
                </a:tc>
                <a:tc>
                  <a:txBody>
                    <a:bodyPr/>
                    <a:lstStyle/>
                    <a:p>
                      <a:endParaRPr lang="en-US" dirty="0"/>
                    </a:p>
                  </a:txBody>
                  <a:tcPr>
                    <a:solidFill>
                      <a:schemeClr val="bg1"/>
                    </a:solidFill>
                  </a:tcPr>
                </a:tc>
              </a:tr>
            </a:tbl>
          </a:graphicData>
        </a:graphic>
      </p:graphicFrame>
      <p:sp>
        <p:nvSpPr>
          <p:cNvPr id="5" name="Oval 4"/>
          <p:cNvSpPr/>
          <p:nvPr/>
        </p:nvSpPr>
        <p:spPr>
          <a:xfrm>
            <a:off x="5220042" y="5276344"/>
            <a:ext cx="1070918" cy="3638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6" name="Oval 5"/>
          <p:cNvSpPr/>
          <p:nvPr/>
        </p:nvSpPr>
        <p:spPr>
          <a:xfrm>
            <a:off x="6344508" y="5276344"/>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P0.t2</a:t>
            </a:r>
            <a:endParaRPr lang="en-US" sz="2000" dirty="0"/>
          </a:p>
        </p:txBody>
      </p:sp>
      <p:sp>
        <p:nvSpPr>
          <p:cNvPr id="7" name="Oval 6"/>
          <p:cNvSpPr/>
          <p:nvPr/>
        </p:nvSpPr>
        <p:spPr>
          <a:xfrm>
            <a:off x="4053015" y="5257119"/>
            <a:ext cx="1070918" cy="3638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11" name="TextBox 10"/>
          <p:cNvSpPr txBox="1"/>
          <p:nvPr/>
        </p:nvSpPr>
        <p:spPr>
          <a:xfrm>
            <a:off x="457200" y="5251623"/>
            <a:ext cx="793982" cy="369332"/>
          </a:xfrm>
          <a:prstGeom prst="rect">
            <a:avLst/>
          </a:prstGeom>
          <a:noFill/>
        </p:spPr>
        <p:txBody>
          <a:bodyPr wrap="none" rtlCol="0">
            <a:spAutoFit/>
          </a:bodyPr>
          <a:lstStyle/>
          <a:p>
            <a:r>
              <a:rPr lang="en-US" dirty="0" smtClean="0"/>
              <a:t>Core 0</a:t>
            </a:r>
            <a:endParaRPr lang="en-US" dirty="0"/>
          </a:p>
        </p:txBody>
      </p:sp>
      <p:cxnSp>
        <p:nvCxnSpPr>
          <p:cNvPr id="13" name="Straight Arrow Connector 12"/>
          <p:cNvCxnSpPr/>
          <p:nvPr/>
        </p:nvCxnSpPr>
        <p:spPr>
          <a:xfrm>
            <a:off x="75514" y="1764270"/>
            <a:ext cx="381686" cy="0"/>
          </a:xfrm>
          <a:prstGeom prst="straightConnector1">
            <a:avLst/>
          </a:prstGeom>
          <a:ln w="57150" cmpd="sng">
            <a:headEnd type="none"/>
            <a:tailEnd type="triangle"/>
          </a:ln>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4062625" y="1990810"/>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0</a:t>
            </a:r>
            <a:endParaRPr lang="en-US" dirty="0"/>
          </a:p>
        </p:txBody>
      </p:sp>
      <p:sp>
        <p:nvSpPr>
          <p:cNvPr id="18" name="Rectangle 17"/>
          <p:cNvSpPr/>
          <p:nvPr/>
        </p:nvSpPr>
        <p:spPr>
          <a:xfrm>
            <a:off x="4427836" y="1990810"/>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20" name="Rectangle 19"/>
          <p:cNvSpPr/>
          <p:nvPr/>
        </p:nvSpPr>
        <p:spPr>
          <a:xfrm>
            <a:off x="4793047" y="1990810"/>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2</a:t>
            </a:r>
            <a:endParaRPr lang="en-US" dirty="0"/>
          </a:p>
        </p:txBody>
      </p:sp>
      <p:sp>
        <p:nvSpPr>
          <p:cNvPr id="23" name="Rectangle 22"/>
          <p:cNvSpPr/>
          <p:nvPr/>
        </p:nvSpPr>
        <p:spPr>
          <a:xfrm>
            <a:off x="5220042" y="1990810"/>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24" name="Rectangle 23"/>
          <p:cNvSpPr/>
          <p:nvPr/>
        </p:nvSpPr>
        <p:spPr>
          <a:xfrm>
            <a:off x="5585253" y="1990810"/>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1</a:t>
            </a:r>
            <a:endParaRPr lang="en-US" dirty="0"/>
          </a:p>
        </p:txBody>
      </p:sp>
      <p:sp>
        <p:nvSpPr>
          <p:cNvPr id="25" name="Rectangle 24"/>
          <p:cNvSpPr/>
          <p:nvPr/>
        </p:nvSpPr>
        <p:spPr>
          <a:xfrm>
            <a:off x="5950464" y="1990810"/>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1</a:t>
            </a:r>
            <a:endParaRPr lang="en-US" dirty="0"/>
          </a:p>
        </p:txBody>
      </p:sp>
      <p:sp>
        <p:nvSpPr>
          <p:cNvPr id="26" name="Rectangle 25"/>
          <p:cNvSpPr/>
          <p:nvPr/>
        </p:nvSpPr>
        <p:spPr>
          <a:xfrm>
            <a:off x="6377459" y="1990807"/>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27" name="Rectangle 26"/>
          <p:cNvSpPr/>
          <p:nvPr/>
        </p:nvSpPr>
        <p:spPr>
          <a:xfrm>
            <a:off x="6742670" y="1990807"/>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1</a:t>
            </a:r>
            <a:endParaRPr lang="en-US" dirty="0"/>
          </a:p>
        </p:txBody>
      </p:sp>
      <p:sp>
        <p:nvSpPr>
          <p:cNvPr id="22" name="Rectangle 21"/>
          <p:cNvSpPr/>
          <p:nvPr/>
        </p:nvSpPr>
        <p:spPr>
          <a:xfrm>
            <a:off x="4427836" y="2761048"/>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1</a:t>
            </a:r>
            <a:endParaRPr lang="en-US" dirty="0"/>
          </a:p>
        </p:txBody>
      </p:sp>
      <p:sp>
        <p:nvSpPr>
          <p:cNvPr id="29" name="Rectangle 28"/>
          <p:cNvSpPr/>
          <p:nvPr/>
        </p:nvSpPr>
        <p:spPr>
          <a:xfrm>
            <a:off x="4793047" y="2761048"/>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2</a:t>
            </a:r>
            <a:endParaRPr lang="en-US" dirty="0"/>
          </a:p>
        </p:txBody>
      </p:sp>
      <p:sp>
        <p:nvSpPr>
          <p:cNvPr id="30" name="Rectangle 29"/>
          <p:cNvSpPr/>
          <p:nvPr/>
        </p:nvSpPr>
        <p:spPr>
          <a:xfrm>
            <a:off x="5220042" y="2761048"/>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2</a:t>
            </a:r>
            <a:endParaRPr lang="en-US" dirty="0"/>
          </a:p>
        </p:txBody>
      </p:sp>
      <p:sp>
        <p:nvSpPr>
          <p:cNvPr id="31" name="Rectangle 30"/>
          <p:cNvSpPr/>
          <p:nvPr/>
        </p:nvSpPr>
        <p:spPr>
          <a:xfrm>
            <a:off x="5585253" y="2761048"/>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1</a:t>
            </a:r>
            <a:endParaRPr lang="en-US" dirty="0"/>
          </a:p>
        </p:txBody>
      </p:sp>
      <p:sp>
        <p:nvSpPr>
          <p:cNvPr id="32" name="Rectangle 31"/>
          <p:cNvSpPr/>
          <p:nvPr/>
        </p:nvSpPr>
        <p:spPr>
          <a:xfrm>
            <a:off x="5950464" y="2761048"/>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33" name="Rectangle 32"/>
          <p:cNvSpPr/>
          <p:nvPr/>
        </p:nvSpPr>
        <p:spPr>
          <a:xfrm>
            <a:off x="6377459" y="2761045"/>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34" name="Rectangle 33"/>
          <p:cNvSpPr/>
          <p:nvPr/>
        </p:nvSpPr>
        <p:spPr>
          <a:xfrm>
            <a:off x="6742670" y="2761045"/>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2</a:t>
            </a:r>
            <a:endParaRPr lang="en-US" dirty="0"/>
          </a:p>
        </p:txBody>
      </p:sp>
      <p:sp>
        <p:nvSpPr>
          <p:cNvPr id="35" name="Rectangle 34"/>
          <p:cNvSpPr/>
          <p:nvPr/>
        </p:nvSpPr>
        <p:spPr>
          <a:xfrm>
            <a:off x="7107881" y="2761045"/>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0</a:t>
            </a:r>
            <a:endParaRPr lang="en-US" dirty="0"/>
          </a:p>
        </p:txBody>
      </p:sp>
      <p:cxnSp>
        <p:nvCxnSpPr>
          <p:cNvPr id="8" name="Straight Connector 7"/>
          <p:cNvCxnSpPr>
            <a:stCxn id="22" idx="0"/>
            <a:endCxn id="18" idx="2"/>
          </p:cNvCxnSpPr>
          <p:nvPr/>
        </p:nvCxnSpPr>
        <p:spPr>
          <a:xfrm flipV="1">
            <a:off x="4582296" y="2285997"/>
            <a:ext cx="0" cy="475051"/>
          </a:xfrm>
          <a:prstGeom prst="line">
            <a:avLst/>
          </a:prstGeom>
        </p:spPr>
        <p:style>
          <a:lnRef idx="2">
            <a:schemeClr val="accent1"/>
          </a:lnRef>
          <a:fillRef idx="0">
            <a:schemeClr val="accent1"/>
          </a:fillRef>
          <a:effectRef idx="1">
            <a:schemeClr val="accent1"/>
          </a:effectRef>
          <a:fontRef idx="minor">
            <a:schemeClr val="tx1"/>
          </a:fontRef>
        </p:style>
      </p:cxnSp>
      <p:sp>
        <p:nvSpPr>
          <p:cNvPr id="28" name="Oval 27"/>
          <p:cNvSpPr/>
          <p:nvPr/>
        </p:nvSpPr>
        <p:spPr>
          <a:xfrm>
            <a:off x="5221416" y="5678634"/>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P0.t2</a:t>
            </a:r>
            <a:endParaRPr lang="en-US" sz="2000" dirty="0"/>
          </a:p>
        </p:txBody>
      </p:sp>
      <p:sp>
        <p:nvSpPr>
          <p:cNvPr id="36" name="Oval 35"/>
          <p:cNvSpPr/>
          <p:nvPr/>
        </p:nvSpPr>
        <p:spPr>
          <a:xfrm>
            <a:off x="6345882" y="5678634"/>
            <a:ext cx="1070918" cy="3638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38" name="TextBox 37"/>
          <p:cNvSpPr txBox="1"/>
          <p:nvPr/>
        </p:nvSpPr>
        <p:spPr>
          <a:xfrm>
            <a:off x="458574" y="5653913"/>
            <a:ext cx="793982" cy="369332"/>
          </a:xfrm>
          <a:prstGeom prst="rect">
            <a:avLst/>
          </a:prstGeom>
          <a:noFill/>
        </p:spPr>
        <p:txBody>
          <a:bodyPr wrap="none" rtlCol="0">
            <a:spAutoFit/>
          </a:bodyPr>
          <a:lstStyle/>
          <a:p>
            <a:r>
              <a:rPr lang="en-US" dirty="0" smtClean="0"/>
              <a:t>Core 1</a:t>
            </a:r>
            <a:endParaRPr lang="en-US" dirty="0"/>
          </a:p>
        </p:txBody>
      </p:sp>
      <p:sp>
        <p:nvSpPr>
          <p:cNvPr id="39" name="Oval 38"/>
          <p:cNvSpPr/>
          <p:nvPr/>
        </p:nvSpPr>
        <p:spPr>
          <a:xfrm>
            <a:off x="4062625" y="5688261"/>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P0.t2</a:t>
            </a:r>
            <a:endParaRPr lang="en-US" sz="2000" dirty="0"/>
          </a:p>
        </p:txBody>
      </p:sp>
      <p:cxnSp>
        <p:nvCxnSpPr>
          <p:cNvPr id="9" name="Straight Arrow Connector 8"/>
          <p:cNvCxnSpPr/>
          <p:nvPr/>
        </p:nvCxnSpPr>
        <p:spPr>
          <a:xfrm flipV="1">
            <a:off x="2890108" y="2574324"/>
            <a:ext cx="1633838" cy="120821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62668467"/>
      </p:ext>
    </p:extLst>
  </p:cSld>
  <p:clrMapOvr>
    <a:masterClrMapping/>
  </p:clrMapOvr>
  <p:timing>
    <p:tnLst>
      <p:par>
        <p:cTn xmlns:p14="http://schemas.microsoft.com/office/powerpoint/2010/main" id="1" dur="indefinite" restart="never" nodeType="tmRoot"/>
      </p:par>
    </p:tnLst>
  </p:timing>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212365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11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Controlling The Number of OS Threads</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257671089"/>
      </p:ext>
    </p:extLst>
  </p:cSld>
  <p:clrMapOvr>
    <a:masterClrMapping/>
  </p:clrMapOvr>
  <p:timing>
    <p:tnLst>
      <p:par>
        <p:cTn xmlns:p14="http://schemas.microsoft.com/office/powerpoint/2010/main" id="1" dur="indefinite" restart="never" nodeType="tmRoot"/>
      </p:par>
    </p:tnLst>
  </p:timing>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How to control the number of OS threads available to your go runtime?</a:t>
            </a:r>
          </a:p>
          <a:p>
            <a:pPr lvl="1"/>
            <a:r>
              <a:rPr lang="en-US" smtClean="0"/>
              <a:t>Changing GOMAXPROCS</a:t>
            </a:r>
            <a:endParaRPr lang="en-US" dirty="0" smtClean="0"/>
          </a:p>
        </p:txBody>
      </p:sp>
    </p:spTree>
    <p:extLst>
      <p:ext uri="{BB962C8B-B14F-4D97-AF65-F5344CB8AC3E}">
        <p14:creationId xmlns:p14="http://schemas.microsoft.com/office/powerpoint/2010/main" val="729080897"/>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Building – Creating an Executable</a:t>
            </a:r>
            <a:endParaRPr lang="en-US" dirty="0"/>
          </a:p>
        </p:txBody>
      </p:sp>
      <p:pic>
        <p:nvPicPr>
          <p:cNvPr id="4" name="Content Placeholder 3"/>
          <p:cNvPicPr>
            <a:picLocks noGrp="1" noChangeAspect="1"/>
          </p:cNvPicPr>
          <p:nvPr>
            <p:ph idx="1"/>
          </p:nvPr>
        </p:nvPicPr>
        <p:blipFill>
          <a:blip r:embed="rId2"/>
          <a:srcRect l="-6596" r="-6596"/>
          <a:stretch>
            <a:fillRect/>
          </a:stretch>
        </p:blipFill>
        <p:spPr/>
      </p:pic>
    </p:spTree>
    <p:extLst>
      <p:ext uri="{BB962C8B-B14F-4D97-AF65-F5344CB8AC3E}">
        <p14:creationId xmlns:p14="http://schemas.microsoft.com/office/powerpoint/2010/main" val="2544716593"/>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212365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12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Exercise: Word Count</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2133373539"/>
      </p:ext>
    </p:extLst>
  </p:cSld>
  <p:clrMapOvr>
    <a:masterClrMapping/>
  </p:clrMapOvr>
  <p:timing>
    <p:tnLst>
      <p:par>
        <p:cTn xmlns:p14="http://schemas.microsoft.com/office/powerpoint/2010/main" id="1" dur="indefinite" restart="never" nodeType="tmRoot"/>
      </p:par>
    </p:tnLst>
  </p:timing>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Write a Go Language program which will print out the number of occurrences of each word.</a:t>
            </a:r>
          </a:p>
          <a:p>
            <a:pPr lvl="1"/>
            <a:r>
              <a:rPr lang="en-US" dirty="0" smtClean="0"/>
              <a:t>The program will use a </a:t>
            </a:r>
            <a:r>
              <a:rPr lang="en-US" b="1" i="1" dirty="0" smtClean="0"/>
              <a:t>slice</a:t>
            </a:r>
            <a:r>
              <a:rPr lang="en-US" dirty="0" smtClean="0"/>
              <a:t> of </a:t>
            </a:r>
            <a:r>
              <a:rPr lang="en-US" i="1" dirty="0" smtClean="0"/>
              <a:t>string</a:t>
            </a:r>
            <a:r>
              <a:rPr lang="en-US" dirty="0" smtClean="0"/>
              <a:t> to represent the text data.</a:t>
            </a:r>
          </a:p>
          <a:p>
            <a:pPr lvl="1"/>
            <a:r>
              <a:rPr lang="en-US" dirty="0" smtClean="0"/>
              <a:t>A line of text will be split/broken into words at a ‘space’.</a:t>
            </a:r>
          </a:p>
          <a:p>
            <a:pPr lvl="1"/>
            <a:endParaRPr lang="en-US" dirty="0" smtClean="0"/>
          </a:p>
        </p:txBody>
      </p:sp>
    </p:spTree>
    <p:extLst>
      <p:ext uri="{BB962C8B-B14F-4D97-AF65-F5344CB8AC3E}">
        <p14:creationId xmlns:p14="http://schemas.microsoft.com/office/powerpoint/2010/main" val="3576767940"/>
      </p:ext>
    </p:extLst>
  </p:cSld>
  <p:clrMapOvr>
    <a:masterClrMapping/>
  </p:clrMapOvr>
  <p:timing>
    <p:tnLst>
      <p:par>
        <p:cTn xmlns:p14="http://schemas.microsoft.com/office/powerpoint/2010/main" id="1" dur="indefinite" restart="never" nodeType="tmRoot"/>
      </p:par>
    </p:tnLst>
  </p:timing>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Program Flow</a:t>
            </a:r>
            <a:endParaRPr lang="en-US" dirty="0"/>
          </a:p>
        </p:txBody>
      </p:sp>
      <p:grpSp>
        <p:nvGrpSpPr>
          <p:cNvPr id="60" name="Group 59"/>
          <p:cNvGrpSpPr/>
          <p:nvPr/>
        </p:nvGrpSpPr>
        <p:grpSpPr>
          <a:xfrm>
            <a:off x="409146" y="2394120"/>
            <a:ext cx="8277654" cy="2069760"/>
            <a:chOff x="409146" y="2244811"/>
            <a:chExt cx="8277654" cy="2069760"/>
          </a:xfrm>
        </p:grpSpPr>
        <p:sp>
          <p:nvSpPr>
            <p:cNvPr id="4" name="Magnetic Disk 3"/>
            <p:cNvSpPr/>
            <p:nvPr/>
          </p:nvSpPr>
          <p:spPr>
            <a:xfrm>
              <a:off x="409146" y="3422139"/>
              <a:ext cx="762000" cy="892432"/>
            </a:xfrm>
            <a:prstGeom prst="flowChartMagneticDisk">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data</a:t>
              </a:r>
              <a:endParaRPr lang="en-US" dirty="0"/>
            </a:p>
          </p:txBody>
        </p:sp>
        <p:cxnSp>
          <p:nvCxnSpPr>
            <p:cNvPr id="6" name="Elbow Connector 5"/>
            <p:cNvCxnSpPr>
              <a:stCxn id="4" idx="1"/>
              <a:endCxn id="9" idx="1"/>
            </p:cNvCxnSpPr>
            <p:nvPr/>
          </p:nvCxnSpPr>
          <p:spPr>
            <a:xfrm rot="5400000" flipH="1" flipV="1">
              <a:off x="699006" y="2768441"/>
              <a:ext cx="744838" cy="562558"/>
            </a:xfrm>
            <a:prstGeom prst="bentConnector2">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8" name="Process 7"/>
            <p:cNvSpPr/>
            <p:nvPr/>
          </p:nvSpPr>
          <p:spPr>
            <a:xfrm>
              <a:off x="7403071" y="3566301"/>
              <a:ext cx="1283729" cy="748270"/>
            </a:xfrm>
            <a:prstGeom prst="flowChartProcess">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Output</a:t>
              </a:r>
              <a:endParaRPr lang="en-US" dirty="0"/>
            </a:p>
          </p:txBody>
        </p:sp>
        <p:sp>
          <p:nvSpPr>
            <p:cNvPr id="9" name="Sequential Access Storage 8"/>
            <p:cNvSpPr/>
            <p:nvPr/>
          </p:nvSpPr>
          <p:spPr>
            <a:xfrm>
              <a:off x="1352704" y="2303166"/>
              <a:ext cx="1364222" cy="748270"/>
            </a:xfrm>
            <a:prstGeom prst="flowChartMagneticTap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Reader</a:t>
              </a:r>
              <a:endParaRPr lang="en-US" dirty="0"/>
            </a:p>
          </p:txBody>
        </p:sp>
        <p:cxnSp>
          <p:nvCxnSpPr>
            <p:cNvPr id="19" name="Straight Arrow Connector 18"/>
            <p:cNvCxnSpPr>
              <a:stCxn id="9" idx="3"/>
              <a:endCxn id="24" idx="1"/>
            </p:cNvCxnSpPr>
            <p:nvPr/>
          </p:nvCxnSpPr>
          <p:spPr>
            <a:xfrm>
              <a:off x="2716926" y="2677301"/>
              <a:ext cx="793752"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2850430" y="2244811"/>
              <a:ext cx="526744" cy="369332"/>
            </a:xfrm>
            <a:prstGeom prst="rect">
              <a:avLst/>
            </a:prstGeom>
            <a:noFill/>
          </p:spPr>
          <p:txBody>
            <a:bodyPr wrap="none" rtlCol="0">
              <a:spAutoFit/>
            </a:bodyPr>
            <a:lstStyle/>
            <a:p>
              <a:r>
                <a:rPr lang="en-US" dirty="0" smtClean="0"/>
                <a:t>line</a:t>
              </a:r>
              <a:endParaRPr lang="en-US" dirty="0"/>
            </a:p>
          </p:txBody>
        </p:sp>
        <p:sp>
          <p:nvSpPr>
            <p:cNvPr id="24" name="Sequential Access Storage 23"/>
            <p:cNvSpPr/>
            <p:nvPr/>
          </p:nvSpPr>
          <p:spPr>
            <a:xfrm>
              <a:off x="3510678" y="2303166"/>
              <a:ext cx="1364222" cy="748270"/>
            </a:xfrm>
            <a:prstGeom prst="flowChartMagneticTap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Line</a:t>
              </a:r>
            </a:p>
            <a:p>
              <a:pPr algn="ctr"/>
              <a:r>
                <a:rPr lang="en-US" dirty="0" smtClean="0"/>
                <a:t>Splitter</a:t>
              </a:r>
              <a:endParaRPr lang="en-US" dirty="0"/>
            </a:p>
          </p:txBody>
        </p:sp>
        <p:sp>
          <p:nvSpPr>
            <p:cNvPr id="27" name="Sequential Access Storage 26"/>
            <p:cNvSpPr/>
            <p:nvPr/>
          </p:nvSpPr>
          <p:spPr>
            <a:xfrm>
              <a:off x="5905346" y="2305225"/>
              <a:ext cx="1364222" cy="748270"/>
            </a:xfrm>
            <a:prstGeom prst="flowChartMagneticTap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Word</a:t>
              </a:r>
            </a:p>
            <a:p>
              <a:pPr algn="ctr"/>
              <a:r>
                <a:rPr lang="en-US" dirty="0" smtClean="0"/>
                <a:t>Counter</a:t>
              </a:r>
              <a:endParaRPr lang="en-US" dirty="0"/>
            </a:p>
          </p:txBody>
        </p:sp>
        <p:cxnSp>
          <p:nvCxnSpPr>
            <p:cNvPr id="28" name="Straight Arrow Connector 27"/>
            <p:cNvCxnSpPr>
              <a:stCxn id="24" idx="3"/>
              <a:endCxn id="27" idx="1"/>
            </p:cNvCxnSpPr>
            <p:nvPr/>
          </p:nvCxnSpPr>
          <p:spPr>
            <a:xfrm>
              <a:off x="4874900" y="2677301"/>
              <a:ext cx="1030446" cy="205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2" name="TextBox 31"/>
            <p:cNvSpPr txBox="1"/>
            <p:nvPr/>
          </p:nvSpPr>
          <p:spPr>
            <a:xfrm>
              <a:off x="5008404" y="2272271"/>
              <a:ext cx="763438" cy="369332"/>
            </a:xfrm>
            <a:prstGeom prst="rect">
              <a:avLst/>
            </a:prstGeom>
            <a:noFill/>
          </p:spPr>
          <p:txBody>
            <a:bodyPr wrap="none" rtlCol="0">
              <a:spAutoFit/>
            </a:bodyPr>
            <a:lstStyle/>
            <a:p>
              <a:r>
                <a:rPr lang="en-US" dirty="0" smtClean="0"/>
                <a:t>words</a:t>
              </a:r>
              <a:endParaRPr lang="en-US" dirty="0"/>
            </a:p>
          </p:txBody>
        </p:sp>
        <p:cxnSp>
          <p:nvCxnSpPr>
            <p:cNvPr id="48" name="Elbow Connector 47"/>
            <p:cNvCxnSpPr>
              <a:stCxn id="27" idx="3"/>
              <a:endCxn id="8" idx="0"/>
            </p:cNvCxnSpPr>
            <p:nvPr/>
          </p:nvCxnSpPr>
          <p:spPr>
            <a:xfrm>
              <a:off x="7269568" y="2679360"/>
              <a:ext cx="775368" cy="886941"/>
            </a:xfrm>
            <a:prstGeom prst="bentConnector2">
              <a:avLst/>
            </a:prstGeom>
            <a:ln w="57150" cmpd="sng">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718847637"/>
      </p:ext>
    </p:extLst>
  </p:cSld>
  <p:clrMapOvr>
    <a:masterClrMapping/>
  </p:clrMapOvr>
  <p:timing>
    <p:tnLst>
      <p:par>
        <p:cTn xmlns:p14="http://schemas.microsoft.com/office/powerpoint/2010/main" id="1" dur="indefinite" restart="never" nodeType="tmRoot"/>
      </p:par>
    </p:tnLst>
  </p:timing>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Iterative</a:t>
            </a:r>
            <a:endParaRPr lang="en-US" dirty="0"/>
          </a:p>
        </p:txBody>
      </p:sp>
      <p:grpSp>
        <p:nvGrpSpPr>
          <p:cNvPr id="3" name="Group 2"/>
          <p:cNvGrpSpPr/>
          <p:nvPr/>
        </p:nvGrpSpPr>
        <p:grpSpPr>
          <a:xfrm>
            <a:off x="409146" y="2394120"/>
            <a:ext cx="8277654" cy="2069760"/>
            <a:chOff x="409146" y="2244811"/>
            <a:chExt cx="8277654" cy="2069760"/>
          </a:xfrm>
        </p:grpSpPr>
        <p:sp>
          <p:nvSpPr>
            <p:cNvPr id="4" name="Magnetic Disk 3"/>
            <p:cNvSpPr/>
            <p:nvPr/>
          </p:nvSpPr>
          <p:spPr>
            <a:xfrm>
              <a:off x="409146" y="3422139"/>
              <a:ext cx="762000" cy="892432"/>
            </a:xfrm>
            <a:prstGeom prst="flowChartMagneticDisk">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data</a:t>
              </a:r>
              <a:endParaRPr lang="en-US" dirty="0"/>
            </a:p>
          </p:txBody>
        </p:sp>
        <p:cxnSp>
          <p:nvCxnSpPr>
            <p:cNvPr id="6" name="Elbow Connector 5"/>
            <p:cNvCxnSpPr>
              <a:stCxn id="4" idx="1"/>
              <a:endCxn id="9" idx="1"/>
            </p:cNvCxnSpPr>
            <p:nvPr/>
          </p:nvCxnSpPr>
          <p:spPr>
            <a:xfrm rot="5400000" flipH="1" flipV="1">
              <a:off x="699006" y="2768441"/>
              <a:ext cx="744838" cy="562558"/>
            </a:xfrm>
            <a:prstGeom prst="bentConnector2">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8" name="Process 7"/>
            <p:cNvSpPr/>
            <p:nvPr/>
          </p:nvSpPr>
          <p:spPr>
            <a:xfrm>
              <a:off x="7403071" y="3566301"/>
              <a:ext cx="1283729" cy="748270"/>
            </a:xfrm>
            <a:prstGeom prst="flowChartProcess">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Output</a:t>
              </a:r>
              <a:endParaRPr lang="en-US" dirty="0"/>
            </a:p>
          </p:txBody>
        </p:sp>
        <p:sp>
          <p:nvSpPr>
            <p:cNvPr id="9" name="Sequential Access Storage 8"/>
            <p:cNvSpPr/>
            <p:nvPr/>
          </p:nvSpPr>
          <p:spPr>
            <a:xfrm>
              <a:off x="1352704" y="2303166"/>
              <a:ext cx="1364222" cy="748270"/>
            </a:xfrm>
            <a:prstGeom prst="flowChartMagneticTap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Reader</a:t>
              </a:r>
              <a:endParaRPr lang="en-US" dirty="0"/>
            </a:p>
          </p:txBody>
        </p:sp>
        <p:cxnSp>
          <p:nvCxnSpPr>
            <p:cNvPr id="19" name="Straight Arrow Connector 18"/>
            <p:cNvCxnSpPr>
              <a:stCxn id="9" idx="3"/>
              <a:endCxn id="24" idx="1"/>
            </p:cNvCxnSpPr>
            <p:nvPr/>
          </p:nvCxnSpPr>
          <p:spPr>
            <a:xfrm>
              <a:off x="2716926" y="2677301"/>
              <a:ext cx="793752"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2850430" y="2244811"/>
              <a:ext cx="526744" cy="369332"/>
            </a:xfrm>
            <a:prstGeom prst="rect">
              <a:avLst/>
            </a:prstGeom>
            <a:noFill/>
          </p:spPr>
          <p:txBody>
            <a:bodyPr wrap="none" rtlCol="0">
              <a:spAutoFit/>
            </a:bodyPr>
            <a:lstStyle/>
            <a:p>
              <a:r>
                <a:rPr lang="en-US" dirty="0" smtClean="0"/>
                <a:t>line</a:t>
              </a:r>
              <a:endParaRPr lang="en-US" dirty="0"/>
            </a:p>
          </p:txBody>
        </p:sp>
        <p:sp>
          <p:nvSpPr>
            <p:cNvPr id="24" name="Sequential Access Storage 23"/>
            <p:cNvSpPr/>
            <p:nvPr/>
          </p:nvSpPr>
          <p:spPr>
            <a:xfrm>
              <a:off x="3510678" y="2303166"/>
              <a:ext cx="1364222" cy="748270"/>
            </a:xfrm>
            <a:prstGeom prst="flowChartMagneticTap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Line</a:t>
              </a:r>
            </a:p>
            <a:p>
              <a:pPr algn="ctr"/>
              <a:r>
                <a:rPr lang="en-US" dirty="0" smtClean="0"/>
                <a:t>Splitter</a:t>
              </a:r>
              <a:endParaRPr lang="en-US" dirty="0"/>
            </a:p>
          </p:txBody>
        </p:sp>
        <p:sp>
          <p:nvSpPr>
            <p:cNvPr id="27" name="Sequential Access Storage 26"/>
            <p:cNvSpPr/>
            <p:nvPr/>
          </p:nvSpPr>
          <p:spPr>
            <a:xfrm>
              <a:off x="5905346" y="2305225"/>
              <a:ext cx="1364222" cy="748270"/>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Word</a:t>
              </a:r>
            </a:p>
            <a:p>
              <a:pPr algn="ctr"/>
              <a:r>
                <a:rPr lang="en-US" dirty="0" smtClean="0"/>
                <a:t>Counter</a:t>
              </a:r>
              <a:endParaRPr lang="en-US" dirty="0"/>
            </a:p>
          </p:txBody>
        </p:sp>
        <p:cxnSp>
          <p:nvCxnSpPr>
            <p:cNvPr id="28" name="Straight Arrow Connector 27"/>
            <p:cNvCxnSpPr>
              <a:stCxn id="24" idx="3"/>
              <a:endCxn id="27" idx="1"/>
            </p:cNvCxnSpPr>
            <p:nvPr/>
          </p:nvCxnSpPr>
          <p:spPr>
            <a:xfrm>
              <a:off x="4874900" y="2677301"/>
              <a:ext cx="1030446" cy="205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2" name="TextBox 31"/>
            <p:cNvSpPr txBox="1"/>
            <p:nvPr/>
          </p:nvSpPr>
          <p:spPr>
            <a:xfrm>
              <a:off x="5008404" y="2272271"/>
              <a:ext cx="763438" cy="369332"/>
            </a:xfrm>
            <a:prstGeom prst="rect">
              <a:avLst/>
            </a:prstGeom>
            <a:noFill/>
          </p:spPr>
          <p:txBody>
            <a:bodyPr wrap="none" rtlCol="0">
              <a:spAutoFit/>
            </a:bodyPr>
            <a:lstStyle/>
            <a:p>
              <a:r>
                <a:rPr lang="en-US" dirty="0" smtClean="0"/>
                <a:t>words</a:t>
              </a:r>
              <a:endParaRPr lang="en-US" dirty="0"/>
            </a:p>
          </p:txBody>
        </p:sp>
        <p:cxnSp>
          <p:nvCxnSpPr>
            <p:cNvPr id="48" name="Elbow Connector 47"/>
            <p:cNvCxnSpPr>
              <a:stCxn id="27" idx="3"/>
              <a:endCxn id="8" idx="0"/>
            </p:cNvCxnSpPr>
            <p:nvPr/>
          </p:nvCxnSpPr>
          <p:spPr>
            <a:xfrm>
              <a:off x="7269568" y="2679360"/>
              <a:ext cx="775368" cy="886941"/>
            </a:xfrm>
            <a:prstGeom prst="bentConnector2">
              <a:avLst/>
            </a:prstGeom>
            <a:ln w="57150" cmpd="sng">
              <a:tailEnd type="arrow"/>
            </a:ln>
          </p:spPr>
          <p:style>
            <a:lnRef idx="2">
              <a:schemeClr val="accent1"/>
            </a:lnRef>
            <a:fillRef idx="0">
              <a:schemeClr val="accent1"/>
            </a:fillRef>
            <a:effectRef idx="1">
              <a:schemeClr val="accent1"/>
            </a:effectRef>
            <a:fontRef idx="minor">
              <a:schemeClr val="tx1"/>
            </a:fontRef>
          </p:style>
        </p:cxnSp>
      </p:grpSp>
      <p:cxnSp>
        <p:nvCxnSpPr>
          <p:cNvPr id="10" name="Curved Connector 9"/>
          <p:cNvCxnSpPr/>
          <p:nvPr/>
        </p:nvCxnSpPr>
        <p:spPr>
          <a:xfrm rot="5400000">
            <a:off x="4392485" y="1296157"/>
            <a:ext cx="2059" cy="4552642"/>
          </a:xfrm>
          <a:prstGeom prst="curvedConnector3">
            <a:avLst>
              <a:gd name="adj1" fmla="val 35207868"/>
            </a:avLst>
          </a:prstGeom>
          <a:ln>
            <a:solidFill>
              <a:srgbClr val="FF6600"/>
            </a:solidFill>
            <a:tailEnd type="arrow"/>
          </a:ln>
        </p:spPr>
        <p:style>
          <a:lnRef idx="2">
            <a:schemeClr val="accent1"/>
          </a:lnRef>
          <a:fillRef idx="0">
            <a:schemeClr val="accent1"/>
          </a:fillRef>
          <a:effectRef idx="1">
            <a:schemeClr val="accent1"/>
          </a:effectRef>
          <a:fontRef idx="minor">
            <a:schemeClr val="tx1"/>
          </a:fontRef>
        </p:style>
      </p:cxnSp>
      <p:cxnSp>
        <p:nvCxnSpPr>
          <p:cNvPr id="26" name="Curved Connector 25"/>
          <p:cNvCxnSpPr/>
          <p:nvPr/>
        </p:nvCxnSpPr>
        <p:spPr>
          <a:xfrm rot="5400000" flipH="1" flipV="1">
            <a:off x="4392485" y="-27390"/>
            <a:ext cx="2059" cy="4552642"/>
          </a:xfrm>
          <a:prstGeom prst="curvedConnector3">
            <a:avLst>
              <a:gd name="adj1" fmla="val 35207868"/>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77450280"/>
      </p:ext>
    </p:extLst>
  </p:cSld>
  <p:clrMapOvr>
    <a:masterClrMapping/>
  </p:clrMapOvr>
  <p:timing>
    <p:tnLst>
      <p:par>
        <p:cTn xmlns:p14="http://schemas.microsoft.com/office/powerpoint/2010/main" id="1" dur="indefinite" restart="never" nodeType="tmRoot"/>
      </p:par>
    </p:tnLst>
  </p:timing>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Concurrent</a:t>
            </a:r>
            <a:endParaRPr lang="en-US" dirty="0"/>
          </a:p>
        </p:txBody>
      </p:sp>
      <p:grpSp>
        <p:nvGrpSpPr>
          <p:cNvPr id="3" name="Group 2"/>
          <p:cNvGrpSpPr/>
          <p:nvPr/>
        </p:nvGrpSpPr>
        <p:grpSpPr>
          <a:xfrm>
            <a:off x="409146" y="2394120"/>
            <a:ext cx="8277654" cy="2069760"/>
            <a:chOff x="409146" y="2244811"/>
            <a:chExt cx="8277654" cy="2069760"/>
          </a:xfrm>
        </p:grpSpPr>
        <p:sp>
          <p:nvSpPr>
            <p:cNvPr id="4" name="Magnetic Disk 3"/>
            <p:cNvSpPr/>
            <p:nvPr/>
          </p:nvSpPr>
          <p:spPr>
            <a:xfrm>
              <a:off x="409146" y="3422139"/>
              <a:ext cx="762000" cy="892432"/>
            </a:xfrm>
            <a:prstGeom prst="flowChartMagneticDisk">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data</a:t>
              </a:r>
              <a:endParaRPr lang="en-US" dirty="0"/>
            </a:p>
          </p:txBody>
        </p:sp>
        <p:cxnSp>
          <p:nvCxnSpPr>
            <p:cNvPr id="6" name="Elbow Connector 5"/>
            <p:cNvCxnSpPr>
              <a:stCxn id="4" idx="1"/>
              <a:endCxn id="9" idx="1"/>
            </p:cNvCxnSpPr>
            <p:nvPr/>
          </p:nvCxnSpPr>
          <p:spPr>
            <a:xfrm rot="5400000" flipH="1" flipV="1">
              <a:off x="699006" y="2768441"/>
              <a:ext cx="744838" cy="562558"/>
            </a:xfrm>
            <a:prstGeom prst="bentConnector2">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8" name="Process 7"/>
            <p:cNvSpPr/>
            <p:nvPr/>
          </p:nvSpPr>
          <p:spPr>
            <a:xfrm>
              <a:off x="7403071" y="3566301"/>
              <a:ext cx="1283729" cy="748270"/>
            </a:xfrm>
            <a:prstGeom prst="flowChartProcess">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Output</a:t>
              </a:r>
              <a:endParaRPr lang="en-US" dirty="0"/>
            </a:p>
          </p:txBody>
        </p:sp>
        <p:sp>
          <p:nvSpPr>
            <p:cNvPr id="9" name="Sequential Access Storage 8"/>
            <p:cNvSpPr/>
            <p:nvPr/>
          </p:nvSpPr>
          <p:spPr>
            <a:xfrm>
              <a:off x="1352704" y="2303166"/>
              <a:ext cx="1364222" cy="748270"/>
            </a:xfrm>
            <a:prstGeom prst="flowChartMagneticTap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Reader</a:t>
              </a:r>
              <a:endParaRPr lang="en-US" dirty="0"/>
            </a:p>
          </p:txBody>
        </p:sp>
        <p:cxnSp>
          <p:nvCxnSpPr>
            <p:cNvPr id="19" name="Straight Arrow Connector 18"/>
            <p:cNvCxnSpPr>
              <a:stCxn id="9" idx="3"/>
              <a:endCxn id="24" idx="1"/>
            </p:cNvCxnSpPr>
            <p:nvPr/>
          </p:nvCxnSpPr>
          <p:spPr>
            <a:xfrm>
              <a:off x="2716926" y="2677301"/>
              <a:ext cx="793752"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2850430" y="2244811"/>
              <a:ext cx="526744" cy="369332"/>
            </a:xfrm>
            <a:prstGeom prst="rect">
              <a:avLst/>
            </a:prstGeom>
            <a:noFill/>
          </p:spPr>
          <p:txBody>
            <a:bodyPr wrap="none" rtlCol="0">
              <a:spAutoFit/>
            </a:bodyPr>
            <a:lstStyle/>
            <a:p>
              <a:r>
                <a:rPr lang="en-US" dirty="0" smtClean="0"/>
                <a:t>line</a:t>
              </a:r>
              <a:endParaRPr lang="en-US" dirty="0"/>
            </a:p>
          </p:txBody>
        </p:sp>
        <p:sp>
          <p:nvSpPr>
            <p:cNvPr id="24" name="Sequential Access Storage 23"/>
            <p:cNvSpPr/>
            <p:nvPr/>
          </p:nvSpPr>
          <p:spPr>
            <a:xfrm>
              <a:off x="3510678" y="2303166"/>
              <a:ext cx="1364222" cy="748270"/>
            </a:xfrm>
            <a:prstGeom prst="flowChartMagneticTap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Line</a:t>
              </a:r>
            </a:p>
            <a:p>
              <a:pPr algn="ctr"/>
              <a:r>
                <a:rPr lang="en-US" dirty="0" smtClean="0"/>
                <a:t>Splitter</a:t>
              </a:r>
              <a:endParaRPr lang="en-US" dirty="0"/>
            </a:p>
          </p:txBody>
        </p:sp>
        <p:sp>
          <p:nvSpPr>
            <p:cNvPr id="27" name="Sequential Access Storage 26"/>
            <p:cNvSpPr/>
            <p:nvPr/>
          </p:nvSpPr>
          <p:spPr>
            <a:xfrm>
              <a:off x="5905346" y="2305225"/>
              <a:ext cx="1364222" cy="748270"/>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Word</a:t>
              </a:r>
            </a:p>
            <a:p>
              <a:pPr algn="ctr"/>
              <a:r>
                <a:rPr lang="en-US" dirty="0" smtClean="0"/>
                <a:t>Counter</a:t>
              </a:r>
              <a:endParaRPr lang="en-US" dirty="0"/>
            </a:p>
          </p:txBody>
        </p:sp>
        <p:cxnSp>
          <p:nvCxnSpPr>
            <p:cNvPr id="28" name="Straight Arrow Connector 27"/>
            <p:cNvCxnSpPr>
              <a:stCxn id="24" idx="3"/>
              <a:endCxn id="27" idx="1"/>
            </p:cNvCxnSpPr>
            <p:nvPr/>
          </p:nvCxnSpPr>
          <p:spPr>
            <a:xfrm>
              <a:off x="4874900" y="2677301"/>
              <a:ext cx="1030446" cy="205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2" name="TextBox 31"/>
            <p:cNvSpPr txBox="1"/>
            <p:nvPr/>
          </p:nvSpPr>
          <p:spPr>
            <a:xfrm>
              <a:off x="5008404" y="2272271"/>
              <a:ext cx="763438" cy="369332"/>
            </a:xfrm>
            <a:prstGeom prst="rect">
              <a:avLst/>
            </a:prstGeom>
            <a:noFill/>
          </p:spPr>
          <p:txBody>
            <a:bodyPr wrap="none" rtlCol="0">
              <a:spAutoFit/>
            </a:bodyPr>
            <a:lstStyle/>
            <a:p>
              <a:r>
                <a:rPr lang="en-US" dirty="0" smtClean="0"/>
                <a:t>words</a:t>
              </a:r>
              <a:endParaRPr lang="en-US" dirty="0"/>
            </a:p>
          </p:txBody>
        </p:sp>
        <p:cxnSp>
          <p:nvCxnSpPr>
            <p:cNvPr id="48" name="Elbow Connector 47"/>
            <p:cNvCxnSpPr>
              <a:stCxn id="27" idx="3"/>
              <a:endCxn id="8" idx="0"/>
            </p:cNvCxnSpPr>
            <p:nvPr/>
          </p:nvCxnSpPr>
          <p:spPr>
            <a:xfrm>
              <a:off x="7269568" y="2679360"/>
              <a:ext cx="775368" cy="886941"/>
            </a:xfrm>
            <a:prstGeom prst="bentConnector2">
              <a:avLst/>
            </a:prstGeom>
            <a:ln w="57150" cmpd="sng">
              <a:tailEnd type="arrow"/>
            </a:ln>
          </p:spPr>
          <p:style>
            <a:lnRef idx="2">
              <a:schemeClr val="accent1"/>
            </a:lnRef>
            <a:fillRef idx="0">
              <a:schemeClr val="accent1"/>
            </a:fillRef>
            <a:effectRef idx="1">
              <a:schemeClr val="accent1"/>
            </a:effectRef>
            <a:fontRef idx="minor">
              <a:schemeClr val="tx1"/>
            </a:fontRef>
          </p:style>
        </p:cxnSp>
      </p:grpSp>
      <p:sp>
        <p:nvSpPr>
          <p:cNvPr id="22" name="Direct Access Storage 21"/>
          <p:cNvSpPr/>
          <p:nvPr/>
        </p:nvSpPr>
        <p:spPr>
          <a:xfrm>
            <a:off x="2803257" y="2717115"/>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Direct Access Storage 22"/>
          <p:cNvSpPr/>
          <p:nvPr/>
        </p:nvSpPr>
        <p:spPr>
          <a:xfrm>
            <a:off x="5076900" y="2717115"/>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7" name="Donut 6"/>
          <p:cNvSpPr/>
          <p:nvPr/>
        </p:nvSpPr>
        <p:spPr>
          <a:xfrm>
            <a:off x="1947700" y="2179599"/>
            <a:ext cx="267729" cy="272876"/>
          </a:xfrm>
          <a:prstGeom prst="donu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25" name="Donut 24"/>
          <p:cNvSpPr/>
          <p:nvPr/>
        </p:nvSpPr>
        <p:spPr>
          <a:xfrm>
            <a:off x="4056586" y="2181658"/>
            <a:ext cx="267729" cy="272876"/>
          </a:xfrm>
          <a:prstGeom prst="donu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solidFill>
                <a:schemeClr val="tx1"/>
              </a:solidFill>
            </a:endParaRPr>
          </a:p>
        </p:txBody>
      </p:sp>
      <p:sp>
        <p:nvSpPr>
          <p:cNvPr id="29" name="Donut 28"/>
          <p:cNvSpPr/>
          <p:nvPr/>
        </p:nvSpPr>
        <p:spPr>
          <a:xfrm>
            <a:off x="6453797" y="2181658"/>
            <a:ext cx="267729" cy="272876"/>
          </a:xfrm>
          <a:prstGeom prst="donu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1508602091"/>
      </p:ext>
    </p:extLst>
  </p:cSld>
  <p:clrMapOvr>
    <a:masterClrMapping/>
  </p:clrMapOvr>
  <p:timing>
    <p:tnLst>
      <p:par>
        <p:cTn xmlns:p14="http://schemas.microsoft.com/office/powerpoint/2010/main" id="1" dur="indefinite" restart="never" nodeType="tmRoot"/>
      </p:par>
    </p:tnLst>
  </p:timing>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Elbow Connector 10"/>
          <p:cNvCxnSpPr>
            <a:stCxn id="24" idx="3"/>
            <a:endCxn id="27" idx="1"/>
          </p:cNvCxnSpPr>
          <p:nvPr/>
        </p:nvCxnSpPr>
        <p:spPr>
          <a:xfrm>
            <a:off x="4874900" y="2593204"/>
            <a:ext cx="1030446" cy="860166"/>
          </a:xfrm>
          <a:prstGeom prst="bentConnector3">
            <a:avLst>
              <a:gd name="adj1" fmla="val 8464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6" name="Elbow Connector 35"/>
          <p:cNvCxnSpPr>
            <a:stCxn id="30" idx="3"/>
            <a:endCxn id="27" idx="1"/>
          </p:cNvCxnSpPr>
          <p:nvPr/>
        </p:nvCxnSpPr>
        <p:spPr>
          <a:xfrm flipV="1">
            <a:off x="4891097" y="3453370"/>
            <a:ext cx="1014249" cy="912512"/>
          </a:xfrm>
          <a:prstGeom prst="bentConnector3">
            <a:avLst>
              <a:gd name="adj1" fmla="val 84519"/>
            </a:avLst>
          </a:prstGeom>
          <a:ln>
            <a:tailEnd type="arrow"/>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Exercise: Multiple Line Splitters</a:t>
            </a:r>
            <a:endParaRPr lang="en-US" dirty="0"/>
          </a:p>
        </p:txBody>
      </p:sp>
      <p:sp>
        <p:nvSpPr>
          <p:cNvPr id="4" name="Magnetic Disk 3"/>
          <p:cNvSpPr/>
          <p:nvPr/>
        </p:nvSpPr>
        <p:spPr>
          <a:xfrm>
            <a:off x="409146" y="4198208"/>
            <a:ext cx="762000" cy="892432"/>
          </a:xfrm>
          <a:prstGeom prst="flowChartMagneticDisk">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data</a:t>
            </a:r>
            <a:endParaRPr lang="en-US" dirty="0"/>
          </a:p>
        </p:txBody>
      </p:sp>
      <p:cxnSp>
        <p:nvCxnSpPr>
          <p:cNvPr id="6" name="Elbow Connector 5"/>
          <p:cNvCxnSpPr>
            <a:stCxn id="4" idx="1"/>
            <a:endCxn id="9" idx="1"/>
          </p:cNvCxnSpPr>
          <p:nvPr/>
        </p:nvCxnSpPr>
        <p:spPr>
          <a:xfrm rot="5400000" flipH="1" flipV="1">
            <a:off x="699006" y="3544510"/>
            <a:ext cx="744838" cy="562558"/>
          </a:xfrm>
          <a:prstGeom prst="bentConnector2">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8" name="Process 7"/>
          <p:cNvSpPr/>
          <p:nvPr/>
        </p:nvSpPr>
        <p:spPr>
          <a:xfrm>
            <a:off x="7403071" y="4340311"/>
            <a:ext cx="1283729" cy="748270"/>
          </a:xfrm>
          <a:prstGeom prst="flowChartProcess">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Output</a:t>
            </a:r>
            <a:endParaRPr lang="en-US" dirty="0"/>
          </a:p>
        </p:txBody>
      </p:sp>
      <p:sp>
        <p:nvSpPr>
          <p:cNvPr id="9" name="Sequential Access Storage 8"/>
          <p:cNvSpPr/>
          <p:nvPr/>
        </p:nvSpPr>
        <p:spPr>
          <a:xfrm>
            <a:off x="1352704" y="3079235"/>
            <a:ext cx="1364222" cy="748270"/>
          </a:xfrm>
          <a:prstGeom prst="flowChartMagneticTap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Reader</a:t>
            </a:r>
            <a:endParaRPr lang="en-US" dirty="0"/>
          </a:p>
        </p:txBody>
      </p:sp>
      <p:sp>
        <p:nvSpPr>
          <p:cNvPr id="21" name="TextBox 20"/>
          <p:cNvSpPr txBox="1"/>
          <p:nvPr/>
        </p:nvSpPr>
        <p:spPr>
          <a:xfrm>
            <a:off x="2850430" y="3020880"/>
            <a:ext cx="526744" cy="369332"/>
          </a:xfrm>
          <a:prstGeom prst="rect">
            <a:avLst/>
          </a:prstGeom>
          <a:noFill/>
        </p:spPr>
        <p:txBody>
          <a:bodyPr wrap="none" rtlCol="0">
            <a:spAutoFit/>
          </a:bodyPr>
          <a:lstStyle/>
          <a:p>
            <a:r>
              <a:rPr lang="en-US" dirty="0" smtClean="0"/>
              <a:t>line</a:t>
            </a:r>
            <a:endParaRPr lang="en-US" dirty="0"/>
          </a:p>
        </p:txBody>
      </p:sp>
      <p:sp>
        <p:nvSpPr>
          <p:cNvPr id="27" name="Sequential Access Storage 26"/>
          <p:cNvSpPr/>
          <p:nvPr/>
        </p:nvSpPr>
        <p:spPr>
          <a:xfrm>
            <a:off x="5905346" y="3079235"/>
            <a:ext cx="1364222" cy="748270"/>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Word</a:t>
            </a:r>
          </a:p>
          <a:p>
            <a:pPr algn="ctr"/>
            <a:r>
              <a:rPr lang="en-US" dirty="0" smtClean="0"/>
              <a:t>Counter</a:t>
            </a:r>
            <a:endParaRPr lang="en-US" dirty="0"/>
          </a:p>
        </p:txBody>
      </p:sp>
      <p:sp>
        <p:nvSpPr>
          <p:cNvPr id="32" name="TextBox 31"/>
          <p:cNvSpPr txBox="1"/>
          <p:nvPr/>
        </p:nvSpPr>
        <p:spPr>
          <a:xfrm>
            <a:off x="5008404" y="2212544"/>
            <a:ext cx="763438" cy="369332"/>
          </a:xfrm>
          <a:prstGeom prst="rect">
            <a:avLst/>
          </a:prstGeom>
          <a:noFill/>
        </p:spPr>
        <p:txBody>
          <a:bodyPr wrap="none" rtlCol="0">
            <a:spAutoFit/>
          </a:bodyPr>
          <a:lstStyle/>
          <a:p>
            <a:r>
              <a:rPr lang="en-US" dirty="0" smtClean="0"/>
              <a:t>words</a:t>
            </a:r>
            <a:endParaRPr lang="en-US" dirty="0"/>
          </a:p>
        </p:txBody>
      </p:sp>
      <p:cxnSp>
        <p:nvCxnSpPr>
          <p:cNvPr id="48" name="Elbow Connector 47"/>
          <p:cNvCxnSpPr>
            <a:stCxn id="27" idx="3"/>
            <a:endCxn id="8" idx="0"/>
          </p:cNvCxnSpPr>
          <p:nvPr/>
        </p:nvCxnSpPr>
        <p:spPr>
          <a:xfrm>
            <a:off x="7269568" y="3453370"/>
            <a:ext cx="775368" cy="886941"/>
          </a:xfrm>
          <a:prstGeom prst="bentConnector2">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22" name="Direct Access Storage 21"/>
          <p:cNvSpPr/>
          <p:nvPr/>
        </p:nvSpPr>
        <p:spPr>
          <a:xfrm>
            <a:off x="2803257" y="3343875"/>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Direct Access Storage 22"/>
          <p:cNvSpPr/>
          <p:nvPr/>
        </p:nvSpPr>
        <p:spPr>
          <a:xfrm>
            <a:off x="5076900" y="2508079"/>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7" name="Donut 6"/>
          <p:cNvSpPr/>
          <p:nvPr/>
        </p:nvSpPr>
        <p:spPr>
          <a:xfrm>
            <a:off x="1947700" y="2806359"/>
            <a:ext cx="267729" cy="272876"/>
          </a:xfrm>
          <a:prstGeom prst="donu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grpSp>
        <p:nvGrpSpPr>
          <p:cNvPr id="5" name="Group 4"/>
          <p:cNvGrpSpPr/>
          <p:nvPr/>
        </p:nvGrpSpPr>
        <p:grpSpPr>
          <a:xfrm>
            <a:off x="3510678" y="1948252"/>
            <a:ext cx="1364222" cy="1019087"/>
            <a:chOff x="3510678" y="2181658"/>
            <a:chExt cx="1364222" cy="1019087"/>
          </a:xfrm>
        </p:grpSpPr>
        <p:sp>
          <p:nvSpPr>
            <p:cNvPr id="24" name="Sequential Access Storage 23"/>
            <p:cNvSpPr/>
            <p:nvPr/>
          </p:nvSpPr>
          <p:spPr>
            <a:xfrm>
              <a:off x="3510678" y="2452475"/>
              <a:ext cx="1364222" cy="748270"/>
            </a:xfrm>
            <a:prstGeom prst="flowChartMagneticTap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Line</a:t>
              </a:r>
            </a:p>
            <a:p>
              <a:pPr algn="ctr"/>
              <a:r>
                <a:rPr lang="en-US" dirty="0" smtClean="0"/>
                <a:t>Splitter</a:t>
              </a:r>
              <a:endParaRPr lang="en-US" dirty="0"/>
            </a:p>
          </p:txBody>
        </p:sp>
        <p:sp>
          <p:nvSpPr>
            <p:cNvPr id="25" name="Donut 24"/>
            <p:cNvSpPr/>
            <p:nvPr/>
          </p:nvSpPr>
          <p:spPr>
            <a:xfrm>
              <a:off x="4056586" y="2181658"/>
              <a:ext cx="267729" cy="272876"/>
            </a:xfrm>
            <a:prstGeom prst="donu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solidFill>
                  <a:schemeClr val="tx1"/>
                </a:solidFill>
              </a:endParaRPr>
            </a:p>
          </p:txBody>
        </p:sp>
      </p:grpSp>
      <p:sp>
        <p:nvSpPr>
          <p:cNvPr id="29" name="Donut 28"/>
          <p:cNvSpPr/>
          <p:nvPr/>
        </p:nvSpPr>
        <p:spPr>
          <a:xfrm>
            <a:off x="6453797" y="2806359"/>
            <a:ext cx="267729" cy="272876"/>
          </a:xfrm>
          <a:prstGeom prst="donu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solidFill>
                <a:schemeClr val="tx1"/>
              </a:solidFill>
            </a:endParaRPr>
          </a:p>
        </p:txBody>
      </p:sp>
      <p:grpSp>
        <p:nvGrpSpPr>
          <p:cNvPr id="26" name="Group 25"/>
          <p:cNvGrpSpPr/>
          <p:nvPr/>
        </p:nvGrpSpPr>
        <p:grpSpPr>
          <a:xfrm>
            <a:off x="3526875" y="3720930"/>
            <a:ext cx="1364222" cy="1019087"/>
            <a:chOff x="3510678" y="2181658"/>
            <a:chExt cx="1364222" cy="1019087"/>
          </a:xfrm>
        </p:grpSpPr>
        <p:sp>
          <p:nvSpPr>
            <p:cNvPr id="30" name="Sequential Access Storage 29"/>
            <p:cNvSpPr/>
            <p:nvPr/>
          </p:nvSpPr>
          <p:spPr>
            <a:xfrm>
              <a:off x="3510678" y="2452475"/>
              <a:ext cx="1364222" cy="748270"/>
            </a:xfrm>
            <a:prstGeom prst="flowChartMagneticTap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Line</a:t>
              </a:r>
            </a:p>
            <a:p>
              <a:pPr algn="ctr"/>
              <a:r>
                <a:rPr lang="en-US" dirty="0" smtClean="0"/>
                <a:t>Splitter</a:t>
              </a:r>
              <a:endParaRPr lang="en-US" dirty="0"/>
            </a:p>
          </p:txBody>
        </p:sp>
        <p:sp>
          <p:nvSpPr>
            <p:cNvPr id="31" name="Donut 30"/>
            <p:cNvSpPr/>
            <p:nvPr/>
          </p:nvSpPr>
          <p:spPr>
            <a:xfrm>
              <a:off x="4056586" y="2181658"/>
              <a:ext cx="267729" cy="272876"/>
            </a:xfrm>
            <a:prstGeom prst="donu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solidFill>
                  <a:schemeClr val="tx1"/>
                </a:solidFill>
              </a:endParaRPr>
            </a:p>
          </p:txBody>
        </p:sp>
      </p:grpSp>
      <p:sp>
        <p:nvSpPr>
          <p:cNvPr id="34" name="TextBox 33"/>
          <p:cNvSpPr txBox="1"/>
          <p:nvPr/>
        </p:nvSpPr>
        <p:spPr>
          <a:xfrm>
            <a:off x="5027300" y="3997237"/>
            <a:ext cx="763438" cy="369332"/>
          </a:xfrm>
          <a:prstGeom prst="rect">
            <a:avLst/>
          </a:prstGeom>
          <a:noFill/>
        </p:spPr>
        <p:txBody>
          <a:bodyPr wrap="none" rtlCol="0">
            <a:spAutoFit/>
          </a:bodyPr>
          <a:lstStyle/>
          <a:p>
            <a:r>
              <a:rPr lang="en-US" dirty="0" smtClean="0"/>
              <a:t>words</a:t>
            </a:r>
            <a:endParaRPr lang="en-US" dirty="0"/>
          </a:p>
        </p:txBody>
      </p:sp>
      <p:sp>
        <p:nvSpPr>
          <p:cNvPr id="35" name="Direct Access Storage 34"/>
          <p:cNvSpPr/>
          <p:nvPr/>
        </p:nvSpPr>
        <p:spPr>
          <a:xfrm>
            <a:off x="5095796" y="4292772"/>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cxnSp>
        <p:nvCxnSpPr>
          <p:cNvPr id="37" name="Elbow Connector 36"/>
          <p:cNvCxnSpPr>
            <a:stCxn id="9" idx="3"/>
            <a:endCxn id="24" idx="1"/>
          </p:cNvCxnSpPr>
          <p:nvPr/>
        </p:nvCxnSpPr>
        <p:spPr>
          <a:xfrm flipV="1">
            <a:off x="2716926" y="2593204"/>
            <a:ext cx="793752" cy="860166"/>
          </a:xfrm>
          <a:prstGeom prst="bentConnector3">
            <a:avLst>
              <a:gd name="adj1" fmla="val 82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9" name="Elbow Connector 38"/>
          <p:cNvCxnSpPr>
            <a:stCxn id="9" idx="3"/>
            <a:endCxn id="30" idx="1"/>
          </p:cNvCxnSpPr>
          <p:nvPr/>
        </p:nvCxnSpPr>
        <p:spPr>
          <a:xfrm>
            <a:off x="2716926" y="3453370"/>
            <a:ext cx="809949" cy="912512"/>
          </a:xfrm>
          <a:prstGeom prst="bentConnector3">
            <a:avLst>
              <a:gd name="adj1" fmla="val 79665"/>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46603213"/>
      </p:ext>
    </p:extLst>
  </p:cSld>
  <p:clrMapOvr>
    <a:masterClrMapping/>
  </p:clrMapOvr>
  <p:timing>
    <p:tnLst>
      <p:par>
        <p:cTn xmlns:p14="http://schemas.microsoft.com/office/powerpoint/2010/main" id="1" dur="indefinite" restart="never" nodeType="tmRoot"/>
      </p:par>
    </p:tnLst>
  </p:timing>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212365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13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Example: Client/Server</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2355407958"/>
      </p:ext>
    </p:extLst>
  </p:cSld>
  <p:clrMapOvr>
    <a:masterClrMapping/>
  </p:clrMapOvr>
  <p:timing>
    <p:tnLst>
      <p:par>
        <p:cTn xmlns:p14="http://schemas.microsoft.com/office/powerpoint/2010/main" id="1" dur="indefinite" restart="never" nodeType="tmRoot"/>
      </p:par>
    </p:tnLst>
  </p:timing>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Write a Go Language program which dispatches questions to servers.</a:t>
            </a:r>
          </a:p>
          <a:p>
            <a:pPr lvl="1"/>
            <a:r>
              <a:rPr lang="en-US" dirty="0" smtClean="0"/>
              <a:t>The program will use a </a:t>
            </a:r>
            <a:r>
              <a:rPr lang="en-US" b="1" i="1" dirty="0" smtClean="0"/>
              <a:t>slice</a:t>
            </a:r>
            <a:r>
              <a:rPr lang="en-US" dirty="0" smtClean="0"/>
              <a:t> of </a:t>
            </a:r>
            <a:r>
              <a:rPr lang="en-US" i="1" dirty="0" smtClean="0"/>
              <a:t>string</a:t>
            </a:r>
            <a:r>
              <a:rPr lang="en-US" dirty="0" smtClean="0"/>
              <a:t> to represent the questions.</a:t>
            </a:r>
          </a:p>
          <a:p>
            <a:pPr lvl="1"/>
            <a:r>
              <a:rPr lang="en-US" dirty="0" smtClean="0"/>
              <a:t>A line of text is a question.</a:t>
            </a:r>
          </a:p>
          <a:p>
            <a:pPr lvl="1"/>
            <a:r>
              <a:rPr lang="en-US" dirty="0" smtClean="0"/>
              <a:t>A server must respond with the question asked and how long it took to compute the answer</a:t>
            </a:r>
          </a:p>
          <a:p>
            <a:pPr lvl="1"/>
            <a:endParaRPr lang="en-US" dirty="0" smtClean="0"/>
          </a:p>
        </p:txBody>
      </p:sp>
    </p:spTree>
    <p:extLst>
      <p:ext uri="{BB962C8B-B14F-4D97-AF65-F5344CB8AC3E}">
        <p14:creationId xmlns:p14="http://schemas.microsoft.com/office/powerpoint/2010/main" val="3835476445"/>
      </p:ext>
    </p:extLst>
  </p:cSld>
  <p:clrMapOvr>
    <a:masterClrMapping/>
  </p:clrMapOvr>
  <p:timing>
    <p:tnLst>
      <p:par>
        <p:cTn xmlns:p14="http://schemas.microsoft.com/office/powerpoint/2010/main" id="1" dur="indefinite" restart="never" nodeType="tmRoot"/>
      </p:par>
    </p:tnLst>
  </p:timing>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Program Flow</a:t>
            </a:r>
            <a:endParaRPr lang="en-US" dirty="0"/>
          </a:p>
        </p:txBody>
      </p:sp>
      <p:grpSp>
        <p:nvGrpSpPr>
          <p:cNvPr id="60" name="Group 59"/>
          <p:cNvGrpSpPr/>
          <p:nvPr/>
        </p:nvGrpSpPr>
        <p:grpSpPr>
          <a:xfrm>
            <a:off x="409145" y="2324616"/>
            <a:ext cx="7921274" cy="2139264"/>
            <a:chOff x="409145" y="2175307"/>
            <a:chExt cx="7921274" cy="2139264"/>
          </a:xfrm>
        </p:grpSpPr>
        <p:sp>
          <p:nvSpPr>
            <p:cNvPr id="4" name="Magnetic Disk 3"/>
            <p:cNvSpPr/>
            <p:nvPr/>
          </p:nvSpPr>
          <p:spPr>
            <a:xfrm>
              <a:off x="409145" y="3422139"/>
              <a:ext cx="1214629" cy="892432"/>
            </a:xfrm>
            <a:prstGeom prst="flowChartMagneticDisk">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questions</a:t>
              </a:r>
              <a:endParaRPr lang="en-US" dirty="0"/>
            </a:p>
          </p:txBody>
        </p:sp>
        <p:cxnSp>
          <p:nvCxnSpPr>
            <p:cNvPr id="6" name="Elbow Connector 5"/>
            <p:cNvCxnSpPr>
              <a:stCxn id="4" idx="1"/>
              <a:endCxn id="9" idx="1"/>
            </p:cNvCxnSpPr>
            <p:nvPr/>
          </p:nvCxnSpPr>
          <p:spPr>
            <a:xfrm rot="5400000" flipH="1" flipV="1">
              <a:off x="1156338" y="2537423"/>
              <a:ext cx="744838" cy="1024594"/>
            </a:xfrm>
            <a:prstGeom prst="bentConnector2">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9" name="Sequential Access Storage 8"/>
            <p:cNvSpPr/>
            <p:nvPr/>
          </p:nvSpPr>
          <p:spPr>
            <a:xfrm>
              <a:off x="2041054" y="2303166"/>
              <a:ext cx="1364222" cy="748270"/>
            </a:xfrm>
            <a:prstGeom prst="flowChartMagneticTap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Client</a:t>
              </a:r>
              <a:endParaRPr lang="en-US" dirty="0"/>
            </a:p>
          </p:txBody>
        </p:sp>
        <p:cxnSp>
          <p:nvCxnSpPr>
            <p:cNvPr id="19" name="Straight Arrow Connector 18"/>
            <p:cNvCxnSpPr/>
            <p:nvPr/>
          </p:nvCxnSpPr>
          <p:spPr>
            <a:xfrm>
              <a:off x="3405276" y="2544639"/>
              <a:ext cx="1858002" cy="205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3822556" y="2175307"/>
              <a:ext cx="1023442" cy="369332"/>
            </a:xfrm>
            <a:prstGeom prst="rect">
              <a:avLst/>
            </a:prstGeom>
            <a:noFill/>
          </p:spPr>
          <p:txBody>
            <a:bodyPr wrap="square" rtlCol="0">
              <a:spAutoFit/>
            </a:bodyPr>
            <a:lstStyle/>
            <a:p>
              <a:pPr algn="ctr"/>
              <a:r>
                <a:rPr lang="en-US" dirty="0" smtClean="0"/>
                <a:t>question</a:t>
              </a:r>
              <a:endParaRPr lang="en-US" dirty="0"/>
            </a:p>
          </p:txBody>
        </p:sp>
        <p:sp>
          <p:nvSpPr>
            <p:cNvPr id="27" name="Sequential Access Storage 26"/>
            <p:cNvSpPr/>
            <p:nvPr/>
          </p:nvSpPr>
          <p:spPr>
            <a:xfrm>
              <a:off x="5263278" y="2305225"/>
              <a:ext cx="1364222" cy="748270"/>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Server</a:t>
              </a:r>
              <a:endParaRPr lang="en-US" dirty="0"/>
            </a:p>
          </p:txBody>
        </p:sp>
        <p:cxnSp>
          <p:nvCxnSpPr>
            <p:cNvPr id="48" name="Elbow Connector 47"/>
            <p:cNvCxnSpPr>
              <a:stCxn id="27" idx="3"/>
              <a:endCxn id="16" idx="1"/>
            </p:cNvCxnSpPr>
            <p:nvPr/>
          </p:nvCxnSpPr>
          <p:spPr>
            <a:xfrm>
              <a:off x="6627500" y="2679360"/>
              <a:ext cx="1060100" cy="742779"/>
            </a:xfrm>
            <a:prstGeom prst="bentConnector2">
              <a:avLst/>
            </a:prstGeom>
            <a:ln w="57150" cmpd="sng">
              <a:solidFill>
                <a:srgbClr val="0000FF"/>
              </a:solidFill>
              <a:headEnd type="arrow"/>
              <a:tailEnd type="none"/>
            </a:ln>
          </p:spPr>
          <p:style>
            <a:lnRef idx="2">
              <a:schemeClr val="accent1"/>
            </a:lnRef>
            <a:fillRef idx="0">
              <a:schemeClr val="accent1"/>
            </a:fillRef>
            <a:effectRef idx="1">
              <a:schemeClr val="accent1"/>
            </a:effectRef>
            <a:fontRef idx="minor">
              <a:schemeClr val="tx1"/>
            </a:fontRef>
          </p:style>
        </p:cxnSp>
        <p:sp>
          <p:nvSpPr>
            <p:cNvPr id="16" name="Magnetic Disk 15"/>
            <p:cNvSpPr/>
            <p:nvPr/>
          </p:nvSpPr>
          <p:spPr>
            <a:xfrm>
              <a:off x="7044781" y="3422139"/>
              <a:ext cx="1285638" cy="892432"/>
            </a:xfrm>
            <a:prstGeom prst="flowChartMagneticDisk">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answers</a:t>
              </a:r>
              <a:endParaRPr lang="en-US" dirty="0"/>
            </a:p>
          </p:txBody>
        </p:sp>
        <p:cxnSp>
          <p:nvCxnSpPr>
            <p:cNvPr id="22" name="Straight Arrow Connector 21"/>
            <p:cNvCxnSpPr/>
            <p:nvPr/>
          </p:nvCxnSpPr>
          <p:spPr>
            <a:xfrm>
              <a:off x="3405276" y="2872457"/>
              <a:ext cx="1858002" cy="2059"/>
            </a:xfrm>
            <a:prstGeom prst="straightConnector1">
              <a:avLst/>
            </a:prstGeom>
            <a:ln>
              <a:solidFill>
                <a:srgbClr val="0000FF"/>
              </a:solidFill>
              <a:headEnd type="arrow"/>
              <a:tailEnd type="none"/>
            </a:ln>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a:off x="3880183" y="2876507"/>
              <a:ext cx="1023442" cy="369332"/>
            </a:xfrm>
            <a:prstGeom prst="rect">
              <a:avLst/>
            </a:prstGeom>
            <a:noFill/>
          </p:spPr>
          <p:txBody>
            <a:bodyPr wrap="square" rtlCol="0">
              <a:spAutoFit/>
            </a:bodyPr>
            <a:lstStyle/>
            <a:p>
              <a:pPr algn="ctr"/>
              <a:r>
                <a:rPr lang="en-US" dirty="0" smtClean="0"/>
                <a:t>answer</a:t>
              </a:r>
              <a:endParaRPr lang="en-US" dirty="0"/>
            </a:p>
          </p:txBody>
        </p:sp>
      </p:grpSp>
    </p:spTree>
    <p:extLst>
      <p:ext uri="{BB962C8B-B14F-4D97-AF65-F5344CB8AC3E}">
        <p14:creationId xmlns:p14="http://schemas.microsoft.com/office/powerpoint/2010/main" val="3609013691"/>
      </p:ext>
    </p:extLst>
  </p:cSld>
  <p:clrMapOvr>
    <a:masterClrMapping/>
  </p:clrMapOvr>
  <p:timing>
    <p:tnLst>
      <p:par>
        <p:cTn xmlns:p14="http://schemas.microsoft.com/office/powerpoint/2010/main" id="1" dur="indefinite" restart="never" nodeType="tmRoot"/>
      </p:par>
    </p:tnLst>
  </p:timing>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8" name="Elbow Connector 37"/>
          <p:cNvCxnSpPr>
            <a:stCxn id="24" idx="3"/>
            <a:endCxn id="34" idx="1"/>
          </p:cNvCxnSpPr>
          <p:nvPr/>
        </p:nvCxnSpPr>
        <p:spPr>
          <a:xfrm>
            <a:off x="4874900" y="3710432"/>
            <a:ext cx="1356287" cy="1463"/>
          </a:xfrm>
          <a:prstGeom prst="bentConnector3">
            <a:avLst>
              <a:gd name="adj1" fmla="val 50000"/>
            </a:avLst>
          </a:prstGeom>
          <a:ln>
            <a:solidFill>
              <a:srgbClr val="3366FF"/>
            </a:solidFill>
            <a:tailEnd type="arrow"/>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Concurrent</a:t>
            </a:r>
            <a:endParaRPr lang="en-US" dirty="0"/>
          </a:p>
        </p:txBody>
      </p:sp>
      <p:sp>
        <p:nvSpPr>
          <p:cNvPr id="4" name="Magnetic Disk 3"/>
          <p:cNvSpPr/>
          <p:nvPr/>
        </p:nvSpPr>
        <p:spPr>
          <a:xfrm>
            <a:off x="409146" y="4455270"/>
            <a:ext cx="1322038" cy="892432"/>
          </a:xfrm>
          <a:prstGeom prst="flowChartMagneticDisk">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questions</a:t>
            </a:r>
            <a:endParaRPr lang="en-US" dirty="0"/>
          </a:p>
        </p:txBody>
      </p:sp>
      <p:cxnSp>
        <p:nvCxnSpPr>
          <p:cNvPr id="6" name="Elbow Connector 5"/>
          <p:cNvCxnSpPr>
            <a:stCxn id="4" idx="1"/>
            <a:endCxn id="9" idx="1"/>
          </p:cNvCxnSpPr>
          <p:nvPr/>
        </p:nvCxnSpPr>
        <p:spPr>
          <a:xfrm rot="5400000" flipH="1" flipV="1">
            <a:off x="934901" y="3845696"/>
            <a:ext cx="744838" cy="474311"/>
          </a:xfrm>
          <a:prstGeom prst="bentConnector2">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a:stCxn id="9" idx="3"/>
            <a:endCxn id="24" idx="1"/>
          </p:cNvCxnSpPr>
          <p:nvPr/>
        </p:nvCxnSpPr>
        <p:spPr>
          <a:xfrm>
            <a:off x="2716926" y="3710432"/>
            <a:ext cx="985524" cy="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2716927" y="3231605"/>
            <a:ext cx="985524" cy="369332"/>
          </a:xfrm>
          <a:prstGeom prst="rect">
            <a:avLst/>
          </a:prstGeom>
          <a:noFill/>
        </p:spPr>
        <p:txBody>
          <a:bodyPr wrap="square" rtlCol="0">
            <a:spAutoFit/>
          </a:bodyPr>
          <a:lstStyle/>
          <a:p>
            <a:pPr algn="ctr"/>
            <a:r>
              <a:rPr lang="en-US" dirty="0" smtClean="0"/>
              <a:t>q</a:t>
            </a:r>
            <a:endParaRPr lang="en-US" dirty="0"/>
          </a:p>
        </p:txBody>
      </p:sp>
      <p:sp>
        <p:nvSpPr>
          <p:cNvPr id="32" name="TextBox 31"/>
          <p:cNvSpPr txBox="1"/>
          <p:nvPr/>
        </p:nvSpPr>
        <p:spPr>
          <a:xfrm>
            <a:off x="4874900" y="3231605"/>
            <a:ext cx="951987" cy="369332"/>
          </a:xfrm>
          <a:prstGeom prst="rect">
            <a:avLst/>
          </a:prstGeom>
          <a:noFill/>
        </p:spPr>
        <p:txBody>
          <a:bodyPr wrap="square" rtlCol="0">
            <a:spAutoFit/>
          </a:bodyPr>
          <a:lstStyle/>
          <a:p>
            <a:r>
              <a:rPr lang="en-US" dirty="0" smtClean="0"/>
              <a:t>request</a:t>
            </a:r>
            <a:endParaRPr lang="en-US" dirty="0"/>
          </a:p>
        </p:txBody>
      </p:sp>
      <p:sp>
        <p:nvSpPr>
          <p:cNvPr id="22" name="Direct Access Storage 21"/>
          <p:cNvSpPr/>
          <p:nvPr/>
        </p:nvSpPr>
        <p:spPr>
          <a:xfrm>
            <a:off x="2898989" y="3600937"/>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Direct Access Storage 22"/>
          <p:cNvSpPr/>
          <p:nvPr/>
        </p:nvSpPr>
        <p:spPr>
          <a:xfrm>
            <a:off x="5076900" y="3600937"/>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9" name="Sequential Access Storage 8"/>
          <p:cNvSpPr/>
          <p:nvPr/>
        </p:nvSpPr>
        <p:spPr>
          <a:xfrm>
            <a:off x="1544476" y="3336297"/>
            <a:ext cx="1172450" cy="748270"/>
          </a:xfrm>
          <a:prstGeom prst="flowChartMagneticTap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Client</a:t>
            </a:r>
            <a:endParaRPr lang="en-US" dirty="0"/>
          </a:p>
        </p:txBody>
      </p:sp>
      <p:sp>
        <p:nvSpPr>
          <p:cNvPr id="24" name="Sequential Access Storage 23"/>
          <p:cNvSpPr/>
          <p:nvPr/>
        </p:nvSpPr>
        <p:spPr>
          <a:xfrm>
            <a:off x="3702450" y="3336297"/>
            <a:ext cx="1172450" cy="748270"/>
          </a:xfrm>
          <a:prstGeom prst="flowChartMagneticTap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Hub</a:t>
            </a:r>
            <a:endParaRPr lang="en-US" dirty="0"/>
          </a:p>
        </p:txBody>
      </p:sp>
      <p:cxnSp>
        <p:nvCxnSpPr>
          <p:cNvPr id="35" name="Elbow Connector 34"/>
          <p:cNvCxnSpPr>
            <a:stCxn id="34" idx="2"/>
            <a:endCxn id="36" idx="1"/>
          </p:cNvCxnSpPr>
          <p:nvPr/>
        </p:nvCxnSpPr>
        <p:spPr>
          <a:xfrm rot="16200000" flipH="1">
            <a:off x="6578315" y="4325126"/>
            <a:ext cx="478194" cy="1"/>
          </a:xfrm>
          <a:prstGeom prst="bentConnector3">
            <a:avLst>
              <a:gd name="adj1" fmla="val 50000"/>
            </a:avLst>
          </a:prstGeom>
          <a:ln w="57150" cmpd="sng">
            <a:solidFill>
              <a:srgbClr val="660066"/>
            </a:solidFill>
            <a:headEnd type="arrow"/>
            <a:tailEnd type="none"/>
          </a:ln>
        </p:spPr>
        <p:style>
          <a:lnRef idx="2">
            <a:schemeClr val="accent1"/>
          </a:lnRef>
          <a:fillRef idx="0">
            <a:schemeClr val="accent1"/>
          </a:fillRef>
          <a:effectRef idx="1">
            <a:schemeClr val="accent1"/>
          </a:effectRef>
          <a:fontRef idx="minor">
            <a:schemeClr val="tx1"/>
          </a:fontRef>
        </p:style>
      </p:cxnSp>
      <p:sp>
        <p:nvSpPr>
          <p:cNvPr id="36" name="Magnetic Disk 35"/>
          <p:cNvSpPr/>
          <p:nvPr/>
        </p:nvSpPr>
        <p:spPr>
          <a:xfrm>
            <a:off x="6586799" y="4564224"/>
            <a:ext cx="461228" cy="620797"/>
          </a:xfrm>
          <a:prstGeom prst="flowChartMagneticDisk">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A</a:t>
            </a:r>
            <a:endParaRPr lang="en-US" dirty="0"/>
          </a:p>
        </p:txBody>
      </p:sp>
      <p:sp>
        <p:nvSpPr>
          <p:cNvPr id="34" name="Sequential Access Storage 33"/>
          <p:cNvSpPr/>
          <p:nvPr/>
        </p:nvSpPr>
        <p:spPr>
          <a:xfrm>
            <a:off x="6231187" y="3337760"/>
            <a:ext cx="1172450" cy="748270"/>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Server</a:t>
            </a:r>
            <a:endParaRPr lang="en-US" dirty="0"/>
          </a:p>
        </p:txBody>
      </p:sp>
      <p:sp>
        <p:nvSpPr>
          <p:cNvPr id="42" name="TextBox 41"/>
          <p:cNvSpPr txBox="1"/>
          <p:nvPr/>
        </p:nvSpPr>
        <p:spPr>
          <a:xfrm>
            <a:off x="6905563" y="4194892"/>
            <a:ext cx="573917" cy="369332"/>
          </a:xfrm>
          <a:prstGeom prst="rect">
            <a:avLst/>
          </a:prstGeom>
          <a:noFill/>
        </p:spPr>
        <p:txBody>
          <a:bodyPr wrap="square" rtlCol="0">
            <a:spAutoFit/>
          </a:bodyPr>
          <a:lstStyle/>
          <a:p>
            <a:pPr algn="ctr"/>
            <a:r>
              <a:rPr lang="en-US" dirty="0" smtClean="0"/>
              <a:t>a</a:t>
            </a:r>
            <a:endParaRPr lang="en-US" dirty="0"/>
          </a:p>
        </p:txBody>
      </p:sp>
      <p:cxnSp>
        <p:nvCxnSpPr>
          <p:cNvPr id="55" name="Elbow Connector 54"/>
          <p:cNvCxnSpPr>
            <a:stCxn id="34" idx="3"/>
            <a:endCxn id="24" idx="0"/>
          </p:cNvCxnSpPr>
          <p:nvPr/>
        </p:nvCxnSpPr>
        <p:spPr>
          <a:xfrm flipH="1" flipV="1">
            <a:off x="4288675" y="3336297"/>
            <a:ext cx="3114962" cy="375598"/>
          </a:xfrm>
          <a:prstGeom prst="bentConnector4">
            <a:avLst>
              <a:gd name="adj1" fmla="val -40807"/>
              <a:gd name="adj2" fmla="val 160863"/>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sp>
        <p:nvSpPr>
          <p:cNvPr id="56" name="TextBox 55"/>
          <p:cNvSpPr txBox="1"/>
          <p:nvPr/>
        </p:nvSpPr>
        <p:spPr>
          <a:xfrm>
            <a:off x="7602485" y="3231605"/>
            <a:ext cx="1084315" cy="369332"/>
          </a:xfrm>
          <a:prstGeom prst="rect">
            <a:avLst/>
          </a:prstGeom>
          <a:noFill/>
        </p:spPr>
        <p:txBody>
          <a:bodyPr wrap="square" rtlCol="0">
            <a:spAutoFit/>
          </a:bodyPr>
          <a:lstStyle/>
          <a:p>
            <a:r>
              <a:rPr lang="en-US" dirty="0" smtClean="0"/>
              <a:t>response</a:t>
            </a:r>
            <a:endParaRPr lang="en-US" dirty="0"/>
          </a:p>
        </p:txBody>
      </p:sp>
      <p:sp>
        <p:nvSpPr>
          <p:cNvPr id="57" name="Direct Access Storage 56"/>
          <p:cNvSpPr/>
          <p:nvPr/>
        </p:nvSpPr>
        <p:spPr>
          <a:xfrm>
            <a:off x="7862583" y="3600937"/>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Tree>
    <p:extLst>
      <p:ext uri="{BB962C8B-B14F-4D97-AF65-F5344CB8AC3E}">
        <p14:creationId xmlns:p14="http://schemas.microsoft.com/office/powerpoint/2010/main" val="1859180958"/>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Cross Compiling/Building</a:t>
            </a:r>
            <a:endParaRPr lang="en-US" dirty="0"/>
          </a:p>
        </p:txBody>
      </p:sp>
      <p:pic>
        <p:nvPicPr>
          <p:cNvPr id="4" name="Content Placeholder 3" descr="Screen Shot 2016-09-05 at 7.54.png"/>
          <p:cNvPicPr>
            <a:picLocks noGrp="1" noChangeAspect="1"/>
          </p:cNvPicPr>
          <p:nvPr>
            <p:ph idx="1"/>
          </p:nvPr>
        </p:nvPicPr>
        <p:blipFill>
          <a:blip r:embed="rId2">
            <a:extLst>
              <a:ext uri="{28A0092B-C50C-407E-A947-70E740481C1C}">
                <a14:useLocalDpi xmlns:a14="http://schemas.microsoft.com/office/drawing/2010/main" val="0"/>
              </a:ext>
            </a:extLst>
          </a:blip>
          <a:srcRect t="-20166" b="-20166"/>
          <a:stretch>
            <a:fillRect/>
          </a:stretch>
        </p:blipFill>
        <p:spPr/>
      </p:pic>
    </p:spTree>
    <p:extLst>
      <p:ext uri="{BB962C8B-B14F-4D97-AF65-F5344CB8AC3E}">
        <p14:creationId xmlns:p14="http://schemas.microsoft.com/office/powerpoint/2010/main" val="1525668355"/>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Concurrent</a:t>
            </a:r>
            <a:endParaRPr lang="en-US" dirty="0"/>
          </a:p>
        </p:txBody>
      </p:sp>
      <p:sp>
        <p:nvSpPr>
          <p:cNvPr id="4" name="Magnetic Disk 3"/>
          <p:cNvSpPr/>
          <p:nvPr/>
        </p:nvSpPr>
        <p:spPr>
          <a:xfrm>
            <a:off x="409146" y="4455270"/>
            <a:ext cx="1322038" cy="892432"/>
          </a:xfrm>
          <a:prstGeom prst="flowChartMagneticDisk">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questions</a:t>
            </a:r>
            <a:endParaRPr lang="en-US" dirty="0"/>
          </a:p>
        </p:txBody>
      </p:sp>
      <p:cxnSp>
        <p:nvCxnSpPr>
          <p:cNvPr id="6" name="Elbow Connector 5"/>
          <p:cNvCxnSpPr>
            <a:stCxn id="4" idx="1"/>
            <a:endCxn id="9" idx="1"/>
          </p:cNvCxnSpPr>
          <p:nvPr/>
        </p:nvCxnSpPr>
        <p:spPr>
          <a:xfrm rot="5400000" flipH="1" flipV="1">
            <a:off x="934901" y="3845696"/>
            <a:ext cx="744838" cy="474311"/>
          </a:xfrm>
          <a:prstGeom prst="bentConnector2">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a:stCxn id="9" idx="3"/>
            <a:endCxn id="24" idx="1"/>
          </p:cNvCxnSpPr>
          <p:nvPr/>
        </p:nvCxnSpPr>
        <p:spPr>
          <a:xfrm>
            <a:off x="2716926" y="3710432"/>
            <a:ext cx="985524" cy="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2716927" y="3231605"/>
            <a:ext cx="985524" cy="369332"/>
          </a:xfrm>
          <a:prstGeom prst="rect">
            <a:avLst/>
          </a:prstGeom>
          <a:noFill/>
        </p:spPr>
        <p:txBody>
          <a:bodyPr wrap="square" rtlCol="0">
            <a:spAutoFit/>
          </a:bodyPr>
          <a:lstStyle/>
          <a:p>
            <a:pPr algn="ctr"/>
            <a:r>
              <a:rPr lang="en-US" dirty="0" smtClean="0"/>
              <a:t>q</a:t>
            </a:r>
            <a:endParaRPr lang="en-US" dirty="0"/>
          </a:p>
        </p:txBody>
      </p:sp>
      <p:cxnSp>
        <p:nvCxnSpPr>
          <p:cNvPr id="48" name="Elbow Connector 47"/>
          <p:cNvCxnSpPr>
            <a:stCxn id="27" idx="0"/>
            <a:endCxn id="26" idx="3"/>
          </p:cNvCxnSpPr>
          <p:nvPr/>
        </p:nvCxnSpPr>
        <p:spPr>
          <a:xfrm rot="5400000" flipH="1" flipV="1">
            <a:off x="6605092" y="2397598"/>
            <a:ext cx="424641" cy="1"/>
          </a:xfrm>
          <a:prstGeom prst="bentConnector3">
            <a:avLst>
              <a:gd name="adj1" fmla="val 50000"/>
            </a:avLst>
          </a:prstGeom>
          <a:ln w="57150" cmpd="sng">
            <a:solidFill>
              <a:srgbClr val="660066"/>
            </a:solidFill>
            <a:headEnd type="arrow"/>
            <a:tailEnd type="none"/>
          </a:ln>
        </p:spPr>
        <p:style>
          <a:lnRef idx="2">
            <a:schemeClr val="accent1"/>
          </a:lnRef>
          <a:fillRef idx="0">
            <a:schemeClr val="accent1"/>
          </a:fillRef>
          <a:effectRef idx="1">
            <a:schemeClr val="accent1"/>
          </a:effectRef>
          <a:fontRef idx="minor">
            <a:schemeClr val="tx1"/>
          </a:fontRef>
        </p:style>
      </p:cxnSp>
      <p:sp>
        <p:nvSpPr>
          <p:cNvPr id="26" name="Magnetic Disk 25"/>
          <p:cNvSpPr/>
          <p:nvPr/>
        </p:nvSpPr>
        <p:spPr>
          <a:xfrm>
            <a:off x="6586799" y="1564480"/>
            <a:ext cx="461228" cy="620797"/>
          </a:xfrm>
          <a:prstGeom prst="flowChartMagneticDisk">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A</a:t>
            </a:r>
            <a:endParaRPr lang="en-US" dirty="0"/>
          </a:p>
        </p:txBody>
      </p:sp>
      <p:sp>
        <p:nvSpPr>
          <p:cNvPr id="22" name="Direct Access Storage 21"/>
          <p:cNvSpPr/>
          <p:nvPr/>
        </p:nvSpPr>
        <p:spPr>
          <a:xfrm>
            <a:off x="2898989" y="3600937"/>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9" name="Sequential Access Storage 8"/>
          <p:cNvSpPr/>
          <p:nvPr/>
        </p:nvSpPr>
        <p:spPr>
          <a:xfrm>
            <a:off x="1544476" y="3336297"/>
            <a:ext cx="1172450" cy="748270"/>
          </a:xfrm>
          <a:prstGeom prst="flowChartMagneticTap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Client</a:t>
            </a:r>
            <a:endParaRPr lang="en-US" dirty="0"/>
          </a:p>
        </p:txBody>
      </p:sp>
      <p:sp>
        <p:nvSpPr>
          <p:cNvPr id="24" name="Sequential Access Storage 23"/>
          <p:cNvSpPr/>
          <p:nvPr/>
        </p:nvSpPr>
        <p:spPr>
          <a:xfrm>
            <a:off x="3702450" y="3336297"/>
            <a:ext cx="1172450" cy="748270"/>
          </a:xfrm>
          <a:prstGeom prst="flowChartMagneticTap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Hub</a:t>
            </a:r>
            <a:endParaRPr lang="en-US" dirty="0"/>
          </a:p>
        </p:txBody>
      </p:sp>
      <p:sp>
        <p:nvSpPr>
          <p:cNvPr id="27" name="Sequential Access Storage 26"/>
          <p:cNvSpPr/>
          <p:nvPr/>
        </p:nvSpPr>
        <p:spPr>
          <a:xfrm>
            <a:off x="6231187" y="2609918"/>
            <a:ext cx="1172450" cy="748270"/>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Server</a:t>
            </a:r>
            <a:endParaRPr lang="en-US" dirty="0"/>
          </a:p>
        </p:txBody>
      </p:sp>
      <p:cxnSp>
        <p:nvCxnSpPr>
          <p:cNvPr id="35" name="Elbow Connector 34"/>
          <p:cNvCxnSpPr>
            <a:stCxn id="34" idx="2"/>
            <a:endCxn id="36" idx="1"/>
          </p:cNvCxnSpPr>
          <p:nvPr/>
        </p:nvCxnSpPr>
        <p:spPr>
          <a:xfrm rot="16200000" flipH="1">
            <a:off x="6578315" y="5140277"/>
            <a:ext cx="478194" cy="1"/>
          </a:xfrm>
          <a:prstGeom prst="bentConnector3">
            <a:avLst>
              <a:gd name="adj1" fmla="val 50000"/>
            </a:avLst>
          </a:prstGeom>
          <a:ln w="57150" cmpd="sng">
            <a:solidFill>
              <a:srgbClr val="660066"/>
            </a:solidFill>
            <a:headEnd type="arrow"/>
            <a:tailEnd type="none"/>
          </a:ln>
        </p:spPr>
        <p:style>
          <a:lnRef idx="2">
            <a:schemeClr val="accent1"/>
          </a:lnRef>
          <a:fillRef idx="0">
            <a:schemeClr val="accent1"/>
          </a:fillRef>
          <a:effectRef idx="1">
            <a:schemeClr val="accent1"/>
          </a:effectRef>
          <a:fontRef idx="minor">
            <a:schemeClr val="tx1"/>
          </a:fontRef>
        </p:style>
      </p:cxnSp>
      <p:sp>
        <p:nvSpPr>
          <p:cNvPr id="36" name="Magnetic Disk 35"/>
          <p:cNvSpPr/>
          <p:nvPr/>
        </p:nvSpPr>
        <p:spPr>
          <a:xfrm>
            <a:off x="6586799" y="5379375"/>
            <a:ext cx="461228" cy="620797"/>
          </a:xfrm>
          <a:prstGeom prst="flowChartMagneticDisk">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A</a:t>
            </a:r>
            <a:endParaRPr lang="en-US" dirty="0"/>
          </a:p>
        </p:txBody>
      </p:sp>
      <p:sp>
        <p:nvSpPr>
          <p:cNvPr id="34" name="Sequential Access Storage 33"/>
          <p:cNvSpPr/>
          <p:nvPr/>
        </p:nvSpPr>
        <p:spPr>
          <a:xfrm>
            <a:off x="6231187" y="4152911"/>
            <a:ext cx="1172450" cy="748270"/>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Server</a:t>
            </a:r>
            <a:endParaRPr lang="en-US" dirty="0"/>
          </a:p>
        </p:txBody>
      </p:sp>
      <p:sp>
        <p:nvSpPr>
          <p:cNvPr id="41" name="TextBox 40"/>
          <p:cNvSpPr txBox="1"/>
          <p:nvPr/>
        </p:nvSpPr>
        <p:spPr>
          <a:xfrm>
            <a:off x="6905563" y="2121432"/>
            <a:ext cx="573917" cy="369332"/>
          </a:xfrm>
          <a:prstGeom prst="rect">
            <a:avLst/>
          </a:prstGeom>
          <a:noFill/>
        </p:spPr>
        <p:txBody>
          <a:bodyPr wrap="square" rtlCol="0">
            <a:spAutoFit/>
          </a:bodyPr>
          <a:lstStyle/>
          <a:p>
            <a:pPr algn="ctr"/>
            <a:r>
              <a:rPr lang="en-US" dirty="0" smtClean="0"/>
              <a:t>a</a:t>
            </a:r>
            <a:endParaRPr lang="en-US" dirty="0"/>
          </a:p>
        </p:txBody>
      </p:sp>
      <p:sp>
        <p:nvSpPr>
          <p:cNvPr id="42" name="TextBox 41"/>
          <p:cNvSpPr txBox="1"/>
          <p:nvPr/>
        </p:nvSpPr>
        <p:spPr>
          <a:xfrm>
            <a:off x="6905563" y="5010043"/>
            <a:ext cx="573917" cy="369332"/>
          </a:xfrm>
          <a:prstGeom prst="rect">
            <a:avLst/>
          </a:prstGeom>
          <a:noFill/>
        </p:spPr>
        <p:txBody>
          <a:bodyPr wrap="square" rtlCol="0">
            <a:spAutoFit/>
          </a:bodyPr>
          <a:lstStyle/>
          <a:p>
            <a:pPr algn="ctr"/>
            <a:r>
              <a:rPr lang="en-US" dirty="0" smtClean="0"/>
              <a:t>a</a:t>
            </a:r>
            <a:endParaRPr lang="en-US" dirty="0"/>
          </a:p>
        </p:txBody>
      </p:sp>
      <p:cxnSp>
        <p:nvCxnSpPr>
          <p:cNvPr id="55" name="Elbow Connector 54"/>
          <p:cNvCxnSpPr>
            <a:stCxn id="57" idx="4"/>
            <a:endCxn id="24" idx="2"/>
          </p:cNvCxnSpPr>
          <p:nvPr/>
        </p:nvCxnSpPr>
        <p:spPr>
          <a:xfrm flipH="1">
            <a:off x="4288675" y="3712491"/>
            <a:ext cx="4147825" cy="372076"/>
          </a:xfrm>
          <a:prstGeom prst="bentConnector4">
            <a:avLst>
              <a:gd name="adj1" fmla="val -5511"/>
              <a:gd name="adj2" fmla="val 651979"/>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sp>
        <p:nvSpPr>
          <p:cNvPr id="56" name="TextBox 55"/>
          <p:cNvSpPr txBox="1"/>
          <p:nvPr/>
        </p:nvSpPr>
        <p:spPr>
          <a:xfrm>
            <a:off x="7602485" y="3231605"/>
            <a:ext cx="1084315" cy="369332"/>
          </a:xfrm>
          <a:prstGeom prst="rect">
            <a:avLst/>
          </a:prstGeom>
          <a:noFill/>
        </p:spPr>
        <p:txBody>
          <a:bodyPr wrap="square" rtlCol="0">
            <a:spAutoFit/>
          </a:bodyPr>
          <a:lstStyle/>
          <a:p>
            <a:r>
              <a:rPr lang="en-US" dirty="0" smtClean="0"/>
              <a:t>response</a:t>
            </a:r>
            <a:endParaRPr lang="en-US" dirty="0"/>
          </a:p>
        </p:txBody>
      </p:sp>
      <p:sp>
        <p:nvSpPr>
          <p:cNvPr id="57" name="Direct Access Storage 56"/>
          <p:cNvSpPr/>
          <p:nvPr/>
        </p:nvSpPr>
        <p:spPr>
          <a:xfrm>
            <a:off x="7862583" y="3600937"/>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cxnSp>
        <p:nvCxnSpPr>
          <p:cNvPr id="61" name="Elbow Connector 60"/>
          <p:cNvCxnSpPr>
            <a:stCxn id="57" idx="4"/>
            <a:endCxn id="24" idx="0"/>
          </p:cNvCxnSpPr>
          <p:nvPr/>
        </p:nvCxnSpPr>
        <p:spPr>
          <a:xfrm flipH="1" flipV="1">
            <a:off x="4288675" y="3336297"/>
            <a:ext cx="4147825" cy="376194"/>
          </a:xfrm>
          <a:prstGeom prst="bentConnector4">
            <a:avLst>
              <a:gd name="adj1" fmla="val -5511"/>
              <a:gd name="adj2" fmla="val 606921"/>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cxnSp>
        <p:nvCxnSpPr>
          <p:cNvPr id="72" name="Elbow Connector 71"/>
          <p:cNvCxnSpPr>
            <a:stCxn id="27" idx="2"/>
            <a:endCxn id="57" idx="1"/>
          </p:cNvCxnSpPr>
          <p:nvPr/>
        </p:nvCxnSpPr>
        <p:spPr>
          <a:xfrm rot="16200000" flipH="1">
            <a:off x="7162846" y="3012753"/>
            <a:ext cx="354303" cy="1045171"/>
          </a:xfrm>
          <a:prstGeom prst="bentConnector2">
            <a:avLst/>
          </a:prstGeom>
          <a:ln>
            <a:solidFill>
              <a:srgbClr val="008000"/>
            </a:solidFill>
            <a:headEnd type="none"/>
            <a:tailEnd type="arrow"/>
          </a:ln>
        </p:spPr>
        <p:style>
          <a:lnRef idx="2">
            <a:schemeClr val="accent1"/>
          </a:lnRef>
          <a:fillRef idx="0">
            <a:schemeClr val="accent1"/>
          </a:fillRef>
          <a:effectRef idx="1">
            <a:schemeClr val="accent1"/>
          </a:effectRef>
          <a:fontRef idx="minor">
            <a:schemeClr val="tx1"/>
          </a:fontRef>
        </p:style>
      </p:cxnSp>
      <p:cxnSp>
        <p:nvCxnSpPr>
          <p:cNvPr id="92" name="Elbow Connector 91"/>
          <p:cNvCxnSpPr>
            <a:stCxn id="34" idx="0"/>
            <a:endCxn id="57" idx="1"/>
          </p:cNvCxnSpPr>
          <p:nvPr/>
        </p:nvCxnSpPr>
        <p:spPr>
          <a:xfrm rot="5400000" flipH="1" flipV="1">
            <a:off x="7119787" y="3410116"/>
            <a:ext cx="440420" cy="1045171"/>
          </a:xfrm>
          <a:prstGeom prst="bentConnector2">
            <a:avLst/>
          </a:prstGeom>
          <a:ln>
            <a:solidFill>
              <a:srgbClr val="008000"/>
            </a:solidFill>
            <a:headEnd type="none"/>
            <a:tailEnd type="arrow"/>
          </a:ln>
        </p:spPr>
        <p:style>
          <a:lnRef idx="2">
            <a:schemeClr val="accent1"/>
          </a:lnRef>
          <a:fillRef idx="0">
            <a:schemeClr val="accent1"/>
          </a:fillRef>
          <a:effectRef idx="1">
            <a:schemeClr val="accent1"/>
          </a:effectRef>
          <a:fontRef idx="minor">
            <a:schemeClr val="tx1"/>
          </a:fontRef>
        </p:style>
      </p:cxnSp>
      <p:cxnSp>
        <p:nvCxnSpPr>
          <p:cNvPr id="98" name="Elbow Connector 97"/>
          <p:cNvCxnSpPr>
            <a:stCxn id="103" idx="4"/>
          </p:cNvCxnSpPr>
          <p:nvPr/>
        </p:nvCxnSpPr>
        <p:spPr>
          <a:xfrm flipV="1">
            <a:off x="5826887" y="2984053"/>
            <a:ext cx="404300" cy="223054"/>
          </a:xfrm>
          <a:prstGeom prst="bentConnector3">
            <a:avLst>
              <a:gd name="adj1" fmla="val 50000"/>
            </a:avLst>
          </a:prstGeom>
          <a:ln>
            <a:solidFill>
              <a:srgbClr val="3366FF"/>
            </a:solidFill>
            <a:tailEnd type="arrow"/>
          </a:ln>
        </p:spPr>
        <p:style>
          <a:lnRef idx="2">
            <a:schemeClr val="accent1"/>
          </a:lnRef>
          <a:fillRef idx="0">
            <a:schemeClr val="accent1"/>
          </a:fillRef>
          <a:effectRef idx="1">
            <a:schemeClr val="accent1"/>
          </a:effectRef>
          <a:fontRef idx="minor">
            <a:schemeClr val="tx1"/>
          </a:fontRef>
        </p:style>
      </p:cxnSp>
      <p:cxnSp>
        <p:nvCxnSpPr>
          <p:cNvPr id="99" name="Elbow Connector 98"/>
          <p:cNvCxnSpPr>
            <a:stCxn id="101" idx="4"/>
          </p:cNvCxnSpPr>
          <p:nvPr/>
        </p:nvCxnSpPr>
        <p:spPr>
          <a:xfrm>
            <a:off x="5826887" y="4135834"/>
            <a:ext cx="404300" cy="391212"/>
          </a:xfrm>
          <a:prstGeom prst="bentConnector3">
            <a:avLst>
              <a:gd name="adj1" fmla="val 50000"/>
            </a:avLst>
          </a:prstGeom>
          <a:ln>
            <a:solidFill>
              <a:srgbClr val="3366FF"/>
            </a:solidFill>
            <a:tailEnd type="arrow"/>
          </a:ln>
        </p:spPr>
        <p:style>
          <a:lnRef idx="2">
            <a:schemeClr val="accent1"/>
          </a:lnRef>
          <a:fillRef idx="0">
            <a:schemeClr val="accent1"/>
          </a:fillRef>
          <a:effectRef idx="1">
            <a:schemeClr val="accent1"/>
          </a:effectRef>
          <a:fontRef idx="minor">
            <a:schemeClr val="tx1"/>
          </a:fontRef>
        </p:style>
      </p:cxnSp>
      <p:sp>
        <p:nvSpPr>
          <p:cNvPr id="100" name="TextBox 99"/>
          <p:cNvSpPr txBox="1"/>
          <p:nvPr/>
        </p:nvSpPr>
        <p:spPr>
          <a:xfrm>
            <a:off x="5076900" y="4270343"/>
            <a:ext cx="951987" cy="369332"/>
          </a:xfrm>
          <a:prstGeom prst="rect">
            <a:avLst/>
          </a:prstGeom>
          <a:noFill/>
        </p:spPr>
        <p:txBody>
          <a:bodyPr wrap="square" rtlCol="0">
            <a:spAutoFit/>
          </a:bodyPr>
          <a:lstStyle/>
          <a:p>
            <a:r>
              <a:rPr lang="en-US" dirty="0" smtClean="0"/>
              <a:t>request</a:t>
            </a:r>
            <a:endParaRPr lang="en-US" dirty="0"/>
          </a:p>
        </p:txBody>
      </p:sp>
      <p:sp>
        <p:nvSpPr>
          <p:cNvPr id="101" name="Direct Access Storage 100"/>
          <p:cNvSpPr/>
          <p:nvPr/>
        </p:nvSpPr>
        <p:spPr>
          <a:xfrm>
            <a:off x="5252970" y="4024280"/>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02" name="TextBox 101"/>
          <p:cNvSpPr txBox="1"/>
          <p:nvPr/>
        </p:nvSpPr>
        <p:spPr>
          <a:xfrm>
            <a:off x="5076900" y="2726221"/>
            <a:ext cx="951987" cy="369332"/>
          </a:xfrm>
          <a:prstGeom prst="rect">
            <a:avLst/>
          </a:prstGeom>
          <a:noFill/>
        </p:spPr>
        <p:txBody>
          <a:bodyPr wrap="square" rtlCol="0">
            <a:spAutoFit/>
          </a:bodyPr>
          <a:lstStyle/>
          <a:p>
            <a:r>
              <a:rPr lang="en-US" dirty="0" smtClean="0"/>
              <a:t>request</a:t>
            </a:r>
            <a:endParaRPr lang="en-US" dirty="0"/>
          </a:p>
        </p:txBody>
      </p:sp>
      <p:sp>
        <p:nvSpPr>
          <p:cNvPr id="103" name="Direct Access Storage 102"/>
          <p:cNvSpPr/>
          <p:nvPr/>
        </p:nvSpPr>
        <p:spPr>
          <a:xfrm>
            <a:off x="5252970" y="3095553"/>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cxnSp>
        <p:nvCxnSpPr>
          <p:cNvPr id="104" name="Elbow Connector 103"/>
          <p:cNvCxnSpPr>
            <a:endCxn id="103" idx="1"/>
          </p:cNvCxnSpPr>
          <p:nvPr/>
        </p:nvCxnSpPr>
        <p:spPr>
          <a:xfrm flipV="1">
            <a:off x="4874900" y="3207107"/>
            <a:ext cx="378070" cy="503325"/>
          </a:xfrm>
          <a:prstGeom prst="bentConnector3">
            <a:avLst>
              <a:gd name="adj1" fmla="val 50000"/>
            </a:avLst>
          </a:prstGeom>
          <a:ln>
            <a:solidFill>
              <a:srgbClr val="3366FF"/>
            </a:solidFill>
            <a:tailEnd type="arrow"/>
          </a:ln>
        </p:spPr>
        <p:style>
          <a:lnRef idx="2">
            <a:schemeClr val="accent1"/>
          </a:lnRef>
          <a:fillRef idx="0">
            <a:schemeClr val="accent1"/>
          </a:fillRef>
          <a:effectRef idx="1">
            <a:schemeClr val="accent1"/>
          </a:effectRef>
          <a:fontRef idx="minor">
            <a:schemeClr val="tx1"/>
          </a:fontRef>
        </p:style>
      </p:cxnSp>
      <p:cxnSp>
        <p:nvCxnSpPr>
          <p:cNvPr id="105" name="Elbow Connector 104"/>
          <p:cNvCxnSpPr>
            <a:endCxn id="101" idx="1"/>
          </p:cNvCxnSpPr>
          <p:nvPr/>
        </p:nvCxnSpPr>
        <p:spPr>
          <a:xfrm>
            <a:off x="4874900" y="3710432"/>
            <a:ext cx="378070" cy="425402"/>
          </a:xfrm>
          <a:prstGeom prst="bentConnector3">
            <a:avLst>
              <a:gd name="adj1" fmla="val 50000"/>
            </a:avLst>
          </a:prstGeom>
          <a:ln>
            <a:solidFill>
              <a:srgbClr val="3366FF"/>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31161122"/>
      </p:ext>
    </p:extLst>
  </p:cSld>
  <p:clrMapOvr>
    <a:masterClrMapping/>
  </p:clrMapOvr>
  <p:timing>
    <p:tnLst>
      <p:par>
        <p:cTn xmlns:p14="http://schemas.microsoft.com/office/powerpoint/2010/main" id="1" dur="indefinite" restart="never" nodeType="tmRoot"/>
      </p:par>
    </p:tnLst>
  </p:timing>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Elbow Connector 11"/>
          <p:cNvCxnSpPr>
            <a:stCxn id="9" idx="3"/>
            <a:endCxn id="24" idx="1"/>
          </p:cNvCxnSpPr>
          <p:nvPr/>
        </p:nvCxnSpPr>
        <p:spPr>
          <a:xfrm>
            <a:off x="2716926" y="2984051"/>
            <a:ext cx="985524" cy="726381"/>
          </a:xfrm>
          <a:prstGeom prst="bentConnector3">
            <a:avLst>
              <a:gd name="adj1" fmla="val 12175"/>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40" name="Elbow Connector 39"/>
          <p:cNvCxnSpPr>
            <a:stCxn id="39" idx="3"/>
            <a:endCxn id="24" idx="1"/>
          </p:cNvCxnSpPr>
          <p:nvPr/>
        </p:nvCxnSpPr>
        <p:spPr>
          <a:xfrm flipV="1">
            <a:off x="2716927" y="3710432"/>
            <a:ext cx="985523" cy="815975"/>
          </a:xfrm>
          <a:prstGeom prst="bentConnector3">
            <a:avLst>
              <a:gd name="adj1" fmla="val 12816"/>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30" name="Elbow Connector 29"/>
          <p:cNvCxnSpPr>
            <a:stCxn id="53" idx="4"/>
            <a:endCxn id="27" idx="1"/>
          </p:cNvCxnSpPr>
          <p:nvPr/>
        </p:nvCxnSpPr>
        <p:spPr>
          <a:xfrm flipV="1">
            <a:off x="5826887" y="2984053"/>
            <a:ext cx="404300" cy="223054"/>
          </a:xfrm>
          <a:prstGeom prst="bentConnector3">
            <a:avLst>
              <a:gd name="adj1" fmla="val 50000"/>
            </a:avLst>
          </a:prstGeom>
          <a:ln>
            <a:solidFill>
              <a:srgbClr val="3366FF"/>
            </a:solidFill>
            <a:tailEnd type="arrow"/>
          </a:ln>
        </p:spPr>
        <p:style>
          <a:lnRef idx="2">
            <a:schemeClr val="accent1"/>
          </a:lnRef>
          <a:fillRef idx="0">
            <a:schemeClr val="accent1"/>
          </a:fillRef>
          <a:effectRef idx="1">
            <a:schemeClr val="accent1"/>
          </a:effectRef>
          <a:fontRef idx="minor">
            <a:schemeClr val="tx1"/>
          </a:fontRef>
        </p:style>
      </p:cxnSp>
      <p:cxnSp>
        <p:nvCxnSpPr>
          <p:cNvPr id="38" name="Elbow Connector 37"/>
          <p:cNvCxnSpPr>
            <a:stCxn id="23" idx="4"/>
            <a:endCxn id="34" idx="1"/>
          </p:cNvCxnSpPr>
          <p:nvPr/>
        </p:nvCxnSpPr>
        <p:spPr>
          <a:xfrm>
            <a:off x="5826887" y="4135834"/>
            <a:ext cx="404300" cy="391212"/>
          </a:xfrm>
          <a:prstGeom prst="bentConnector3">
            <a:avLst>
              <a:gd name="adj1" fmla="val 50000"/>
            </a:avLst>
          </a:prstGeom>
          <a:ln>
            <a:solidFill>
              <a:srgbClr val="3366FF"/>
            </a:solidFill>
            <a:tailEnd type="arrow"/>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Scaling: Multiple Clients</a:t>
            </a:r>
            <a:endParaRPr lang="en-US" dirty="0"/>
          </a:p>
        </p:txBody>
      </p:sp>
      <p:sp>
        <p:nvSpPr>
          <p:cNvPr id="4" name="Magnetic Disk 3"/>
          <p:cNvSpPr/>
          <p:nvPr/>
        </p:nvSpPr>
        <p:spPr>
          <a:xfrm>
            <a:off x="457200" y="2673686"/>
            <a:ext cx="488037" cy="624847"/>
          </a:xfrm>
          <a:prstGeom prst="flowChartMagneticDisk">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Q</a:t>
            </a:r>
            <a:endParaRPr lang="en-US" dirty="0"/>
          </a:p>
        </p:txBody>
      </p:sp>
      <p:cxnSp>
        <p:nvCxnSpPr>
          <p:cNvPr id="6" name="Elbow Connector 5"/>
          <p:cNvCxnSpPr>
            <a:stCxn id="4" idx="4"/>
            <a:endCxn id="9" idx="1"/>
          </p:cNvCxnSpPr>
          <p:nvPr/>
        </p:nvCxnSpPr>
        <p:spPr>
          <a:xfrm flipV="1">
            <a:off x="945237" y="2984051"/>
            <a:ext cx="599239" cy="2059"/>
          </a:xfrm>
          <a:prstGeom prst="bentConnector3">
            <a:avLst>
              <a:gd name="adj1" fmla="val 50000"/>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2716927" y="3231605"/>
            <a:ext cx="985524" cy="369332"/>
          </a:xfrm>
          <a:prstGeom prst="rect">
            <a:avLst/>
          </a:prstGeom>
          <a:noFill/>
        </p:spPr>
        <p:txBody>
          <a:bodyPr wrap="square" rtlCol="0">
            <a:spAutoFit/>
          </a:bodyPr>
          <a:lstStyle/>
          <a:p>
            <a:pPr algn="ctr"/>
            <a:r>
              <a:rPr lang="en-US" dirty="0" smtClean="0"/>
              <a:t>q</a:t>
            </a:r>
            <a:endParaRPr lang="en-US" dirty="0"/>
          </a:p>
        </p:txBody>
      </p:sp>
      <p:sp>
        <p:nvSpPr>
          <p:cNvPr id="32" name="TextBox 31"/>
          <p:cNvSpPr txBox="1"/>
          <p:nvPr/>
        </p:nvSpPr>
        <p:spPr>
          <a:xfrm>
            <a:off x="5076900" y="4270343"/>
            <a:ext cx="951987" cy="369332"/>
          </a:xfrm>
          <a:prstGeom prst="rect">
            <a:avLst/>
          </a:prstGeom>
          <a:noFill/>
        </p:spPr>
        <p:txBody>
          <a:bodyPr wrap="square" rtlCol="0">
            <a:spAutoFit/>
          </a:bodyPr>
          <a:lstStyle/>
          <a:p>
            <a:r>
              <a:rPr lang="en-US" dirty="0" smtClean="0"/>
              <a:t>request</a:t>
            </a:r>
            <a:endParaRPr lang="en-US" dirty="0"/>
          </a:p>
        </p:txBody>
      </p:sp>
      <p:cxnSp>
        <p:nvCxnSpPr>
          <p:cNvPr id="48" name="Elbow Connector 47"/>
          <p:cNvCxnSpPr>
            <a:stCxn id="27" idx="0"/>
            <a:endCxn id="26" idx="3"/>
          </p:cNvCxnSpPr>
          <p:nvPr/>
        </p:nvCxnSpPr>
        <p:spPr>
          <a:xfrm rot="5400000" flipH="1" flipV="1">
            <a:off x="6605092" y="2397598"/>
            <a:ext cx="424641" cy="1"/>
          </a:xfrm>
          <a:prstGeom prst="bentConnector3">
            <a:avLst>
              <a:gd name="adj1" fmla="val 50000"/>
            </a:avLst>
          </a:prstGeom>
          <a:ln w="57150" cmpd="sng">
            <a:solidFill>
              <a:srgbClr val="660066"/>
            </a:solidFill>
            <a:headEnd type="arrow"/>
            <a:tailEnd type="none"/>
          </a:ln>
        </p:spPr>
        <p:style>
          <a:lnRef idx="2">
            <a:schemeClr val="accent1"/>
          </a:lnRef>
          <a:fillRef idx="0">
            <a:schemeClr val="accent1"/>
          </a:fillRef>
          <a:effectRef idx="1">
            <a:schemeClr val="accent1"/>
          </a:effectRef>
          <a:fontRef idx="minor">
            <a:schemeClr val="tx1"/>
          </a:fontRef>
        </p:style>
      </p:cxnSp>
      <p:sp>
        <p:nvSpPr>
          <p:cNvPr id="26" name="Magnetic Disk 25"/>
          <p:cNvSpPr/>
          <p:nvPr/>
        </p:nvSpPr>
        <p:spPr>
          <a:xfrm>
            <a:off x="6586799" y="1564480"/>
            <a:ext cx="461228" cy="620797"/>
          </a:xfrm>
          <a:prstGeom prst="flowChartMagneticDisk">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A</a:t>
            </a:r>
            <a:endParaRPr lang="en-US" dirty="0"/>
          </a:p>
        </p:txBody>
      </p:sp>
      <p:sp>
        <p:nvSpPr>
          <p:cNvPr id="22" name="Direct Access Storage 21"/>
          <p:cNvSpPr/>
          <p:nvPr/>
        </p:nvSpPr>
        <p:spPr>
          <a:xfrm>
            <a:off x="2898989" y="3600937"/>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Direct Access Storage 22"/>
          <p:cNvSpPr/>
          <p:nvPr/>
        </p:nvSpPr>
        <p:spPr>
          <a:xfrm>
            <a:off x="5252970" y="4024280"/>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9" name="Sequential Access Storage 8"/>
          <p:cNvSpPr/>
          <p:nvPr/>
        </p:nvSpPr>
        <p:spPr>
          <a:xfrm>
            <a:off x="1544476" y="2609916"/>
            <a:ext cx="1172450" cy="748270"/>
          </a:xfrm>
          <a:prstGeom prst="flowChartMagneticTape">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Client</a:t>
            </a:r>
            <a:endParaRPr lang="en-US" dirty="0"/>
          </a:p>
        </p:txBody>
      </p:sp>
      <p:sp>
        <p:nvSpPr>
          <p:cNvPr id="24" name="Sequential Access Storage 23"/>
          <p:cNvSpPr/>
          <p:nvPr/>
        </p:nvSpPr>
        <p:spPr>
          <a:xfrm>
            <a:off x="3702450" y="3336297"/>
            <a:ext cx="1172450" cy="748270"/>
          </a:xfrm>
          <a:prstGeom prst="flowChartMagneticTap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Hub</a:t>
            </a:r>
            <a:endParaRPr lang="en-US" dirty="0"/>
          </a:p>
        </p:txBody>
      </p:sp>
      <p:sp>
        <p:nvSpPr>
          <p:cNvPr id="27" name="Sequential Access Storage 26"/>
          <p:cNvSpPr/>
          <p:nvPr/>
        </p:nvSpPr>
        <p:spPr>
          <a:xfrm>
            <a:off x="6231187" y="2609918"/>
            <a:ext cx="1172450" cy="748270"/>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Server</a:t>
            </a:r>
            <a:endParaRPr lang="en-US" dirty="0"/>
          </a:p>
        </p:txBody>
      </p:sp>
      <p:cxnSp>
        <p:nvCxnSpPr>
          <p:cNvPr id="35" name="Elbow Connector 34"/>
          <p:cNvCxnSpPr>
            <a:stCxn id="34" idx="2"/>
            <a:endCxn id="36" idx="1"/>
          </p:cNvCxnSpPr>
          <p:nvPr/>
        </p:nvCxnSpPr>
        <p:spPr>
          <a:xfrm rot="16200000" flipH="1">
            <a:off x="6578315" y="5140277"/>
            <a:ext cx="478194" cy="1"/>
          </a:xfrm>
          <a:prstGeom prst="bentConnector3">
            <a:avLst>
              <a:gd name="adj1" fmla="val 50000"/>
            </a:avLst>
          </a:prstGeom>
          <a:ln w="57150" cmpd="sng">
            <a:solidFill>
              <a:srgbClr val="660066"/>
            </a:solidFill>
            <a:headEnd type="arrow"/>
            <a:tailEnd type="none"/>
          </a:ln>
        </p:spPr>
        <p:style>
          <a:lnRef idx="2">
            <a:schemeClr val="accent1"/>
          </a:lnRef>
          <a:fillRef idx="0">
            <a:schemeClr val="accent1"/>
          </a:fillRef>
          <a:effectRef idx="1">
            <a:schemeClr val="accent1"/>
          </a:effectRef>
          <a:fontRef idx="minor">
            <a:schemeClr val="tx1"/>
          </a:fontRef>
        </p:style>
      </p:cxnSp>
      <p:sp>
        <p:nvSpPr>
          <p:cNvPr id="36" name="Magnetic Disk 35"/>
          <p:cNvSpPr/>
          <p:nvPr/>
        </p:nvSpPr>
        <p:spPr>
          <a:xfrm>
            <a:off x="6586799" y="5379375"/>
            <a:ext cx="461228" cy="620797"/>
          </a:xfrm>
          <a:prstGeom prst="flowChartMagneticDisk">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A</a:t>
            </a:r>
            <a:endParaRPr lang="en-US" dirty="0"/>
          </a:p>
        </p:txBody>
      </p:sp>
      <p:sp>
        <p:nvSpPr>
          <p:cNvPr id="34" name="Sequential Access Storage 33"/>
          <p:cNvSpPr/>
          <p:nvPr/>
        </p:nvSpPr>
        <p:spPr>
          <a:xfrm>
            <a:off x="6231187" y="4152911"/>
            <a:ext cx="1172450" cy="748270"/>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Server</a:t>
            </a:r>
            <a:endParaRPr lang="en-US" dirty="0"/>
          </a:p>
        </p:txBody>
      </p:sp>
      <p:sp>
        <p:nvSpPr>
          <p:cNvPr id="41" name="TextBox 40"/>
          <p:cNvSpPr txBox="1"/>
          <p:nvPr/>
        </p:nvSpPr>
        <p:spPr>
          <a:xfrm>
            <a:off x="6905563" y="2121432"/>
            <a:ext cx="573917" cy="369332"/>
          </a:xfrm>
          <a:prstGeom prst="rect">
            <a:avLst/>
          </a:prstGeom>
          <a:noFill/>
        </p:spPr>
        <p:txBody>
          <a:bodyPr wrap="square" rtlCol="0">
            <a:spAutoFit/>
          </a:bodyPr>
          <a:lstStyle/>
          <a:p>
            <a:pPr algn="ctr"/>
            <a:r>
              <a:rPr lang="en-US" dirty="0" smtClean="0"/>
              <a:t>a</a:t>
            </a:r>
            <a:endParaRPr lang="en-US" dirty="0"/>
          </a:p>
        </p:txBody>
      </p:sp>
      <p:sp>
        <p:nvSpPr>
          <p:cNvPr id="42" name="TextBox 41"/>
          <p:cNvSpPr txBox="1"/>
          <p:nvPr/>
        </p:nvSpPr>
        <p:spPr>
          <a:xfrm>
            <a:off x="6905563" y="5010043"/>
            <a:ext cx="573917" cy="369332"/>
          </a:xfrm>
          <a:prstGeom prst="rect">
            <a:avLst/>
          </a:prstGeom>
          <a:noFill/>
        </p:spPr>
        <p:txBody>
          <a:bodyPr wrap="square" rtlCol="0">
            <a:spAutoFit/>
          </a:bodyPr>
          <a:lstStyle/>
          <a:p>
            <a:pPr algn="ctr"/>
            <a:r>
              <a:rPr lang="en-US" dirty="0" smtClean="0"/>
              <a:t>a</a:t>
            </a:r>
            <a:endParaRPr lang="en-US" dirty="0"/>
          </a:p>
        </p:txBody>
      </p:sp>
      <p:cxnSp>
        <p:nvCxnSpPr>
          <p:cNvPr id="55" name="Elbow Connector 54"/>
          <p:cNvCxnSpPr>
            <a:stCxn id="57" idx="4"/>
            <a:endCxn id="24" idx="2"/>
          </p:cNvCxnSpPr>
          <p:nvPr/>
        </p:nvCxnSpPr>
        <p:spPr>
          <a:xfrm flipH="1">
            <a:off x="4288675" y="3712491"/>
            <a:ext cx="4147825" cy="372076"/>
          </a:xfrm>
          <a:prstGeom prst="bentConnector4">
            <a:avLst>
              <a:gd name="adj1" fmla="val -5511"/>
              <a:gd name="adj2" fmla="val 651979"/>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sp>
        <p:nvSpPr>
          <p:cNvPr id="56" name="TextBox 55"/>
          <p:cNvSpPr txBox="1"/>
          <p:nvPr/>
        </p:nvSpPr>
        <p:spPr>
          <a:xfrm>
            <a:off x="7602485" y="3231605"/>
            <a:ext cx="1084315" cy="369332"/>
          </a:xfrm>
          <a:prstGeom prst="rect">
            <a:avLst/>
          </a:prstGeom>
          <a:noFill/>
        </p:spPr>
        <p:txBody>
          <a:bodyPr wrap="square" rtlCol="0">
            <a:spAutoFit/>
          </a:bodyPr>
          <a:lstStyle/>
          <a:p>
            <a:r>
              <a:rPr lang="en-US" dirty="0" smtClean="0"/>
              <a:t>response</a:t>
            </a:r>
            <a:endParaRPr lang="en-US" dirty="0"/>
          </a:p>
        </p:txBody>
      </p:sp>
      <p:sp>
        <p:nvSpPr>
          <p:cNvPr id="57" name="Direct Access Storage 56"/>
          <p:cNvSpPr/>
          <p:nvPr/>
        </p:nvSpPr>
        <p:spPr>
          <a:xfrm>
            <a:off x="7862583" y="3600937"/>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cxnSp>
        <p:nvCxnSpPr>
          <p:cNvPr id="61" name="Elbow Connector 60"/>
          <p:cNvCxnSpPr>
            <a:stCxn id="57" idx="4"/>
            <a:endCxn id="24" idx="0"/>
          </p:cNvCxnSpPr>
          <p:nvPr/>
        </p:nvCxnSpPr>
        <p:spPr>
          <a:xfrm flipH="1" flipV="1">
            <a:off x="4288675" y="3336297"/>
            <a:ext cx="4147825" cy="376194"/>
          </a:xfrm>
          <a:prstGeom prst="bentConnector4">
            <a:avLst>
              <a:gd name="adj1" fmla="val -5511"/>
              <a:gd name="adj2" fmla="val 606921"/>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cxnSp>
        <p:nvCxnSpPr>
          <p:cNvPr id="72" name="Elbow Connector 71"/>
          <p:cNvCxnSpPr>
            <a:stCxn id="27" idx="2"/>
            <a:endCxn id="57" idx="1"/>
          </p:cNvCxnSpPr>
          <p:nvPr/>
        </p:nvCxnSpPr>
        <p:spPr>
          <a:xfrm rot="16200000" flipH="1">
            <a:off x="7162846" y="3012753"/>
            <a:ext cx="354303" cy="1045171"/>
          </a:xfrm>
          <a:prstGeom prst="bentConnector2">
            <a:avLst/>
          </a:prstGeom>
          <a:ln>
            <a:solidFill>
              <a:srgbClr val="008000"/>
            </a:solidFill>
            <a:headEnd type="none"/>
            <a:tailEnd type="arrow"/>
          </a:ln>
        </p:spPr>
        <p:style>
          <a:lnRef idx="2">
            <a:schemeClr val="accent1"/>
          </a:lnRef>
          <a:fillRef idx="0">
            <a:schemeClr val="accent1"/>
          </a:fillRef>
          <a:effectRef idx="1">
            <a:schemeClr val="accent1"/>
          </a:effectRef>
          <a:fontRef idx="minor">
            <a:schemeClr val="tx1"/>
          </a:fontRef>
        </p:style>
      </p:cxnSp>
      <p:cxnSp>
        <p:nvCxnSpPr>
          <p:cNvPr id="92" name="Elbow Connector 91"/>
          <p:cNvCxnSpPr>
            <a:stCxn id="34" idx="0"/>
            <a:endCxn id="57" idx="1"/>
          </p:cNvCxnSpPr>
          <p:nvPr/>
        </p:nvCxnSpPr>
        <p:spPr>
          <a:xfrm rot="5400000" flipH="1" flipV="1">
            <a:off x="7119787" y="3410116"/>
            <a:ext cx="440420" cy="1045171"/>
          </a:xfrm>
          <a:prstGeom prst="bentConnector2">
            <a:avLst/>
          </a:prstGeom>
          <a:ln>
            <a:solidFill>
              <a:srgbClr val="008000"/>
            </a:solidFill>
            <a:headEnd type="none"/>
            <a:tailEnd type="arrow"/>
          </a:ln>
        </p:spPr>
        <p:style>
          <a:lnRef idx="2">
            <a:schemeClr val="accent1"/>
          </a:lnRef>
          <a:fillRef idx="0">
            <a:schemeClr val="accent1"/>
          </a:fillRef>
          <a:effectRef idx="1">
            <a:schemeClr val="accent1"/>
          </a:effectRef>
          <a:fontRef idx="minor">
            <a:schemeClr val="tx1"/>
          </a:fontRef>
        </p:style>
      </p:cxnSp>
      <p:sp>
        <p:nvSpPr>
          <p:cNvPr id="33" name="Magnetic Disk 32"/>
          <p:cNvSpPr/>
          <p:nvPr/>
        </p:nvSpPr>
        <p:spPr>
          <a:xfrm>
            <a:off x="457201" y="4216042"/>
            <a:ext cx="488037" cy="624847"/>
          </a:xfrm>
          <a:prstGeom prst="flowChartMagneticDisk">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Q</a:t>
            </a:r>
            <a:endParaRPr lang="en-US" dirty="0"/>
          </a:p>
        </p:txBody>
      </p:sp>
      <p:cxnSp>
        <p:nvCxnSpPr>
          <p:cNvPr id="37" name="Elbow Connector 36"/>
          <p:cNvCxnSpPr>
            <a:stCxn id="33" idx="4"/>
            <a:endCxn id="39" idx="1"/>
          </p:cNvCxnSpPr>
          <p:nvPr/>
        </p:nvCxnSpPr>
        <p:spPr>
          <a:xfrm flipV="1">
            <a:off x="945238" y="4526407"/>
            <a:ext cx="599239" cy="2059"/>
          </a:xfrm>
          <a:prstGeom prst="bentConnector3">
            <a:avLst>
              <a:gd name="adj1" fmla="val 50000"/>
            </a:avLst>
          </a:prstGeom>
          <a:ln w="57150" cmpd="sng">
            <a:tailEnd type="arrow"/>
          </a:ln>
        </p:spPr>
        <p:style>
          <a:lnRef idx="1">
            <a:schemeClr val="accent2"/>
          </a:lnRef>
          <a:fillRef idx="2">
            <a:schemeClr val="accent2"/>
          </a:fillRef>
          <a:effectRef idx="1">
            <a:schemeClr val="accent2"/>
          </a:effectRef>
          <a:fontRef idx="minor">
            <a:schemeClr val="dk1"/>
          </a:fontRef>
        </p:style>
      </p:cxnSp>
      <p:sp>
        <p:nvSpPr>
          <p:cNvPr id="39" name="Sequential Access Storage 38"/>
          <p:cNvSpPr/>
          <p:nvPr/>
        </p:nvSpPr>
        <p:spPr>
          <a:xfrm>
            <a:off x="1544477" y="4152272"/>
            <a:ext cx="1172450" cy="748270"/>
          </a:xfrm>
          <a:prstGeom prst="flowChartMagneticTap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Client</a:t>
            </a:r>
            <a:endParaRPr lang="en-US" dirty="0"/>
          </a:p>
        </p:txBody>
      </p:sp>
      <p:sp>
        <p:nvSpPr>
          <p:cNvPr id="45" name="Direct Access Storage 44"/>
          <p:cNvSpPr/>
          <p:nvPr/>
        </p:nvSpPr>
        <p:spPr>
          <a:xfrm rot="10800000">
            <a:off x="2612029" y="2073724"/>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46" name="Direct Access Storage 45"/>
          <p:cNvSpPr/>
          <p:nvPr/>
        </p:nvSpPr>
        <p:spPr>
          <a:xfrm rot="10800000">
            <a:off x="2612030" y="5333795"/>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cxnSp>
        <p:nvCxnSpPr>
          <p:cNvPr id="25" name="Elbow Connector 24"/>
          <p:cNvCxnSpPr>
            <a:stCxn id="45" idx="4"/>
            <a:endCxn id="9" idx="0"/>
          </p:cNvCxnSpPr>
          <p:nvPr/>
        </p:nvCxnSpPr>
        <p:spPr>
          <a:xfrm rot="10800000" flipV="1">
            <a:off x="2130701" y="2185276"/>
            <a:ext cx="481328" cy="424639"/>
          </a:xfrm>
          <a:prstGeom prst="bentConnector2">
            <a:avLst/>
          </a:prstGeom>
          <a:ln>
            <a:solidFill>
              <a:srgbClr val="FFFF00"/>
            </a:solidFill>
            <a:tailEnd type="arrow"/>
          </a:ln>
        </p:spPr>
        <p:style>
          <a:lnRef idx="2">
            <a:schemeClr val="accent1"/>
          </a:lnRef>
          <a:fillRef idx="0">
            <a:schemeClr val="accent1"/>
          </a:fillRef>
          <a:effectRef idx="1">
            <a:schemeClr val="accent1"/>
          </a:effectRef>
          <a:fontRef idx="minor">
            <a:schemeClr val="tx1"/>
          </a:fontRef>
        </p:style>
      </p:cxnSp>
      <p:cxnSp>
        <p:nvCxnSpPr>
          <p:cNvPr id="49" name="Elbow Connector 48"/>
          <p:cNvCxnSpPr>
            <a:stCxn id="46" idx="4"/>
            <a:endCxn id="39" idx="2"/>
          </p:cNvCxnSpPr>
          <p:nvPr/>
        </p:nvCxnSpPr>
        <p:spPr>
          <a:xfrm rot="10800000">
            <a:off x="2130702" y="4900542"/>
            <a:ext cx="481328" cy="544806"/>
          </a:xfrm>
          <a:prstGeom prst="bentConnector2">
            <a:avLst/>
          </a:prstGeom>
          <a:ln>
            <a:solidFill>
              <a:srgbClr val="FFFF00"/>
            </a:solidFill>
            <a:tailEnd type="arrow"/>
          </a:ln>
        </p:spPr>
        <p:style>
          <a:lnRef idx="2">
            <a:schemeClr val="accent1"/>
          </a:lnRef>
          <a:fillRef idx="0">
            <a:schemeClr val="accent1"/>
          </a:fillRef>
          <a:effectRef idx="1">
            <a:schemeClr val="accent1"/>
          </a:effectRef>
          <a:fontRef idx="minor">
            <a:schemeClr val="tx1"/>
          </a:fontRef>
        </p:style>
      </p:cxnSp>
      <p:sp>
        <p:nvSpPr>
          <p:cNvPr id="52" name="TextBox 51"/>
          <p:cNvSpPr txBox="1"/>
          <p:nvPr/>
        </p:nvSpPr>
        <p:spPr>
          <a:xfrm>
            <a:off x="5076900" y="2726221"/>
            <a:ext cx="951987" cy="369332"/>
          </a:xfrm>
          <a:prstGeom prst="rect">
            <a:avLst/>
          </a:prstGeom>
          <a:noFill/>
        </p:spPr>
        <p:txBody>
          <a:bodyPr wrap="square" rtlCol="0">
            <a:spAutoFit/>
          </a:bodyPr>
          <a:lstStyle/>
          <a:p>
            <a:r>
              <a:rPr lang="en-US" dirty="0" smtClean="0"/>
              <a:t>request</a:t>
            </a:r>
            <a:endParaRPr lang="en-US" dirty="0"/>
          </a:p>
        </p:txBody>
      </p:sp>
      <p:sp>
        <p:nvSpPr>
          <p:cNvPr id="53" name="Direct Access Storage 52"/>
          <p:cNvSpPr/>
          <p:nvPr/>
        </p:nvSpPr>
        <p:spPr>
          <a:xfrm>
            <a:off x="5252970" y="3095553"/>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cxnSp>
        <p:nvCxnSpPr>
          <p:cNvPr id="58" name="Elbow Connector 57"/>
          <p:cNvCxnSpPr>
            <a:stCxn id="24" idx="3"/>
            <a:endCxn id="53" idx="1"/>
          </p:cNvCxnSpPr>
          <p:nvPr/>
        </p:nvCxnSpPr>
        <p:spPr>
          <a:xfrm flipV="1">
            <a:off x="4874900" y="3207107"/>
            <a:ext cx="378070" cy="503325"/>
          </a:xfrm>
          <a:prstGeom prst="bentConnector3">
            <a:avLst>
              <a:gd name="adj1" fmla="val 50000"/>
            </a:avLst>
          </a:prstGeom>
          <a:ln>
            <a:solidFill>
              <a:srgbClr val="3366FF"/>
            </a:solidFill>
            <a:tailEnd type="arrow"/>
          </a:ln>
        </p:spPr>
        <p:style>
          <a:lnRef idx="2">
            <a:schemeClr val="accent1"/>
          </a:lnRef>
          <a:fillRef idx="0">
            <a:schemeClr val="accent1"/>
          </a:fillRef>
          <a:effectRef idx="1">
            <a:schemeClr val="accent1"/>
          </a:effectRef>
          <a:fontRef idx="minor">
            <a:schemeClr val="tx1"/>
          </a:fontRef>
        </p:style>
      </p:cxnSp>
      <p:cxnSp>
        <p:nvCxnSpPr>
          <p:cNvPr id="62" name="Elbow Connector 61"/>
          <p:cNvCxnSpPr>
            <a:stCxn id="24" idx="3"/>
            <a:endCxn id="23" idx="1"/>
          </p:cNvCxnSpPr>
          <p:nvPr/>
        </p:nvCxnSpPr>
        <p:spPr>
          <a:xfrm>
            <a:off x="4874900" y="3710432"/>
            <a:ext cx="378070" cy="425402"/>
          </a:xfrm>
          <a:prstGeom prst="bentConnector3">
            <a:avLst>
              <a:gd name="adj1" fmla="val 50000"/>
            </a:avLst>
          </a:prstGeom>
          <a:ln>
            <a:solidFill>
              <a:srgbClr val="3366FF"/>
            </a:solidFill>
            <a:tailEnd type="arrow"/>
          </a:ln>
        </p:spPr>
        <p:style>
          <a:lnRef idx="2">
            <a:schemeClr val="accent1"/>
          </a:lnRef>
          <a:fillRef idx="0">
            <a:schemeClr val="accent1"/>
          </a:fillRef>
          <a:effectRef idx="1">
            <a:schemeClr val="accent1"/>
          </a:effectRef>
          <a:fontRef idx="minor">
            <a:schemeClr val="tx1"/>
          </a:fontRef>
        </p:style>
      </p:cxnSp>
      <p:cxnSp>
        <p:nvCxnSpPr>
          <p:cNvPr id="65" name="Straight Arrow Connector 64"/>
          <p:cNvCxnSpPr>
            <a:endCxn id="45" idx="1"/>
          </p:cNvCxnSpPr>
          <p:nvPr/>
        </p:nvCxnSpPr>
        <p:spPr>
          <a:xfrm flipH="1" flipV="1">
            <a:off x="3185946" y="2185277"/>
            <a:ext cx="712377" cy="1172911"/>
          </a:xfrm>
          <a:prstGeom prst="straightConnector1">
            <a:avLst/>
          </a:prstGeom>
          <a:ln>
            <a:solidFill>
              <a:srgbClr val="FFFF00"/>
            </a:solidFill>
            <a:tailEnd type="arrow"/>
          </a:ln>
        </p:spPr>
        <p:style>
          <a:lnRef idx="2">
            <a:schemeClr val="accent1"/>
          </a:lnRef>
          <a:fillRef idx="0">
            <a:schemeClr val="accent1"/>
          </a:fillRef>
          <a:effectRef idx="1">
            <a:schemeClr val="accent1"/>
          </a:effectRef>
          <a:fontRef idx="minor">
            <a:schemeClr val="tx1"/>
          </a:fontRef>
        </p:style>
      </p:cxnSp>
      <p:cxnSp>
        <p:nvCxnSpPr>
          <p:cNvPr id="68" name="Straight Arrow Connector 67"/>
          <p:cNvCxnSpPr>
            <a:endCxn id="46" idx="1"/>
          </p:cNvCxnSpPr>
          <p:nvPr/>
        </p:nvCxnSpPr>
        <p:spPr>
          <a:xfrm flipH="1">
            <a:off x="3185947" y="4084567"/>
            <a:ext cx="712376" cy="1360781"/>
          </a:xfrm>
          <a:prstGeom prst="straightConnector1">
            <a:avLst/>
          </a:prstGeom>
          <a:ln>
            <a:solidFill>
              <a:srgbClr val="FFFF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45409379"/>
      </p:ext>
    </p:extLst>
  </p:cSld>
  <p:clrMapOvr>
    <a:masterClrMapping/>
  </p:clrMapOvr>
  <p:timing>
    <p:tnLst>
      <p:par>
        <p:cTn xmlns:p14="http://schemas.microsoft.com/office/powerpoint/2010/main" id="1" dur="indefinite" restart="never" nodeType="tmRoot"/>
      </p:par>
    </p:tnLst>
  </p:timing>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14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Review</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2692698515"/>
      </p:ext>
    </p:extLst>
  </p:cSld>
  <p:clrMapOvr>
    <a:masterClrMapping/>
  </p:clrMapOvr>
  <p:timing>
    <p:tnLst>
      <p:par>
        <p:cTn xmlns:p14="http://schemas.microsoft.com/office/powerpoint/2010/main" id="1" dur="indefinite" restart="never" nodeType="tmRoot"/>
      </p:par>
    </p:tnLst>
  </p:timing>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Review solution to ‘Client/Server’ program</a:t>
            </a:r>
            <a:endParaRPr lang="en-US" dirty="0"/>
          </a:p>
          <a:p>
            <a:r>
              <a:rPr lang="en-US" dirty="0" smtClean="0"/>
              <a:t>Review Chapter 8: </a:t>
            </a:r>
            <a:r>
              <a:rPr lang="en-US" dirty="0" err="1" smtClean="0"/>
              <a:t>Goroutines</a:t>
            </a:r>
            <a:endParaRPr lang="en-US" dirty="0" smtClean="0"/>
          </a:p>
          <a:p>
            <a:r>
              <a:rPr lang="en-US" dirty="0" smtClean="0"/>
              <a:t>Preview of Chapter 9: Types</a:t>
            </a:r>
          </a:p>
        </p:txBody>
      </p:sp>
    </p:spTree>
    <p:extLst>
      <p:ext uri="{BB962C8B-B14F-4D97-AF65-F5344CB8AC3E}">
        <p14:creationId xmlns:p14="http://schemas.microsoft.com/office/powerpoint/2010/main" val="315422940"/>
      </p:ext>
    </p:extLst>
  </p:cSld>
  <p:clrMapOvr>
    <a:masterClrMapping/>
  </p:clrMapOvr>
  <p:timing>
    <p:tnLst>
      <p:par>
        <p:cTn xmlns:p14="http://schemas.microsoft.com/office/powerpoint/2010/main" id="1" dur="indefinite" restart="never" nodeType="tmRoot"/>
      </p:par>
    </p:tnLst>
  </p:timing>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Goroutines</a:t>
            </a:r>
            <a:r>
              <a:rPr lang="en-US" dirty="0" smtClean="0"/>
              <a:t>: Key Take Away</a:t>
            </a:r>
            <a:endParaRPr lang="en-US" dirty="0"/>
          </a:p>
        </p:txBody>
      </p:sp>
      <p:sp>
        <p:nvSpPr>
          <p:cNvPr id="3" name="Content Placeholder 2"/>
          <p:cNvSpPr>
            <a:spLocks noGrp="1"/>
          </p:cNvSpPr>
          <p:nvPr>
            <p:ph idx="1"/>
          </p:nvPr>
        </p:nvSpPr>
        <p:spPr>
          <a:ln>
            <a:solidFill>
              <a:srgbClr val="4F81BD"/>
            </a:solidFill>
          </a:ln>
        </p:spPr>
        <p:txBody>
          <a:bodyPr/>
          <a:lstStyle/>
          <a:p>
            <a:r>
              <a:rPr lang="en-US" dirty="0" err="1" smtClean="0"/>
              <a:t>Goroutines</a:t>
            </a:r>
            <a:r>
              <a:rPr lang="en-US" dirty="0" smtClean="0"/>
              <a:t> are light weights</a:t>
            </a:r>
          </a:p>
          <a:p>
            <a:pPr lvl="1"/>
            <a:r>
              <a:rPr lang="en-US" dirty="0" smtClean="0"/>
              <a:t>There can be thousands of </a:t>
            </a:r>
            <a:r>
              <a:rPr lang="en-US" dirty="0" err="1" smtClean="0"/>
              <a:t>goroutines</a:t>
            </a:r>
            <a:r>
              <a:rPr lang="en-US" dirty="0" smtClean="0"/>
              <a:t> per OS thread</a:t>
            </a:r>
          </a:p>
          <a:p>
            <a:pPr lvl="1"/>
            <a:r>
              <a:rPr lang="en-US" dirty="0" smtClean="0"/>
              <a:t>A </a:t>
            </a:r>
            <a:r>
              <a:rPr lang="en-US" dirty="0" err="1" smtClean="0"/>
              <a:t>goroutine</a:t>
            </a:r>
            <a:r>
              <a:rPr lang="en-US" dirty="0" smtClean="0"/>
              <a:t> executes a function’s context</a:t>
            </a:r>
          </a:p>
          <a:p>
            <a:pPr lvl="1"/>
            <a:r>
              <a:rPr lang="en-US" dirty="0" err="1" smtClean="0"/>
              <a:t>Goroutines</a:t>
            </a:r>
            <a:r>
              <a:rPr lang="en-US" dirty="0" smtClean="0"/>
              <a:t> makes it easier to think and program with concurrency</a:t>
            </a:r>
          </a:p>
          <a:p>
            <a:pPr lvl="1"/>
            <a:r>
              <a:rPr lang="en-US" dirty="0" smtClean="0"/>
              <a:t>The program </a:t>
            </a:r>
            <a:r>
              <a:rPr lang="en-US" b="1" dirty="0" smtClean="0">
                <a:solidFill>
                  <a:srgbClr val="FF0000"/>
                </a:solidFill>
              </a:rPr>
              <a:t>panics</a:t>
            </a:r>
            <a:r>
              <a:rPr lang="en-US" dirty="0" smtClean="0">
                <a:solidFill>
                  <a:srgbClr val="FF0000"/>
                </a:solidFill>
              </a:rPr>
              <a:t> </a:t>
            </a:r>
            <a:r>
              <a:rPr lang="en-US" dirty="0" smtClean="0"/>
              <a:t>when </a:t>
            </a:r>
            <a:r>
              <a:rPr lang="en-US" i="1" dirty="0" smtClean="0">
                <a:solidFill>
                  <a:srgbClr val="FF6600"/>
                </a:solidFill>
              </a:rPr>
              <a:t>ALL</a:t>
            </a:r>
            <a:r>
              <a:rPr lang="en-US" dirty="0" smtClean="0">
                <a:solidFill>
                  <a:srgbClr val="FF6600"/>
                </a:solidFill>
              </a:rPr>
              <a:t> </a:t>
            </a:r>
            <a:r>
              <a:rPr lang="en-US" dirty="0" err="1" smtClean="0"/>
              <a:t>goroutines</a:t>
            </a:r>
            <a:r>
              <a:rPr lang="en-US" dirty="0" smtClean="0"/>
              <a:t> are deadlock</a:t>
            </a:r>
            <a:endParaRPr lang="en-US" dirty="0"/>
          </a:p>
        </p:txBody>
      </p:sp>
    </p:spTree>
    <p:extLst>
      <p:ext uri="{BB962C8B-B14F-4D97-AF65-F5344CB8AC3E}">
        <p14:creationId xmlns:p14="http://schemas.microsoft.com/office/powerpoint/2010/main" val="4029262999"/>
      </p:ext>
    </p:extLst>
  </p:cSld>
  <p:clrMapOvr>
    <a:masterClrMapping/>
  </p:clrMapOvr>
  <p:timing>
    <p:tnLst>
      <p:par>
        <p:cTn xmlns:p14="http://schemas.microsoft.com/office/powerpoint/2010/main" id="1" dur="indefinite" restart="never" nodeType="tmRoot"/>
      </p:par>
    </p:tnLst>
  </p:timing>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Concurrency is not parallelism</a:t>
            </a:r>
            <a:endParaRPr lang="en-US" dirty="0"/>
          </a:p>
        </p:txBody>
      </p:sp>
      <p:sp>
        <p:nvSpPr>
          <p:cNvPr id="3" name="Content Placeholder 2"/>
          <p:cNvSpPr>
            <a:spLocks noGrp="1"/>
          </p:cNvSpPr>
          <p:nvPr>
            <p:ph idx="1"/>
          </p:nvPr>
        </p:nvSpPr>
        <p:spPr/>
        <p:txBody>
          <a:bodyPr>
            <a:normAutofit lnSpcReduction="10000"/>
          </a:bodyPr>
          <a:lstStyle/>
          <a:p>
            <a:r>
              <a:rPr lang="en-US" smtClean="0"/>
              <a:t>“when </a:t>
            </a:r>
            <a:r>
              <a:rPr lang="en-US" dirty="0"/>
              <a:t>people hear the word concurrency they often think of parallelism, a related but quite distinct concept. In programming, concurrency is the composition of independently executing processes, while parallelism is the simultaneous execution of (possibly related) computations. Concurrency is about dealing with lots of things at once. Parallelism is about doing lots of things at once</a:t>
            </a:r>
            <a:r>
              <a:rPr lang="en-US" dirty="0" smtClean="0"/>
              <a:t>.”[1]</a:t>
            </a:r>
            <a:endParaRPr lang="en-US" dirty="0"/>
          </a:p>
        </p:txBody>
      </p:sp>
      <p:sp>
        <p:nvSpPr>
          <p:cNvPr id="4" name="TextBox 3"/>
          <p:cNvSpPr txBox="1"/>
          <p:nvPr/>
        </p:nvSpPr>
        <p:spPr>
          <a:xfrm>
            <a:off x="378052" y="6419145"/>
            <a:ext cx="8387896" cy="369332"/>
          </a:xfrm>
          <a:prstGeom prst="rect">
            <a:avLst/>
          </a:prstGeom>
          <a:noFill/>
        </p:spPr>
        <p:txBody>
          <a:bodyPr wrap="none" rtlCol="0">
            <a:spAutoFit/>
          </a:bodyPr>
          <a:lstStyle/>
          <a:p>
            <a:r>
              <a:rPr lang="en-US" dirty="0" smtClean="0"/>
              <a:t>[1] </a:t>
            </a:r>
            <a:r>
              <a:rPr lang="mr-IN" dirty="0" smtClean="0"/>
              <a:t>–</a:t>
            </a:r>
            <a:r>
              <a:rPr lang="en-US" dirty="0" smtClean="0"/>
              <a:t> Currency is </a:t>
            </a:r>
            <a:r>
              <a:rPr lang="en-US" dirty="0"/>
              <a:t>not parallelism: </a:t>
            </a:r>
            <a:r>
              <a:rPr lang="en-US" dirty="0">
                <a:hlinkClick r:id="rId2"/>
              </a:rPr>
              <a:t>https://</a:t>
            </a:r>
            <a:r>
              <a:rPr lang="en-US" dirty="0" err="1">
                <a:hlinkClick r:id="rId2"/>
              </a:rPr>
              <a:t>blog.golang.org</a:t>
            </a:r>
            <a:r>
              <a:rPr lang="en-US" dirty="0">
                <a:hlinkClick r:id="rId2"/>
              </a:rPr>
              <a:t>/concurrency-is-not-parallelism</a:t>
            </a:r>
            <a:endParaRPr lang="en-US" dirty="0"/>
          </a:p>
        </p:txBody>
      </p:sp>
    </p:spTree>
    <p:extLst>
      <p:ext uri="{BB962C8B-B14F-4D97-AF65-F5344CB8AC3E}">
        <p14:creationId xmlns:p14="http://schemas.microsoft.com/office/powerpoint/2010/main" val="1677430573"/>
      </p:ext>
    </p:extLst>
  </p:cSld>
  <p:clrMapOvr>
    <a:masterClrMapping/>
  </p:clrMapOvr>
  <p:timing>
    <p:tnLst>
      <p:par>
        <p:cTn xmlns:p14="http://schemas.microsoft.com/office/powerpoint/2010/main" id="1" dur="indefinite" restart="never" nodeType="tmRoot"/>
      </p:par>
    </p:tnLst>
  </p:timing>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Defining New Types</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Ch.9 : Types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2216049223"/>
      </p:ext>
    </p:extLst>
  </p:cSld>
  <p:clrMapOvr>
    <a:masterClrMapping/>
  </p:clrMapOvr>
  <p:timing>
    <p:tnLst>
      <p:par>
        <p:cTn xmlns:p14="http://schemas.microsoft.com/office/powerpoint/2010/main" id="1" dur="indefinite" restart="never" nodeType="tmRoot"/>
      </p:par>
    </p:tnLst>
  </p:timing>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a ‘type’?</a:t>
            </a:r>
            <a:endParaRPr lang="en-US" dirty="0"/>
          </a:p>
          <a:p>
            <a:r>
              <a:rPr lang="en-US" dirty="0" smtClean="0"/>
              <a:t>How to define new types</a:t>
            </a:r>
          </a:p>
        </p:txBody>
      </p:sp>
    </p:spTree>
    <p:extLst>
      <p:ext uri="{BB962C8B-B14F-4D97-AF65-F5344CB8AC3E}">
        <p14:creationId xmlns:p14="http://schemas.microsoft.com/office/powerpoint/2010/main" val="3647864980"/>
      </p:ext>
    </p:extLst>
  </p:cSld>
  <p:clrMapOvr>
    <a:masterClrMapping/>
  </p:clrMapOvr>
  <p:timing>
    <p:tnLst>
      <p:par>
        <p:cTn xmlns:p14="http://schemas.microsoft.com/office/powerpoint/2010/main" id="1" dur="indefinite" restart="never" nodeType="tmRoot"/>
      </p:par>
    </p:tnLst>
  </p:timing>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a:t>
            </a:r>
            <a:endParaRPr lang="en-US" dirty="0"/>
          </a:p>
        </p:txBody>
      </p:sp>
      <p:sp>
        <p:nvSpPr>
          <p:cNvPr id="3" name="Content Placeholder 2"/>
          <p:cNvSpPr>
            <a:spLocks noGrp="1"/>
          </p:cNvSpPr>
          <p:nvPr>
            <p:ph idx="1"/>
          </p:nvPr>
        </p:nvSpPr>
        <p:spPr/>
        <p:txBody>
          <a:bodyPr/>
          <a:lstStyle/>
          <a:p>
            <a:r>
              <a:rPr lang="en-US" dirty="0"/>
              <a:t>“A type determines the set of </a:t>
            </a:r>
            <a:r>
              <a:rPr lang="en-US" b="1" i="1" dirty="0">
                <a:solidFill>
                  <a:srgbClr val="800000"/>
                </a:solidFill>
              </a:rPr>
              <a:t>values</a:t>
            </a:r>
            <a:r>
              <a:rPr lang="en-US" dirty="0">
                <a:solidFill>
                  <a:srgbClr val="800000"/>
                </a:solidFill>
              </a:rPr>
              <a:t> </a:t>
            </a:r>
            <a:r>
              <a:rPr lang="en-US" dirty="0"/>
              <a:t>and </a:t>
            </a:r>
            <a:r>
              <a:rPr lang="en-US" b="1" i="1" dirty="0">
                <a:solidFill>
                  <a:srgbClr val="FF0000"/>
                </a:solidFill>
              </a:rPr>
              <a:t>operations</a:t>
            </a:r>
            <a:r>
              <a:rPr lang="en-US" dirty="0">
                <a:solidFill>
                  <a:srgbClr val="FF0000"/>
                </a:solidFill>
              </a:rPr>
              <a:t> </a:t>
            </a:r>
            <a:r>
              <a:rPr lang="en-US" dirty="0"/>
              <a:t>specific to </a:t>
            </a:r>
            <a:r>
              <a:rPr lang="en-US" i="1" dirty="0"/>
              <a:t>values of that type</a:t>
            </a:r>
            <a:r>
              <a:rPr lang="en-US" dirty="0"/>
              <a:t>. </a:t>
            </a:r>
            <a:r>
              <a:rPr lang="en-US" b="1" i="1" dirty="0">
                <a:solidFill>
                  <a:srgbClr val="FF6600"/>
                </a:solidFill>
              </a:rPr>
              <a:t>Types</a:t>
            </a:r>
            <a:r>
              <a:rPr lang="en-US" dirty="0">
                <a:solidFill>
                  <a:srgbClr val="FF6600"/>
                </a:solidFill>
              </a:rPr>
              <a:t> </a:t>
            </a:r>
            <a:r>
              <a:rPr lang="en-US" dirty="0"/>
              <a:t>may be </a:t>
            </a:r>
            <a:r>
              <a:rPr lang="en-US" i="1" u="sng" dirty="0">
                <a:solidFill>
                  <a:srgbClr val="008000"/>
                </a:solidFill>
              </a:rPr>
              <a:t>named</a:t>
            </a:r>
            <a:r>
              <a:rPr lang="en-US" dirty="0">
                <a:solidFill>
                  <a:srgbClr val="008000"/>
                </a:solidFill>
              </a:rPr>
              <a:t> </a:t>
            </a:r>
            <a:r>
              <a:rPr lang="en-US" dirty="0"/>
              <a:t>or </a:t>
            </a:r>
            <a:r>
              <a:rPr lang="en-US" i="1" u="sng" dirty="0">
                <a:solidFill>
                  <a:srgbClr val="660066"/>
                </a:solidFill>
              </a:rPr>
              <a:t>unnamed</a:t>
            </a:r>
            <a:r>
              <a:rPr lang="en-US" dirty="0"/>
              <a:t>. </a:t>
            </a:r>
            <a:r>
              <a:rPr lang="en-US" b="1" i="1" dirty="0">
                <a:solidFill>
                  <a:srgbClr val="008000"/>
                </a:solidFill>
              </a:rPr>
              <a:t>Named</a:t>
            </a:r>
            <a:r>
              <a:rPr lang="en-US" dirty="0">
                <a:solidFill>
                  <a:srgbClr val="008000"/>
                </a:solidFill>
              </a:rPr>
              <a:t> </a:t>
            </a:r>
            <a:r>
              <a:rPr lang="en-US" dirty="0"/>
              <a:t>types are specified by a (possibly </a:t>
            </a:r>
            <a:r>
              <a:rPr lang="en-US" dirty="0">
                <a:hlinkClick r:id="rId2"/>
              </a:rPr>
              <a:t>qualified</a:t>
            </a:r>
            <a:r>
              <a:rPr lang="en-US" dirty="0"/>
              <a:t>) </a:t>
            </a:r>
            <a:r>
              <a:rPr lang="en-US" i="1" dirty="0">
                <a:hlinkClick r:id="rId3"/>
              </a:rPr>
              <a:t>type name</a:t>
            </a:r>
            <a:r>
              <a:rPr lang="en-US" dirty="0"/>
              <a:t>; </a:t>
            </a:r>
            <a:r>
              <a:rPr lang="en-US" b="1" i="1" dirty="0">
                <a:solidFill>
                  <a:srgbClr val="660066"/>
                </a:solidFill>
              </a:rPr>
              <a:t>unnamed</a:t>
            </a:r>
            <a:r>
              <a:rPr lang="en-US" dirty="0">
                <a:solidFill>
                  <a:srgbClr val="660066"/>
                </a:solidFill>
              </a:rPr>
              <a:t> </a:t>
            </a:r>
            <a:r>
              <a:rPr lang="en-US" dirty="0"/>
              <a:t>types are specified using a </a:t>
            </a:r>
            <a:r>
              <a:rPr lang="en-US" i="1" dirty="0"/>
              <a:t>type literal</a:t>
            </a:r>
            <a:r>
              <a:rPr lang="en-US" dirty="0"/>
              <a:t>, which composes a new type from existing types</a:t>
            </a:r>
            <a:r>
              <a:rPr lang="en-US" dirty="0" smtClean="0"/>
              <a:t>.”</a:t>
            </a:r>
            <a:endParaRPr lang="en-US" dirty="0"/>
          </a:p>
        </p:txBody>
      </p:sp>
      <p:sp>
        <p:nvSpPr>
          <p:cNvPr id="4" name="TextBox 3"/>
          <p:cNvSpPr txBox="1"/>
          <p:nvPr/>
        </p:nvSpPr>
        <p:spPr>
          <a:xfrm>
            <a:off x="2641003" y="6343828"/>
            <a:ext cx="4083169" cy="369332"/>
          </a:xfrm>
          <a:prstGeom prst="rect">
            <a:avLst/>
          </a:prstGeom>
          <a:noFill/>
        </p:spPr>
        <p:txBody>
          <a:bodyPr wrap="none" rtlCol="0">
            <a:spAutoFit/>
          </a:bodyPr>
          <a:lstStyle/>
          <a:p>
            <a:pPr algn="ctr"/>
            <a:r>
              <a:rPr lang="en-US" dirty="0" smtClean="0"/>
              <a:t>Types</a:t>
            </a:r>
            <a:r>
              <a:rPr lang="en-US" dirty="0"/>
              <a:t>: </a:t>
            </a:r>
            <a:r>
              <a:rPr lang="en-US" dirty="0">
                <a:hlinkClick r:id="rId4"/>
              </a:rPr>
              <a:t>https://</a:t>
            </a:r>
            <a:r>
              <a:rPr lang="en-US" dirty="0" err="1">
                <a:hlinkClick r:id="rId4"/>
              </a:rPr>
              <a:t>golang.org</a:t>
            </a:r>
            <a:r>
              <a:rPr lang="en-US" dirty="0">
                <a:hlinkClick r:id="rId4"/>
              </a:rPr>
              <a:t>/ref/</a:t>
            </a:r>
            <a:r>
              <a:rPr lang="en-US" dirty="0" err="1">
                <a:hlinkClick r:id="rId4"/>
              </a:rPr>
              <a:t>spec#Types</a:t>
            </a:r>
            <a:endParaRPr lang="en-US" dirty="0"/>
          </a:p>
        </p:txBody>
      </p:sp>
    </p:spTree>
    <p:extLst>
      <p:ext uri="{BB962C8B-B14F-4D97-AF65-F5344CB8AC3E}">
        <p14:creationId xmlns:p14="http://schemas.microsoft.com/office/powerpoint/2010/main" val="2479863986"/>
      </p:ext>
    </p:extLst>
  </p:cSld>
  <p:clrMapOvr>
    <a:masterClrMapping/>
  </p:clrMapOvr>
  <p:timing>
    <p:tnLst>
      <p:par>
        <p:cTn xmlns:p14="http://schemas.microsoft.com/office/powerpoint/2010/main" id="1" dur="indefinite" restart="never" nodeType="tmRoot"/>
      </p:par>
    </p:tnLst>
  </p:timing>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2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Type Identity</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Ch.9 : Types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3426747911"/>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Installing Application (local)</a:t>
            </a:r>
            <a:endParaRPr lang="en-US" dirty="0"/>
          </a:p>
        </p:txBody>
      </p:sp>
      <p:pic>
        <p:nvPicPr>
          <p:cNvPr id="6" name="Content Placeholder 5" descr="Screen Shot 2016-09-05 at 8.31.png"/>
          <p:cNvPicPr>
            <a:picLocks noGrp="1" noChangeAspect="1"/>
          </p:cNvPicPr>
          <p:nvPr>
            <p:ph idx="1"/>
          </p:nvPr>
        </p:nvPicPr>
        <p:blipFill>
          <a:blip r:embed="rId2">
            <a:extLst>
              <a:ext uri="{28A0092B-C50C-407E-A947-70E740481C1C}">
                <a14:useLocalDpi xmlns:a14="http://schemas.microsoft.com/office/drawing/2010/main" val="0"/>
              </a:ext>
            </a:extLst>
          </a:blip>
          <a:srcRect l="-15417" r="-15417"/>
          <a:stretch>
            <a:fillRect/>
          </a:stretch>
        </p:blipFill>
        <p:spPr/>
      </p:pic>
    </p:spTree>
    <p:extLst>
      <p:ext uri="{BB962C8B-B14F-4D97-AF65-F5344CB8AC3E}">
        <p14:creationId xmlns:p14="http://schemas.microsoft.com/office/powerpoint/2010/main" val="3436892663"/>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Named Types </a:t>
            </a:r>
            <a:r>
              <a:rPr lang="en-US" dirty="0" err="1" smtClean="0"/>
              <a:t>vs</a:t>
            </a:r>
            <a:r>
              <a:rPr lang="en-US" dirty="0" smtClean="0"/>
              <a:t> Unnamed Types</a:t>
            </a:r>
          </a:p>
          <a:p>
            <a:r>
              <a:rPr lang="en-US" dirty="0" smtClean="0"/>
              <a:t>When are two ‘types’ the same?</a:t>
            </a:r>
          </a:p>
          <a:p>
            <a:pPr lvl="1"/>
            <a:r>
              <a:rPr lang="en-US" dirty="0" smtClean="0"/>
              <a:t>What makes two ‘types’ different?</a:t>
            </a:r>
            <a:endParaRPr lang="en-US" dirty="0"/>
          </a:p>
          <a:p>
            <a:r>
              <a:rPr lang="en-US" dirty="0" smtClean="0"/>
              <a:t>What rules governs </a:t>
            </a:r>
            <a:r>
              <a:rPr lang="en-US" b="1" i="1" dirty="0" smtClean="0">
                <a:solidFill>
                  <a:srgbClr val="3366FF"/>
                </a:solidFill>
              </a:rPr>
              <a:t>type identity</a:t>
            </a:r>
            <a:r>
              <a:rPr lang="en-US" dirty="0" smtClean="0"/>
              <a:t>?</a:t>
            </a:r>
          </a:p>
          <a:p>
            <a:r>
              <a:rPr lang="en-US" dirty="0" smtClean="0"/>
              <a:t>What is assignability?</a:t>
            </a:r>
          </a:p>
        </p:txBody>
      </p:sp>
    </p:spTree>
    <p:extLst>
      <p:ext uri="{BB962C8B-B14F-4D97-AF65-F5344CB8AC3E}">
        <p14:creationId xmlns:p14="http://schemas.microsoft.com/office/powerpoint/2010/main" val="361154901"/>
      </p:ext>
    </p:extLst>
  </p:cSld>
  <p:clrMapOvr>
    <a:masterClrMapping/>
  </p:clrMapOvr>
  <p:timing>
    <p:tnLst>
      <p:par>
        <p:cTn xmlns:p14="http://schemas.microsoft.com/office/powerpoint/2010/main" id="1" dur="indefinite" restart="never" nodeType="tmRoot"/>
      </p:par>
    </p:tnLst>
  </p:timing>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 Identity</a:t>
            </a:r>
            <a:endParaRPr lang="en-US" dirty="0"/>
          </a:p>
        </p:txBody>
      </p:sp>
      <p:sp>
        <p:nvSpPr>
          <p:cNvPr id="3" name="Content Placeholder 2"/>
          <p:cNvSpPr>
            <a:spLocks noGrp="1"/>
          </p:cNvSpPr>
          <p:nvPr>
            <p:ph idx="1"/>
          </p:nvPr>
        </p:nvSpPr>
        <p:spPr/>
        <p:txBody>
          <a:bodyPr>
            <a:normAutofit lnSpcReduction="10000"/>
          </a:bodyPr>
          <a:lstStyle/>
          <a:p>
            <a:r>
              <a:rPr lang="en-US" dirty="0" smtClean="0"/>
              <a:t>“Two </a:t>
            </a:r>
            <a:r>
              <a:rPr lang="en-US" dirty="0"/>
              <a:t>types are either </a:t>
            </a:r>
            <a:r>
              <a:rPr lang="en-US" i="1" dirty="0"/>
              <a:t>identical</a:t>
            </a:r>
            <a:r>
              <a:rPr lang="en-US" dirty="0"/>
              <a:t> or </a:t>
            </a:r>
            <a:r>
              <a:rPr lang="en-US" i="1" dirty="0"/>
              <a:t>different</a:t>
            </a:r>
            <a:r>
              <a:rPr lang="en-US" dirty="0" smtClean="0"/>
              <a:t>.”</a:t>
            </a:r>
          </a:p>
          <a:p>
            <a:r>
              <a:rPr lang="en-US" dirty="0"/>
              <a:t>“Two </a:t>
            </a:r>
            <a:r>
              <a:rPr lang="en-US" dirty="0">
                <a:hlinkClick r:id="rId2"/>
              </a:rPr>
              <a:t>named types</a:t>
            </a:r>
            <a:r>
              <a:rPr lang="en-US" dirty="0"/>
              <a:t> are identical if their type names originate in the same </a:t>
            </a:r>
            <a:r>
              <a:rPr lang="en-US" dirty="0">
                <a:hlinkClick r:id="rId3"/>
              </a:rPr>
              <a:t>TypeSpec</a:t>
            </a:r>
            <a:r>
              <a:rPr lang="en-US" dirty="0"/>
              <a:t>. A named and an </a:t>
            </a:r>
            <a:r>
              <a:rPr lang="en-US" dirty="0">
                <a:hlinkClick r:id="rId2"/>
              </a:rPr>
              <a:t>unnamed type</a:t>
            </a:r>
            <a:r>
              <a:rPr lang="en-US" dirty="0"/>
              <a:t> are always different. Two unnamed types are identical if the corresponding type literals are identical, that is, if they have the same literal structure and corresponding components have identical types</a:t>
            </a:r>
            <a:r>
              <a:rPr lang="en-US" dirty="0" smtClean="0"/>
              <a:t>.”</a:t>
            </a:r>
            <a:endParaRPr lang="en-US" dirty="0"/>
          </a:p>
        </p:txBody>
      </p:sp>
      <p:sp>
        <p:nvSpPr>
          <p:cNvPr id="4" name="TextBox 3"/>
          <p:cNvSpPr txBox="1"/>
          <p:nvPr/>
        </p:nvSpPr>
        <p:spPr>
          <a:xfrm>
            <a:off x="1814950" y="6348718"/>
            <a:ext cx="5514100" cy="369332"/>
          </a:xfrm>
          <a:prstGeom prst="rect">
            <a:avLst/>
          </a:prstGeom>
          <a:noFill/>
        </p:spPr>
        <p:txBody>
          <a:bodyPr wrap="none" rtlCol="0">
            <a:spAutoFit/>
          </a:bodyPr>
          <a:lstStyle/>
          <a:p>
            <a:r>
              <a:rPr lang="en-US" dirty="0"/>
              <a:t>Type Identity: </a:t>
            </a:r>
            <a:r>
              <a:rPr lang="en-US" dirty="0">
                <a:hlinkClick r:id="rId4"/>
              </a:rPr>
              <a:t>https://</a:t>
            </a:r>
            <a:r>
              <a:rPr lang="en-US" dirty="0" err="1">
                <a:hlinkClick r:id="rId4"/>
              </a:rPr>
              <a:t>golang.org</a:t>
            </a:r>
            <a:r>
              <a:rPr lang="en-US" dirty="0">
                <a:hlinkClick r:id="rId4"/>
              </a:rPr>
              <a:t>/ref/</a:t>
            </a:r>
            <a:r>
              <a:rPr lang="en-US" dirty="0" err="1">
                <a:hlinkClick r:id="rId4"/>
              </a:rPr>
              <a:t>spec#Type_identity</a:t>
            </a:r>
            <a:endParaRPr lang="en-US" dirty="0"/>
          </a:p>
        </p:txBody>
      </p:sp>
    </p:spTree>
    <p:extLst>
      <p:ext uri="{BB962C8B-B14F-4D97-AF65-F5344CB8AC3E}">
        <p14:creationId xmlns:p14="http://schemas.microsoft.com/office/powerpoint/2010/main" val="1647516328"/>
      </p:ext>
    </p:extLst>
  </p:cSld>
  <p:clrMapOvr>
    <a:masterClrMapping/>
  </p:clrMapOvr>
  <p:timing>
    <p:tnLst>
      <p:par>
        <p:cTn xmlns:p14="http://schemas.microsoft.com/office/powerpoint/2010/main" id="1" dur="indefinite" restart="never" nodeType="tmRoot"/>
      </p:par>
    </p:tnLst>
  </p:timing>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Assignignability</a:t>
            </a:r>
            <a:endParaRPr lang="en-US" dirty="0"/>
          </a:p>
        </p:txBody>
      </p:sp>
      <p:sp>
        <p:nvSpPr>
          <p:cNvPr id="3" name="Content Placeholder 2"/>
          <p:cNvSpPr>
            <a:spLocks noGrp="1"/>
          </p:cNvSpPr>
          <p:nvPr>
            <p:ph idx="1"/>
          </p:nvPr>
        </p:nvSpPr>
        <p:spPr/>
        <p:txBody>
          <a:bodyPr>
            <a:normAutofit fontScale="92500" lnSpcReduction="20000"/>
          </a:bodyPr>
          <a:lstStyle/>
          <a:p>
            <a:r>
              <a:rPr lang="en-US" dirty="0"/>
              <a:t>“A value x is </a:t>
            </a:r>
            <a:r>
              <a:rPr lang="en-US" i="1" dirty="0"/>
              <a:t>assignable</a:t>
            </a:r>
            <a:r>
              <a:rPr lang="en-US" dirty="0"/>
              <a:t> to a </a:t>
            </a:r>
            <a:r>
              <a:rPr lang="en-US" dirty="0">
                <a:hlinkClick r:id="rId2"/>
              </a:rPr>
              <a:t>variable</a:t>
            </a:r>
            <a:r>
              <a:rPr lang="en-US" dirty="0"/>
              <a:t> of type T ("x is assignable to T") in any of these cases</a:t>
            </a:r>
            <a:r>
              <a:rPr lang="en-US" dirty="0" smtClean="0"/>
              <a:t>:”</a:t>
            </a:r>
          </a:p>
          <a:p>
            <a:pPr lvl="1"/>
            <a:r>
              <a:rPr lang="en-US" dirty="0"/>
              <a:t>x's type is identical to T</a:t>
            </a:r>
            <a:r>
              <a:rPr lang="en-US" dirty="0" smtClean="0"/>
              <a:t>.</a:t>
            </a:r>
          </a:p>
          <a:p>
            <a:pPr lvl="1"/>
            <a:r>
              <a:rPr lang="en-US" dirty="0"/>
              <a:t>x's type V and T have identical </a:t>
            </a:r>
            <a:r>
              <a:rPr lang="en-US" dirty="0">
                <a:hlinkClick r:id="rId3"/>
              </a:rPr>
              <a:t>underlying types</a:t>
            </a:r>
            <a:r>
              <a:rPr lang="en-US" dirty="0"/>
              <a:t> and at least one of V or T is not a </a:t>
            </a:r>
            <a:r>
              <a:rPr lang="en-US" dirty="0">
                <a:hlinkClick r:id="rId3"/>
              </a:rPr>
              <a:t>named type</a:t>
            </a:r>
            <a:r>
              <a:rPr lang="en-US" dirty="0" smtClean="0"/>
              <a:t>.</a:t>
            </a:r>
          </a:p>
          <a:p>
            <a:pPr lvl="1"/>
            <a:r>
              <a:rPr lang="en-US" dirty="0"/>
              <a:t>x is a bidirectional channel value, T is a channel type, x's type V and T have identical element types, and at least one of V or T is not a named type</a:t>
            </a:r>
            <a:r>
              <a:rPr lang="en-US" dirty="0" smtClean="0"/>
              <a:t>.</a:t>
            </a:r>
          </a:p>
          <a:p>
            <a:pPr lvl="1"/>
            <a:r>
              <a:rPr lang="en-US" dirty="0"/>
              <a:t>x is the </a:t>
            </a:r>
            <a:r>
              <a:rPr lang="en-US" dirty="0" err="1"/>
              <a:t>predeclared</a:t>
            </a:r>
            <a:r>
              <a:rPr lang="en-US" dirty="0"/>
              <a:t> identifier nil and T is a pointer, function, slice, map, channel, or interface type. </a:t>
            </a:r>
            <a:endParaRPr lang="en-US" dirty="0" smtClean="0"/>
          </a:p>
          <a:p>
            <a:pPr lvl="1"/>
            <a:r>
              <a:rPr lang="en-US" dirty="0"/>
              <a:t>x is an </a:t>
            </a:r>
            <a:r>
              <a:rPr lang="en-US" dirty="0" err="1"/>
              <a:t>untyped</a:t>
            </a:r>
            <a:r>
              <a:rPr lang="en-US" dirty="0"/>
              <a:t> </a:t>
            </a:r>
            <a:r>
              <a:rPr lang="en-US" dirty="0">
                <a:hlinkClick r:id="rId4"/>
              </a:rPr>
              <a:t>constant</a:t>
            </a:r>
            <a:r>
              <a:rPr lang="en-US" dirty="0"/>
              <a:t> representable by a value of type T. </a:t>
            </a:r>
          </a:p>
        </p:txBody>
      </p:sp>
    </p:spTree>
    <p:extLst>
      <p:ext uri="{BB962C8B-B14F-4D97-AF65-F5344CB8AC3E}">
        <p14:creationId xmlns:p14="http://schemas.microsoft.com/office/powerpoint/2010/main" val="356187301"/>
      </p:ext>
    </p:extLst>
  </p:cSld>
  <p:clrMapOvr>
    <a:masterClrMapping/>
  </p:clrMapOvr>
  <p:timing>
    <p:tnLst>
      <p:par>
        <p:cTn xmlns:p14="http://schemas.microsoft.com/office/powerpoint/2010/main" id="1" dur="indefinite" restart="never" nodeType="tmRoot"/>
      </p:par>
    </p:tnLst>
  </p:timing>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3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Interface Type</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Ch.9 : Types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3653008130"/>
      </p:ext>
    </p:extLst>
  </p:cSld>
  <p:clrMapOvr>
    <a:masterClrMapping/>
  </p:clrMapOvr>
  <p:timing>
    <p:tnLst>
      <p:par>
        <p:cTn xmlns:p14="http://schemas.microsoft.com/office/powerpoint/2010/main" id="1" dur="indefinite" restart="never" nodeType="tmRoot"/>
      </p:par>
    </p:tnLst>
  </p:timing>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an ‘interface’?</a:t>
            </a:r>
          </a:p>
          <a:p>
            <a:pPr lvl="1"/>
            <a:r>
              <a:rPr lang="en-US" dirty="0" smtClean="0"/>
              <a:t>Difference between ‘interface’ and ‘</a:t>
            </a:r>
            <a:r>
              <a:rPr lang="en-US" dirty="0" err="1" smtClean="0"/>
              <a:t>struct</a:t>
            </a:r>
            <a:r>
              <a:rPr lang="en-US" dirty="0" smtClean="0"/>
              <a:t>’?</a:t>
            </a:r>
            <a:endParaRPr lang="en-US" dirty="0"/>
          </a:p>
          <a:p>
            <a:r>
              <a:rPr lang="en-US" dirty="0" smtClean="0"/>
              <a:t>Why are ‘interfaces’ useful?</a:t>
            </a:r>
          </a:p>
        </p:txBody>
      </p:sp>
    </p:spTree>
    <p:extLst>
      <p:ext uri="{BB962C8B-B14F-4D97-AF65-F5344CB8AC3E}">
        <p14:creationId xmlns:p14="http://schemas.microsoft.com/office/powerpoint/2010/main" val="2562753623"/>
      </p:ext>
    </p:extLst>
  </p:cSld>
  <p:clrMapOvr>
    <a:masterClrMapping/>
  </p:clrMapOvr>
  <p:timing>
    <p:tnLst>
      <p:par>
        <p:cTn xmlns:p14="http://schemas.microsoft.com/office/powerpoint/2010/main" id="1" dur="indefinite" restart="never" nodeType="tmRoot"/>
      </p:par>
    </p:tnLst>
  </p:timing>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are ‘interfaces’ used for?</a:t>
            </a:r>
            <a:endParaRPr lang="en-US" dirty="0"/>
          </a:p>
        </p:txBody>
      </p:sp>
      <p:sp>
        <p:nvSpPr>
          <p:cNvPr id="3" name="Content Placeholder 2"/>
          <p:cNvSpPr>
            <a:spLocks noGrp="1"/>
          </p:cNvSpPr>
          <p:nvPr>
            <p:ph idx="1"/>
          </p:nvPr>
        </p:nvSpPr>
        <p:spPr>
          <a:xfrm>
            <a:off x="457200" y="1600200"/>
            <a:ext cx="8229600" cy="2105665"/>
          </a:xfrm>
        </p:spPr>
        <p:txBody>
          <a:bodyPr>
            <a:normAutofit/>
          </a:bodyPr>
          <a:lstStyle/>
          <a:p>
            <a:r>
              <a:rPr lang="en-US" dirty="0" smtClean="0"/>
              <a:t>An ‘</a:t>
            </a:r>
            <a:r>
              <a:rPr lang="en-US" i="1" dirty="0" smtClean="0">
                <a:solidFill>
                  <a:srgbClr val="FF0000"/>
                </a:solidFill>
              </a:rPr>
              <a:t>interface</a:t>
            </a:r>
            <a:r>
              <a:rPr lang="en-US" dirty="0" smtClean="0"/>
              <a:t>’ is a </a:t>
            </a:r>
            <a:r>
              <a:rPr lang="en-US" b="1" i="1" dirty="0" smtClean="0">
                <a:solidFill>
                  <a:srgbClr val="3366FF"/>
                </a:solidFill>
              </a:rPr>
              <a:t>type </a:t>
            </a:r>
            <a:r>
              <a:rPr lang="en-US" dirty="0" smtClean="0"/>
              <a:t>that defines the </a:t>
            </a:r>
            <a:r>
              <a:rPr lang="en-US" b="1" i="1" dirty="0" smtClean="0">
                <a:solidFill>
                  <a:srgbClr val="800000"/>
                </a:solidFill>
              </a:rPr>
              <a:t>set</a:t>
            </a:r>
            <a:r>
              <a:rPr lang="en-US" dirty="0" smtClean="0">
                <a:solidFill>
                  <a:srgbClr val="800000"/>
                </a:solidFill>
              </a:rPr>
              <a:t> </a:t>
            </a:r>
            <a:r>
              <a:rPr lang="en-US" dirty="0" smtClean="0"/>
              <a:t>of </a:t>
            </a:r>
            <a:r>
              <a:rPr lang="en-US" b="1" i="1" dirty="0" smtClean="0">
                <a:solidFill>
                  <a:srgbClr val="008000"/>
                </a:solidFill>
              </a:rPr>
              <a:t>operations/methods</a:t>
            </a:r>
            <a:r>
              <a:rPr lang="en-US" dirty="0" smtClean="0">
                <a:solidFill>
                  <a:srgbClr val="008000"/>
                </a:solidFill>
              </a:rPr>
              <a:t> </a:t>
            </a:r>
            <a:r>
              <a:rPr lang="en-US" dirty="0" smtClean="0"/>
              <a:t>available.</a:t>
            </a:r>
          </a:p>
          <a:p>
            <a:pPr lvl="1"/>
            <a:r>
              <a:rPr lang="en-US" dirty="0" smtClean="0"/>
              <a:t>A ‘type’ can implement or provide operations for several interfaces.</a:t>
            </a:r>
          </a:p>
        </p:txBody>
      </p:sp>
    </p:spTree>
    <p:extLst>
      <p:ext uri="{BB962C8B-B14F-4D97-AF65-F5344CB8AC3E}">
        <p14:creationId xmlns:p14="http://schemas.microsoft.com/office/powerpoint/2010/main" val="478485078"/>
      </p:ext>
    </p:extLst>
  </p:cSld>
  <p:clrMapOvr>
    <a:masterClrMapping/>
  </p:clrMapOvr>
  <p:timing>
    <p:tnLst>
      <p:par>
        <p:cTn xmlns:p14="http://schemas.microsoft.com/office/powerpoint/2010/main" id="1" dur="indefinite" restart="never" nodeType="tmRoot"/>
      </p:par>
    </p:tnLst>
  </p:timing>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of Interfaces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96094077"/>
              </p:ext>
            </p:extLst>
          </p:nvPr>
        </p:nvGraphicFramePr>
        <p:xfrm>
          <a:off x="1538061" y="1600200"/>
          <a:ext cx="6067878" cy="2705778"/>
        </p:xfrm>
        <a:graphic>
          <a:graphicData uri="http://schemas.openxmlformats.org/drawingml/2006/table">
            <a:tbl>
              <a:tblPr firstRow="1" bandRow="1">
                <a:tableStyleId>{5C22544A-7EE6-4342-B048-85BDC9FD1C3A}</a:tableStyleId>
              </a:tblPr>
              <a:tblGrid>
                <a:gridCol w="3045059"/>
                <a:gridCol w="3022819"/>
              </a:tblGrid>
              <a:tr h="450963">
                <a:tc>
                  <a:txBody>
                    <a:bodyPr/>
                    <a:lstStyle/>
                    <a:p>
                      <a:r>
                        <a:rPr lang="en-US" dirty="0" smtClean="0"/>
                        <a:t>Interface</a:t>
                      </a:r>
                      <a:endParaRPr lang="en-US" dirty="0"/>
                    </a:p>
                  </a:txBody>
                  <a:tcPr/>
                </a:tc>
                <a:tc>
                  <a:txBody>
                    <a:bodyPr/>
                    <a:lstStyle/>
                    <a:p>
                      <a:r>
                        <a:rPr lang="en-US" dirty="0" smtClean="0"/>
                        <a:t>Method</a:t>
                      </a:r>
                      <a:endParaRPr lang="en-US" dirty="0"/>
                    </a:p>
                  </a:txBody>
                  <a:tcPr/>
                </a:tc>
              </a:tr>
              <a:tr h="450963">
                <a:tc rowSpan="2">
                  <a:txBody>
                    <a:bodyPr/>
                    <a:lstStyle/>
                    <a:p>
                      <a:pPr algn="l"/>
                      <a:r>
                        <a:rPr lang="en-US" dirty="0" smtClean="0"/>
                        <a:t>Duck</a:t>
                      </a:r>
                      <a:endParaRPr lang="en-US" dirty="0"/>
                    </a:p>
                  </a:txBody>
                  <a:tcPr anchor="ctr"/>
                </a:tc>
                <a:tc>
                  <a:txBody>
                    <a:bodyPr/>
                    <a:lstStyle/>
                    <a:p>
                      <a:r>
                        <a:rPr lang="en-US" dirty="0" smtClean="0"/>
                        <a:t>Quack()</a:t>
                      </a:r>
                      <a:endParaRPr lang="en-US" dirty="0"/>
                    </a:p>
                  </a:txBody>
                  <a:tcPr/>
                </a:tc>
              </a:tr>
              <a:tr h="450963">
                <a:tc vMerge="1">
                  <a:txBody>
                    <a:bodyPr/>
                    <a:lstStyle/>
                    <a:p>
                      <a:endParaRPr lang="en-US" dirty="0"/>
                    </a:p>
                  </a:txBody>
                  <a:tcPr/>
                </a:tc>
                <a:tc>
                  <a:txBody>
                    <a:bodyPr/>
                    <a:lstStyle/>
                    <a:p>
                      <a:r>
                        <a:rPr lang="en-US" dirty="0" smtClean="0"/>
                        <a:t>Waddle()</a:t>
                      </a:r>
                      <a:endParaRPr lang="en-US" dirty="0"/>
                    </a:p>
                  </a:txBody>
                  <a:tcPr/>
                </a:tc>
              </a:tr>
              <a:tr h="450963">
                <a:tc>
                  <a:txBody>
                    <a:bodyPr/>
                    <a:lstStyle/>
                    <a:p>
                      <a:r>
                        <a:rPr lang="en-US" dirty="0" smtClean="0"/>
                        <a:t>Stringer</a:t>
                      </a:r>
                      <a:endParaRPr lang="en-US" dirty="0"/>
                    </a:p>
                  </a:txBody>
                  <a:tcPr/>
                </a:tc>
                <a:tc>
                  <a:txBody>
                    <a:bodyPr/>
                    <a:lstStyle/>
                    <a:p>
                      <a:r>
                        <a:rPr lang="en-US" dirty="0" smtClean="0"/>
                        <a:t>String(): string</a:t>
                      </a:r>
                      <a:endParaRPr lang="en-US" dirty="0"/>
                    </a:p>
                  </a:txBody>
                  <a:tcPr/>
                </a:tc>
              </a:tr>
              <a:tr h="450963">
                <a:tc>
                  <a:txBody>
                    <a:bodyPr/>
                    <a:lstStyle/>
                    <a:p>
                      <a:r>
                        <a:rPr lang="en-US" dirty="0" smtClean="0"/>
                        <a:t>Reader</a:t>
                      </a:r>
                      <a:endParaRPr lang="en-US" dirty="0"/>
                    </a:p>
                  </a:txBody>
                  <a:tcPr/>
                </a:tc>
                <a:tc>
                  <a:txBody>
                    <a:bodyPr/>
                    <a:lstStyle/>
                    <a:p>
                      <a:r>
                        <a:rPr lang="en-US" dirty="0" smtClean="0"/>
                        <a:t>Read(</a:t>
                      </a:r>
                      <a:r>
                        <a:rPr lang="mr-IN" dirty="0" smtClean="0"/>
                        <a:t>…</a:t>
                      </a:r>
                      <a:r>
                        <a:rPr lang="en-US" dirty="0" smtClean="0"/>
                        <a:t>): </a:t>
                      </a:r>
                      <a:r>
                        <a:rPr lang="en-US" dirty="0" err="1" smtClean="0"/>
                        <a:t>len</a:t>
                      </a:r>
                      <a:r>
                        <a:rPr lang="en-US" dirty="0" smtClean="0"/>
                        <a:t>,</a:t>
                      </a:r>
                      <a:r>
                        <a:rPr lang="en-US" baseline="0" dirty="0" smtClean="0"/>
                        <a:t> err</a:t>
                      </a:r>
                      <a:endParaRPr lang="en-US" dirty="0"/>
                    </a:p>
                  </a:txBody>
                  <a:tcPr/>
                </a:tc>
              </a:tr>
              <a:tr h="450963">
                <a:tc>
                  <a:txBody>
                    <a:bodyPr/>
                    <a:lstStyle/>
                    <a:p>
                      <a:r>
                        <a:rPr lang="en-US" dirty="0" smtClean="0"/>
                        <a:t>Writer</a:t>
                      </a:r>
                      <a:endParaRPr lang="en-US" dirty="0"/>
                    </a:p>
                  </a:txBody>
                  <a:tcPr/>
                </a:tc>
                <a:tc>
                  <a:txBody>
                    <a:bodyPr/>
                    <a:lstStyle/>
                    <a:p>
                      <a:r>
                        <a:rPr lang="en-US" dirty="0" smtClean="0"/>
                        <a:t>Write(</a:t>
                      </a:r>
                      <a:r>
                        <a:rPr lang="mr-IN" dirty="0" smtClean="0"/>
                        <a:t>…</a:t>
                      </a:r>
                      <a:r>
                        <a:rPr lang="en-US" dirty="0" smtClean="0"/>
                        <a:t>): </a:t>
                      </a:r>
                      <a:r>
                        <a:rPr lang="en-US" dirty="0" err="1" smtClean="0"/>
                        <a:t>len</a:t>
                      </a:r>
                      <a:r>
                        <a:rPr lang="en-US" dirty="0" smtClean="0"/>
                        <a:t>, err</a:t>
                      </a:r>
                      <a:endParaRPr lang="en-US" dirty="0"/>
                    </a:p>
                  </a:txBody>
                  <a:tcPr/>
                </a:tc>
              </a:tr>
            </a:tbl>
          </a:graphicData>
        </a:graphic>
      </p:graphicFrame>
    </p:spTree>
    <p:extLst>
      <p:ext uri="{BB962C8B-B14F-4D97-AF65-F5344CB8AC3E}">
        <p14:creationId xmlns:p14="http://schemas.microsoft.com/office/powerpoint/2010/main" val="1209460076"/>
      </p:ext>
    </p:extLst>
  </p:cSld>
  <p:clrMapOvr>
    <a:masterClrMapping/>
  </p:clrMapOvr>
  <p:timing>
    <p:tnLst>
      <p:par>
        <p:cTn xmlns:p14="http://schemas.microsoft.com/office/powerpoint/2010/main" id="1" dur="indefinite" restart="never" nodeType="tmRoot"/>
      </p:par>
    </p:tnLst>
  </p:timing>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Interface vs. </a:t>
            </a:r>
            <a:r>
              <a:rPr lang="en-US" dirty="0" err="1" smtClean="0"/>
              <a:t>Struct</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883151128"/>
              </p:ext>
            </p:extLst>
          </p:nvPr>
        </p:nvGraphicFramePr>
        <p:xfrm>
          <a:off x="457200" y="1600200"/>
          <a:ext cx="8229600" cy="1656079"/>
        </p:xfrm>
        <a:graphic>
          <a:graphicData uri="http://schemas.openxmlformats.org/drawingml/2006/table">
            <a:tbl>
              <a:tblPr firstRow="1" bandRow="1">
                <a:tableStyleId>{5C22544A-7EE6-4342-B048-85BDC9FD1C3A}</a:tableStyleId>
              </a:tblPr>
              <a:tblGrid>
                <a:gridCol w="4114800"/>
                <a:gridCol w="4114800"/>
              </a:tblGrid>
              <a:tr h="370840">
                <a:tc>
                  <a:txBody>
                    <a:bodyPr/>
                    <a:lstStyle/>
                    <a:p>
                      <a:r>
                        <a:rPr lang="en-US" dirty="0" err="1" smtClean="0"/>
                        <a:t>Struct</a:t>
                      </a:r>
                      <a:endParaRPr lang="en-US" dirty="0"/>
                    </a:p>
                  </a:txBody>
                  <a:tcPr/>
                </a:tc>
                <a:tc>
                  <a:txBody>
                    <a:bodyPr/>
                    <a:lstStyle/>
                    <a:p>
                      <a:r>
                        <a:rPr lang="en-US" dirty="0" smtClean="0"/>
                        <a:t>Interface</a:t>
                      </a:r>
                      <a:endParaRPr lang="en-US" dirty="0"/>
                    </a:p>
                  </a:txBody>
                  <a:tcPr/>
                </a:tc>
              </a:tr>
              <a:tr h="370840">
                <a:tc>
                  <a:txBody>
                    <a:bodyPr/>
                    <a:lstStyle/>
                    <a:p>
                      <a:r>
                        <a:rPr lang="en-US" dirty="0" smtClean="0"/>
                        <a:t>Defines the memory</a:t>
                      </a:r>
                      <a:r>
                        <a:rPr lang="en-US" baseline="0" dirty="0" smtClean="0"/>
                        <a:t> layout of a type</a:t>
                      </a:r>
                      <a:endParaRPr lang="en-US" dirty="0"/>
                    </a:p>
                  </a:txBody>
                  <a:tcPr/>
                </a:tc>
                <a:tc>
                  <a:txBody>
                    <a:bodyPr/>
                    <a:lstStyle/>
                    <a:p>
                      <a:r>
                        <a:rPr lang="en-US" dirty="0" smtClean="0"/>
                        <a:t>Defines which operations are available</a:t>
                      </a:r>
                      <a:endParaRPr lang="en-US" dirty="0"/>
                    </a:p>
                  </a:txBody>
                  <a:tcPr/>
                </a:tc>
              </a:tr>
              <a:tr h="370840">
                <a:tc>
                  <a:txBody>
                    <a:bodyPr/>
                    <a:lstStyle/>
                    <a:p>
                      <a:r>
                        <a:rPr lang="en-US" dirty="0" smtClean="0"/>
                        <a:t>How should a</a:t>
                      </a:r>
                      <a:r>
                        <a:rPr lang="en-US" baseline="0" dirty="0" smtClean="0"/>
                        <a:t> value of this type be stored in memory, the memory footprint so to speak.</a:t>
                      </a:r>
                      <a:endParaRPr lang="en-US" dirty="0"/>
                    </a:p>
                  </a:txBody>
                  <a:tcPr/>
                </a:tc>
                <a:tc>
                  <a:txBody>
                    <a:bodyPr/>
                    <a:lstStyle/>
                    <a:p>
                      <a:r>
                        <a:rPr lang="en-US" dirty="0" smtClean="0"/>
                        <a:t>What</a:t>
                      </a:r>
                      <a:r>
                        <a:rPr lang="en-US" baseline="0" dirty="0" smtClean="0"/>
                        <a:t> actions can be taken in manipulating a value which implements this interface.</a:t>
                      </a:r>
                      <a:endParaRPr lang="en-US" dirty="0"/>
                    </a:p>
                  </a:txBody>
                  <a:tcPr/>
                </a:tc>
              </a:tr>
            </a:tbl>
          </a:graphicData>
        </a:graphic>
      </p:graphicFrame>
      <p:graphicFrame>
        <p:nvGraphicFramePr>
          <p:cNvPr id="5" name="Content Placeholder 3"/>
          <p:cNvGraphicFramePr>
            <a:graphicFrameLocks noGrp="1"/>
          </p:cNvGraphicFramePr>
          <p:nvPr>
            <p:ph idx="1"/>
            <p:extLst>
              <p:ext uri="{D42A27DB-BD31-4B8C-83A1-F6EECF244321}">
                <p14:modId xmlns:p14="http://schemas.microsoft.com/office/powerpoint/2010/main" val="726950367"/>
              </p:ext>
            </p:extLst>
          </p:nvPr>
        </p:nvGraphicFramePr>
        <p:xfrm>
          <a:off x="457200" y="3840671"/>
          <a:ext cx="8229600" cy="741680"/>
        </p:xfrm>
        <a:graphic>
          <a:graphicData uri="http://schemas.openxmlformats.org/drawingml/2006/table">
            <a:tbl>
              <a:tblPr firstRow="1" bandRow="1">
                <a:tableStyleId>{5C22544A-7EE6-4342-B048-85BDC9FD1C3A}</a:tableStyleId>
              </a:tblPr>
              <a:tblGrid>
                <a:gridCol w="4114800"/>
                <a:gridCol w="4114800"/>
              </a:tblGrid>
              <a:tr h="370840">
                <a:tc>
                  <a:txBody>
                    <a:bodyPr/>
                    <a:lstStyle/>
                    <a:p>
                      <a:endParaRPr lang="en-US" dirty="0"/>
                    </a:p>
                  </a:txBody>
                  <a:tcPr/>
                </a:tc>
                <a:tc>
                  <a:txBody>
                    <a:bodyPr/>
                    <a:lstStyle/>
                    <a:p>
                      <a:endParaRPr lang="en-US"/>
                    </a:p>
                  </a:txBody>
                  <a:tcPr/>
                </a:tc>
              </a:tr>
              <a:tr h="370840">
                <a:tc>
                  <a:txBody>
                    <a:bodyPr/>
                    <a:lstStyle/>
                    <a:p>
                      <a:endParaRPr lang="en-US" dirty="0"/>
                    </a:p>
                  </a:txBody>
                  <a:tcPr/>
                </a:tc>
                <a:tc>
                  <a:txBody>
                    <a:bodyPr/>
                    <a:lstStyle/>
                    <a:p>
                      <a:endParaRPr lang="en-US" dirty="0"/>
                    </a:p>
                  </a:txBody>
                  <a:tcPr/>
                </a:tc>
              </a:tr>
            </a:tbl>
          </a:graphicData>
        </a:graphic>
      </p:graphicFrame>
    </p:spTree>
    <p:extLst>
      <p:ext uri="{BB962C8B-B14F-4D97-AF65-F5344CB8AC3E}">
        <p14:creationId xmlns:p14="http://schemas.microsoft.com/office/powerpoint/2010/main" val="2533724278"/>
      </p:ext>
    </p:extLst>
  </p:cSld>
  <p:clrMapOvr>
    <a:masterClrMapping/>
  </p:clrMapOvr>
  <p:timing>
    <p:tnLst>
      <p:par>
        <p:cTn xmlns:p14="http://schemas.microsoft.com/office/powerpoint/2010/main" id="1" dur="indefinite" restart="never" nodeType="tmRoot"/>
      </p:par>
    </p:tnLst>
  </p:timing>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How do 'types; implement interfaces?</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193107020"/>
              </p:ext>
            </p:extLst>
          </p:nvPr>
        </p:nvGraphicFramePr>
        <p:xfrm>
          <a:off x="457200" y="1600200"/>
          <a:ext cx="3383541" cy="2705778"/>
        </p:xfrm>
        <a:graphic>
          <a:graphicData uri="http://schemas.openxmlformats.org/drawingml/2006/table">
            <a:tbl>
              <a:tblPr firstRow="1" bandRow="1">
                <a:tableStyleId>{5C22544A-7EE6-4342-B048-85BDC9FD1C3A}</a:tableStyleId>
              </a:tblPr>
              <a:tblGrid>
                <a:gridCol w="1287856"/>
                <a:gridCol w="2095685"/>
              </a:tblGrid>
              <a:tr h="450963">
                <a:tc>
                  <a:txBody>
                    <a:bodyPr/>
                    <a:lstStyle/>
                    <a:p>
                      <a:r>
                        <a:rPr lang="en-US" dirty="0" smtClean="0"/>
                        <a:t>Interface</a:t>
                      </a:r>
                      <a:endParaRPr lang="en-US" dirty="0"/>
                    </a:p>
                  </a:txBody>
                  <a:tcPr/>
                </a:tc>
                <a:tc>
                  <a:txBody>
                    <a:bodyPr/>
                    <a:lstStyle/>
                    <a:p>
                      <a:r>
                        <a:rPr lang="en-US" dirty="0" smtClean="0"/>
                        <a:t>Method</a:t>
                      </a:r>
                      <a:endParaRPr lang="en-US" dirty="0"/>
                    </a:p>
                  </a:txBody>
                  <a:tcPr/>
                </a:tc>
              </a:tr>
              <a:tr h="450963">
                <a:tc rowSpan="2">
                  <a:txBody>
                    <a:bodyPr/>
                    <a:lstStyle/>
                    <a:p>
                      <a:pPr algn="l"/>
                      <a:r>
                        <a:rPr lang="en-US" dirty="0" smtClean="0"/>
                        <a:t>Duck</a:t>
                      </a:r>
                      <a:endParaRPr lang="en-US" dirty="0"/>
                    </a:p>
                  </a:txBody>
                  <a:tcPr anchor="ctr"/>
                </a:tc>
                <a:tc>
                  <a:txBody>
                    <a:bodyPr/>
                    <a:lstStyle/>
                    <a:p>
                      <a:r>
                        <a:rPr lang="en-US" dirty="0" smtClean="0"/>
                        <a:t>Quack()</a:t>
                      </a:r>
                      <a:endParaRPr lang="en-US" dirty="0"/>
                    </a:p>
                  </a:txBody>
                  <a:tcPr/>
                </a:tc>
              </a:tr>
              <a:tr h="450963">
                <a:tc vMerge="1">
                  <a:txBody>
                    <a:bodyPr/>
                    <a:lstStyle/>
                    <a:p>
                      <a:endParaRPr lang="en-US" dirty="0"/>
                    </a:p>
                  </a:txBody>
                  <a:tcPr/>
                </a:tc>
                <a:tc>
                  <a:txBody>
                    <a:bodyPr/>
                    <a:lstStyle/>
                    <a:p>
                      <a:r>
                        <a:rPr lang="en-US" dirty="0" smtClean="0"/>
                        <a:t>Waddle()</a:t>
                      </a:r>
                      <a:endParaRPr lang="en-US" dirty="0"/>
                    </a:p>
                  </a:txBody>
                  <a:tcPr/>
                </a:tc>
              </a:tr>
              <a:tr h="450963">
                <a:tc>
                  <a:txBody>
                    <a:bodyPr/>
                    <a:lstStyle/>
                    <a:p>
                      <a:r>
                        <a:rPr lang="en-US" dirty="0" smtClean="0"/>
                        <a:t>Stringer</a:t>
                      </a:r>
                      <a:endParaRPr lang="en-US" dirty="0"/>
                    </a:p>
                  </a:txBody>
                  <a:tcPr/>
                </a:tc>
                <a:tc>
                  <a:txBody>
                    <a:bodyPr/>
                    <a:lstStyle/>
                    <a:p>
                      <a:r>
                        <a:rPr lang="en-US" dirty="0" smtClean="0"/>
                        <a:t>String(): string</a:t>
                      </a:r>
                      <a:endParaRPr lang="en-US" dirty="0"/>
                    </a:p>
                  </a:txBody>
                  <a:tcPr/>
                </a:tc>
              </a:tr>
              <a:tr h="450963">
                <a:tc>
                  <a:txBody>
                    <a:bodyPr/>
                    <a:lstStyle/>
                    <a:p>
                      <a:r>
                        <a:rPr lang="en-US" dirty="0" smtClean="0"/>
                        <a:t>Reader</a:t>
                      </a:r>
                      <a:endParaRPr lang="en-US" dirty="0"/>
                    </a:p>
                  </a:txBody>
                  <a:tcPr/>
                </a:tc>
                <a:tc>
                  <a:txBody>
                    <a:bodyPr/>
                    <a:lstStyle/>
                    <a:p>
                      <a:r>
                        <a:rPr lang="en-US" dirty="0" smtClean="0"/>
                        <a:t>Read(</a:t>
                      </a:r>
                      <a:r>
                        <a:rPr lang="mr-IN" dirty="0" smtClean="0"/>
                        <a:t>…</a:t>
                      </a:r>
                      <a:r>
                        <a:rPr lang="en-US" dirty="0" smtClean="0"/>
                        <a:t>): </a:t>
                      </a:r>
                      <a:r>
                        <a:rPr lang="en-US" dirty="0" err="1" smtClean="0"/>
                        <a:t>len</a:t>
                      </a:r>
                      <a:r>
                        <a:rPr lang="en-US" dirty="0" smtClean="0"/>
                        <a:t>,</a:t>
                      </a:r>
                      <a:r>
                        <a:rPr lang="en-US" baseline="0" dirty="0" smtClean="0"/>
                        <a:t> err</a:t>
                      </a:r>
                      <a:endParaRPr lang="en-US" dirty="0"/>
                    </a:p>
                  </a:txBody>
                  <a:tcPr/>
                </a:tc>
              </a:tr>
              <a:tr h="450963">
                <a:tc>
                  <a:txBody>
                    <a:bodyPr/>
                    <a:lstStyle/>
                    <a:p>
                      <a:r>
                        <a:rPr lang="en-US" dirty="0" smtClean="0"/>
                        <a:t>Writer</a:t>
                      </a:r>
                      <a:endParaRPr lang="en-US" dirty="0"/>
                    </a:p>
                  </a:txBody>
                  <a:tcPr/>
                </a:tc>
                <a:tc>
                  <a:txBody>
                    <a:bodyPr/>
                    <a:lstStyle/>
                    <a:p>
                      <a:r>
                        <a:rPr lang="en-US" dirty="0" smtClean="0"/>
                        <a:t>Write(</a:t>
                      </a:r>
                      <a:r>
                        <a:rPr lang="mr-IN" dirty="0" smtClean="0"/>
                        <a:t>…</a:t>
                      </a:r>
                      <a:r>
                        <a:rPr lang="en-US" dirty="0" smtClean="0"/>
                        <a:t>): </a:t>
                      </a:r>
                      <a:r>
                        <a:rPr lang="en-US" dirty="0" err="1" smtClean="0"/>
                        <a:t>len</a:t>
                      </a:r>
                      <a:r>
                        <a:rPr lang="en-US" dirty="0" smtClean="0"/>
                        <a:t>, err</a:t>
                      </a:r>
                      <a:endParaRPr lang="en-US" dirty="0"/>
                    </a:p>
                  </a:txBody>
                  <a:tcPr/>
                </a:tc>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510443159"/>
              </p:ext>
            </p:extLst>
          </p:nvPr>
        </p:nvGraphicFramePr>
        <p:xfrm>
          <a:off x="5303259" y="1600200"/>
          <a:ext cx="3383541" cy="2705778"/>
        </p:xfrm>
        <a:graphic>
          <a:graphicData uri="http://schemas.openxmlformats.org/drawingml/2006/table">
            <a:tbl>
              <a:tblPr firstRow="1" bandRow="1">
                <a:tableStyleId>{5C22544A-7EE6-4342-B048-85BDC9FD1C3A}</a:tableStyleId>
              </a:tblPr>
              <a:tblGrid>
                <a:gridCol w="1464053"/>
                <a:gridCol w="1919488"/>
              </a:tblGrid>
              <a:tr h="450963">
                <a:tc>
                  <a:txBody>
                    <a:bodyPr/>
                    <a:lstStyle/>
                    <a:p>
                      <a:r>
                        <a:rPr lang="en-US" dirty="0" err="1" smtClean="0"/>
                        <a:t>Struct</a:t>
                      </a:r>
                      <a:endParaRPr lang="en-US" dirty="0"/>
                    </a:p>
                  </a:txBody>
                  <a:tcPr/>
                </a:tc>
                <a:tc>
                  <a:txBody>
                    <a:bodyPr/>
                    <a:lstStyle/>
                    <a:p>
                      <a:r>
                        <a:rPr lang="en-US" dirty="0" smtClean="0"/>
                        <a:t>Fields</a:t>
                      </a:r>
                      <a:endParaRPr lang="en-US" dirty="0"/>
                    </a:p>
                  </a:txBody>
                  <a:tcPr/>
                </a:tc>
              </a:tr>
              <a:tr h="450963">
                <a:tc rowSpan="2">
                  <a:txBody>
                    <a:bodyPr/>
                    <a:lstStyle/>
                    <a:p>
                      <a:pPr algn="l"/>
                      <a:r>
                        <a:rPr lang="en-US" dirty="0" err="1" smtClean="0"/>
                        <a:t>IndianRunner</a:t>
                      </a:r>
                      <a:endParaRPr lang="en-US" dirty="0"/>
                    </a:p>
                  </a:txBody>
                  <a:tcPr anchor="ctr"/>
                </a:tc>
                <a:tc>
                  <a:txBody>
                    <a:bodyPr/>
                    <a:lstStyle/>
                    <a:p>
                      <a:r>
                        <a:rPr lang="en-US" dirty="0" smtClean="0"/>
                        <a:t>name: string</a:t>
                      </a:r>
                      <a:endParaRPr lang="en-US" dirty="0"/>
                    </a:p>
                  </a:txBody>
                  <a:tcPr/>
                </a:tc>
              </a:tr>
              <a:tr h="450963">
                <a:tc vMerge="1">
                  <a:txBody>
                    <a:bodyPr/>
                    <a:lstStyle/>
                    <a:p>
                      <a:endParaRPr lang="en-US" dirty="0"/>
                    </a:p>
                  </a:txBody>
                  <a:tcPr/>
                </a:tc>
                <a:tc>
                  <a:txBody>
                    <a:bodyPr/>
                    <a:lstStyle/>
                    <a:p>
                      <a:r>
                        <a:rPr lang="en-US" dirty="0" smtClean="0"/>
                        <a:t>weight: </a:t>
                      </a:r>
                      <a:r>
                        <a:rPr lang="en-US" dirty="0" err="1" smtClean="0"/>
                        <a:t>int</a:t>
                      </a:r>
                      <a:endParaRPr lang="en-US" dirty="0"/>
                    </a:p>
                  </a:txBody>
                  <a:tcPr/>
                </a:tc>
              </a:tr>
              <a:tr h="450963">
                <a:tc rowSpan="3">
                  <a:txBody>
                    <a:bodyPr/>
                    <a:lstStyle/>
                    <a:p>
                      <a:r>
                        <a:rPr lang="en-US" dirty="0" smtClean="0"/>
                        <a:t>Person</a:t>
                      </a:r>
                      <a:endParaRPr lang="en-US" dirty="0"/>
                    </a:p>
                  </a:txBody>
                  <a:tcPr anchor="ctr"/>
                </a:tc>
                <a:tc>
                  <a:txBody>
                    <a:bodyPr/>
                    <a:lstStyle/>
                    <a:p>
                      <a:r>
                        <a:rPr lang="en-US" dirty="0" smtClean="0"/>
                        <a:t>name: string</a:t>
                      </a:r>
                      <a:endParaRPr lang="en-US" dirty="0"/>
                    </a:p>
                  </a:txBody>
                  <a:tcPr/>
                </a:tc>
              </a:tr>
              <a:tr h="450963">
                <a:tc vMerge="1">
                  <a:txBody>
                    <a:bodyPr/>
                    <a:lstStyle/>
                    <a:p>
                      <a:endParaRPr lang="en-US" dirty="0"/>
                    </a:p>
                  </a:txBody>
                  <a:tcPr/>
                </a:tc>
                <a:tc>
                  <a:txBody>
                    <a:bodyPr/>
                    <a:lstStyle/>
                    <a:p>
                      <a:r>
                        <a:rPr lang="en-US" dirty="0" smtClean="0"/>
                        <a:t>age: </a:t>
                      </a:r>
                      <a:r>
                        <a:rPr lang="en-US" dirty="0" err="1" smtClean="0"/>
                        <a:t>int</a:t>
                      </a:r>
                      <a:endParaRPr lang="en-US" dirty="0"/>
                    </a:p>
                  </a:txBody>
                  <a:tcPr/>
                </a:tc>
              </a:tr>
              <a:tr h="450963">
                <a:tc vMerge="1">
                  <a:txBody>
                    <a:bodyPr/>
                    <a:lstStyle/>
                    <a:p>
                      <a:endParaRPr lang="en-US" dirty="0"/>
                    </a:p>
                  </a:txBody>
                  <a:tcPr/>
                </a:tc>
                <a:tc>
                  <a:txBody>
                    <a:bodyPr/>
                    <a:lstStyle/>
                    <a:p>
                      <a:r>
                        <a:rPr lang="en-US" dirty="0" err="1" smtClean="0"/>
                        <a:t>ssn</a:t>
                      </a:r>
                      <a:r>
                        <a:rPr lang="en-US" dirty="0" smtClean="0"/>
                        <a:t>: string</a:t>
                      </a:r>
                      <a:endParaRPr lang="en-US" dirty="0"/>
                    </a:p>
                  </a:txBody>
                  <a:tcPr/>
                </a:tc>
              </a:tr>
            </a:tbl>
          </a:graphicData>
        </a:graphic>
      </p:graphicFrame>
      <p:cxnSp>
        <p:nvCxnSpPr>
          <p:cNvPr id="7" name="Straight Arrow Connector 6"/>
          <p:cNvCxnSpPr/>
          <p:nvPr/>
        </p:nvCxnSpPr>
        <p:spPr>
          <a:xfrm flipH="1" flipV="1">
            <a:off x="4135238" y="2491029"/>
            <a:ext cx="1104368" cy="4908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8" name="Right Brace 7"/>
          <p:cNvSpPr/>
          <p:nvPr/>
        </p:nvSpPr>
        <p:spPr>
          <a:xfrm>
            <a:off x="3889824" y="2067677"/>
            <a:ext cx="171790" cy="877382"/>
          </a:xfrm>
          <a:prstGeom prst="rightBrace">
            <a:avLst/>
          </a:prstGeom>
          <a:ln>
            <a:solidFill>
              <a:srgbClr val="8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0" name="Straight Arrow Connector 9"/>
          <p:cNvCxnSpPr/>
          <p:nvPr/>
        </p:nvCxnSpPr>
        <p:spPr>
          <a:xfrm flipH="1">
            <a:off x="4135238" y="2638282"/>
            <a:ext cx="1104368" cy="55219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1" name="Right Brace 10"/>
          <p:cNvSpPr/>
          <p:nvPr/>
        </p:nvSpPr>
        <p:spPr>
          <a:xfrm>
            <a:off x="3889824" y="2994144"/>
            <a:ext cx="171790" cy="392674"/>
          </a:xfrm>
          <a:prstGeom prst="rightBrace">
            <a:avLst/>
          </a:pr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5" name="Straight Arrow Connector 14"/>
          <p:cNvCxnSpPr/>
          <p:nvPr/>
        </p:nvCxnSpPr>
        <p:spPr>
          <a:xfrm flipH="1" flipV="1">
            <a:off x="4135238" y="2638282"/>
            <a:ext cx="1104368" cy="1000093"/>
          </a:xfrm>
          <a:prstGeom prst="straightConnector1">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sp>
        <p:nvSpPr>
          <p:cNvPr id="16" name="Right Brace 15"/>
          <p:cNvSpPr/>
          <p:nvPr/>
        </p:nvSpPr>
        <p:spPr>
          <a:xfrm>
            <a:off x="3889824" y="3870355"/>
            <a:ext cx="171790" cy="392674"/>
          </a:xfrm>
          <a:prstGeom prst="rightBrace">
            <a:avLst/>
          </a:prstGeom>
          <a:ln>
            <a:solidFill>
              <a:srgbClr val="00009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9" name="Straight Arrow Connector 18"/>
          <p:cNvCxnSpPr/>
          <p:nvPr/>
        </p:nvCxnSpPr>
        <p:spPr>
          <a:xfrm flipH="1" flipV="1">
            <a:off x="4135238" y="3251837"/>
            <a:ext cx="1104368" cy="490842"/>
          </a:xfrm>
          <a:prstGeom prst="straightConnector1">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flipH="1">
            <a:off x="4135238" y="3810170"/>
            <a:ext cx="1104368" cy="239286"/>
          </a:xfrm>
          <a:prstGeom prst="straightConnector1">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sp>
        <p:nvSpPr>
          <p:cNvPr id="26" name="TextBox 25"/>
          <p:cNvSpPr txBox="1"/>
          <p:nvPr/>
        </p:nvSpPr>
        <p:spPr>
          <a:xfrm>
            <a:off x="1006023" y="5319513"/>
            <a:ext cx="6394937" cy="646331"/>
          </a:xfrm>
          <a:prstGeom prst="rect">
            <a:avLst/>
          </a:prstGeom>
          <a:noFill/>
        </p:spPr>
        <p:txBody>
          <a:bodyPr wrap="none" rtlCol="0">
            <a:spAutoFit/>
          </a:bodyPr>
          <a:lstStyle/>
          <a:p>
            <a:r>
              <a:rPr lang="en-US" dirty="0" smtClean="0"/>
              <a:t>IMPORTANT: A </a:t>
            </a:r>
            <a:r>
              <a:rPr lang="en-US" b="1" i="1" dirty="0" smtClean="0">
                <a:solidFill>
                  <a:srgbClr val="FF0000"/>
                </a:solidFill>
              </a:rPr>
              <a:t>type</a:t>
            </a:r>
            <a:r>
              <a:rPr lang="en-US" b="1" dirty="0" smtClean="0">
                <a:solidFill>
                  <a:srgbClr val="FF0000"/>
                </a:solidFill>
              </a:rPr>
              <a:t> </a:t>
            </a:r>
            <a:r>
              <a:rPr lang="en-US" dirty="0" smtClean="0"/>
              <a:t>implements an </a:t>
            </a:r>
            <a:r>
              <a:rPr lang="en-US" b="1" i="1" dirty="0" smtClean="0">
                <a:solidFill>
                  <a:srgbClr val="800000"/>
                </a:solidFill>
              </a:rPr>
              <a:t>interface</a:t>
            </a:r>
            <a:r>
              <a:rPr lang="en-US" dirty="0" smtClean="0"/>
              <a:t>, if it provide function</a:t>
            </a:r>
          </a:p>
          <a:p>
            <a:r>
              <a:rPr lang="en-US" dirty="0" smtClean="0"/>
              <a:t>definitions for </a:t>
            </a:r>
            <a:r>
              <a:rPr lang="en-US" b="1" dirty="0" smtClean="0">
                <a:solidFill>
                  <a:srgbClr val="0000FF"/>
                </a:solidFill>
              </a:rPr>
              <a:t>ALL</a:t>
            </a:r>
            <a:r>
              <a:rPr lang="en-US" dirty="0" smtClean="0">
                <a:solidFill>
                  <a:srgbClr val="0000FF"/>
                </a:solidFill>
              </a:rPr>
              <a:t> </a:t>
            </a:r>
            <a:r>
              <a:rPr lang="en-US" dirty="0" smtClean="0"/>
              <a:t>methods of the interface.</a:t>
            </a:r>
            <a:endParaRPr lang="en-US" dirty="0"/>
          </a:p>
        </p:txBody>
      </p:sp>
    </p:spTree>
    <p:extLst>
      <p:ext uri="{BB962C8B-B14F-4D97-AF65-F5344CB8AC3E}">
        <p14:creationId xmlns:p14="http://schemas.microsoft.com/office/powerpoint/2010/main" val="2680608901"/>
      </p:ext>
    </p:extLst>
  </p:cSld>
  <p:clrMapOvr>
    <a:masterClrMapping/>
  </p:clrMapOvr>
  <p:timing>
    <p:tnLst>
      <p:par>
        <p:cTn xmlns:p14="http://schemas.microsoft.com/office/powerpoint/2010/main" id="1" dur="indefinite" restart="never" nodeType="tmRoot"/>
      </p:par>
    </p:tnLst>
  </p:timing>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212365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4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Implementing Interfaces</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Ch.9 : Types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475244381"/>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Installing Application (remote)</a:t>
            </a:r>
            <a:endParaRPr lang="en-US" dirty="0"/>
          </a:p>
        </p:txBody>
      </p:sp>
      <p:pic>
        <p:nvPicPr>
          <p:cNvPr id="4" name="Content Placeholder 3" descr="Screen Shot 2016-09-05 at 8.33.png"/>
          <p:cNvPicPr>
            <a:picLocks noGrp="1" noChangeAspect="1"/>
          </p:cNvPicPr>
          <p:nvPr>
            <p:ph idx="1"/>
          </p:nvPr>
        </p:nvPicPr>
        <p:blipFill>
          <a:blip r:embed="rId2">
            <a:extLst>
              <a:ext uri="{28A0092B-C50C-407E-A947-70E740481C1C}">
                <a14:useLocalDpi xmlns:a14="http://schemas.microsoft.com/office/drawing/2010/main" val="0"/>
              </a:ext>
            </a:extLst>
          </a:blip>
          <a:srcRect l="-19048" r="-19048"/>
          <a:stretch>
            <a:fillRect/>
          </a:stretch>
        </p:blipFill>
        <p:spPr/>
      </p:pic>
    </p:spTree>
    <p:extLst>
      <p:ext uri="{BB962C8B-B14F-4D97-AF65-F5344CB8AC3E}">
        <p14:creationId xmlns:p14="http://schemas.microsoft.com/office/powerpoint/2010/main" val="1616870806"/>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How to implement an ‘interface’?</a:t>
            </a:r>
          </a:p>
          <a:p>
            <a:pPr lvl="1"/>
            <a:r>
              <a:rPr lang="en-US" dirty="0" smtClean="0"/>
              <a:t>Providing method definitions for </a:t>
            </a:r>
            <a:r>
              <a:rPr lang="en-US" smtClean="0"/>
              <a:t>an interface</a:t>
            </a:r>
            <a:endParaRPr lang="en-US" dirty="0"/>
          </a:p>
        </p:txBody>
      </p:sp>
    </p:spTree>
    <p:extLst>
      <p:ext uri="{BB962C8B-B14F-4D97-AF65-F5344CB8AC3E}">
        <p14:creationId xmlns:p14="http://schemas.microsoft.com/office/powerpoint/2010/main" val="2598527803"/>
      </p:ext>
    </p:extLst>
  </p:cSld>
  <p:clrMapOvr>
    <a:masterClrMapping/>
  </p:clrMapOvr>
  <p:timing>
    <p:tnLst>
      <p:par>
        <p:cTn xmlns:p14="http://schemas.microsoft.com/office/powerpoint/2010/main" id="1" dur="indefinite" restart="never" nodeType="tmRoot"/>
      </p:par>
    </p:tnLst>
  </p:timing>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5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vs</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*T Receiver</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Ch.9 : Types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1837654743"/>
      </p:ext>
    </p:extLst>
  </p:cSld>
  <p:clrMapOvr>
    <a:masterClrMapping/>
  </p:clrMapOvr>
  <p:timing>
    <p:tnLst>
      <p:par>
        <p:cTn xmlns:p14="http://schemas.microsoft.com/office/powerpoint/2010/main" id="1" dur="indefinite" restart="never" nodeType="tmRoot"/>
      </p:par>
    </p:tnLst>
  </p:timing>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Implementing an ‘interface’ for T </a:t>
            </a:r>
            <a:r>
              <a:rPr lang="en-US" dirty="0" err="1" smtClean="0"/>
              <a:t>vs</a:t>
            </a:r>
            <a:r>
              <a:rPr lang="en-US" dirty="0" smtClean="0"/>
              <a:t> *T</a:t>
            </a:r>
          </a:p>
          <a:p>
            <a:pPr lvl="1"/>
            <a:r>
              <a:rPr lang="en-US" dirty="0" smtClean="0"/>
              <a:t>When to use T </a:t>
            </a:r>
            <a:r>
              <a:rPr lang="en-US" dirty="0" err="1" smtClean="0"/>
              <a:t>vs</a:t>
            </a:r>
            <a:r>
              <a:rPr lang="en-US" dirty="0" smtClean="0"/>
              <a:t> *T to implement an ‘interface’</a:t>
            </a:r>
          </a:p>
        </p:txBody>
      </p:sp>
    </p:spTree>
    <p:extLst>
      <p:ext uri="{BB962C8B-B14F-4D97-AF65-F5344CB8AC3E}">
        <p14:creationId xmlns:p14="http://schemas.microsoft.com/office/powerpoint/2010/main" val="1557960170"/>
      </p:ext>
    </p:extLst>
  </p:cSld>
  <p:clrMapOvr>
    <a:masterClrMapping/>
  </p:clrMapOvr>
  <p:timing>
    <p:tnLst>
      <p:par>
        <p:cTn xmlns:p14="http://schemas.microsoft.com/office/powerpoint/2010/main" id="1" dur="indefinite" restart="never" nodeType="tmRoot"/>
      </p:par>
    </p:tnLst>
  </p:timing>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6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Method Set</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Ch.9 : Types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455577669"/>
      </p:ext>
    </p:extLst>
  </p:cSld>
  <p:clrMapOvr>
    <a:masterClrMapping/>
  </p:clrMapOvr>
  <p:timing>
    <p:tnLst>
      <p:par>
        <p:cTn xmlns:p14="http://schemas.microsoft.com/office/powerpoint/2010/main" id="1" dur="indefinite" restart="never" nodeType="tmRoot"/>
      </p:par>
    </p:tnLst>
  </p:timing>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Understanding Method Sets</a:t>
            </a:r>
          </a:p>
          <a:p>
            <a:pPr lvl="1"/>
            <a:r>
              <a:rPr lang="en-US" dirty="0" smtClean="0"/>
              <a:t>Method Set of an interface</a:t>
            </a:r>
          </a:p>
          <a:p>
            <a:pPr lvl="1"/>
            <a:r>
              <a:rPr lang="en-US" dirty="0" smtClean="0"/>
              <a:t>Method Set of a type</a:t>
            </a:r>
          </a:p>
          <a:p>
            <a:pPr lvl="2"/>
            <a:r>
              <a:rPr lang="en-US" dirty="0" smtClean="0"/>
              <a:t>T </a:t>
            </a:r>
            <a:r>
              <a:rPr lang="en-US" dirty="0" err="1" smtClean="0"/>
              <a:t>vs</a:t>
            </a:r>
            <a:r>
              <a:rPr lang="en-US" dirty="0" smtClean="0"/>
              <a:t> *T</a:t>
            </a:r>
          </a:p>
        </p:txBody>
      </p:sp>
    </p:spTree>
    <p:extLst>
      <p:ext uri="{BB962C8B-B14F-4D97-AF65-F5344CB8AC3E}">
        <p14:creationId xmlns:p14="http://schemas.microsoft.com/office/powerpoint/2010/main" val="1558137463"/>
      </p:ext>
    </p:extLst>
  </p:cSld>
  <p:clrMapOvr>
    <a:masterClrMapping/>
  </p:clrMapOvr>
  <p:timing>
    <p:tnLst>
      <p:par>
        <p:cTn xmlns:p14="http://schemas.microsoft.com/office/powerpoint/2010/main" id="1" dur="indefinite" restart="never" nodeType="tmRoot"/>
      </p:par>
    </p:tnLst>
  </p:timing>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Method Sets</a:t>
            </a:r>
            <a:endParaRPr lang="en-US" dirty="0"/>
          </a:p>
        </p:txBody>
      </p:sp>
      <p:sp>
        <p:nvSpPr>
          <p:cNvPr id="3" name="Content Placeholder 2"/>
          <p:cNvSpPr>
            <a:spLocks noGrp="1"/>
          </p:cNvSpPr>
          <p:nvPr>
            <p:ph idx="1"/>
          </p:nvPr>
        </p:nvSpPr>
        <p:spPr/>
        <p:txBody>
          <a:bodyPr>
            <a:normAutofit fontScale="77500" lnSpcReduction="20000"/>
          </a:bodyPr>
          <a:lstStyle/>
          <a:p>
            <a:r>
              <a:rPr lang="en-US" dirty="0"/>
              <a:t>A type may have a </a:t>
            </a:r>
            <a:r>
              <a:rPr lang="en-US" i="1" dirty="0"/>
              <a:t>method set</a:t>
            </a:r>
            <a:r>
              <a:rPr lang="en-US" dirty="0"/>
              <a:t> associated with it. The method set of an </a:t>
            </a:r>
            <a:r>
              <a:rPr lang="en-US" dirty="0">
                <a:hlinkClick r:id="rId2"/>
              </a:rPr>
              <a:t>interface type</a:t>
            </a:r>
            <a:r>
              <a:rPr lang="en-US" dirty="0"/>
              <a:t> is its interface. The method set of any other type T consists of all </a:t>
            </a:r>
            <a:r>
              <a:rPr lang="en-US" dirty="0">
                <a:hlinkClick r:id="rId3"/>
              </a:rPr>
              <a:t>methods</a:t>
            </a:r>
            <a:r>
              <a:rPr lang="en-US" dirty="0"/>
              <a:t> declared with receiver type T. The method set of the corresponding </a:t>
            </a:r>
            <a:r>
              <a:rPr lang="en-US" dirty="0">
                <a:hlinkClick r:id="rId4"/>
              </a:rPr>
              <a:t>pointer type</a:t>
            </a:r>
            <a:r>
              <a:rPr lang="en-US" dirty="0"/>
              <a:t> *T is the set of all methods declared with receiver *T or T (that is, it also contains the method set of T). Further rules apply to </a:t>
            </a:r>
            <a:r>
              <a:rPr lang="en-US" dirty="0" err="1"/>
              <a:t>structs</a:t>
            </a:r>
            <a:r>
              <a:rPr lang="en-US" dirty="0"/>
              <a:t> containing anonymous fields, as described in the section on </a:t>
            </a:r>
            <a:r>
              <a:rPr lang="en-US" dirty="0">
                <a:hlinkClick r:id="rId5"/>
              </a:rPr>
              <a:t>struct types</a:t>
            </a:r>
            <a:r>
              <a:rPr lang="en-US" dirty="0"/>
              <a:t>. Any other type has an empty method set. In a method set, each method must have a </a:t>
            </a:r>
            <a:r>
              <a:rPr lang="en-US" dirty="0">
                <a:hlinkClick r:id="rId6"/>
              </a:rPr>
              <a:t>unique</a:t>
            </a:r>
            <a:r>
              <a:rPr lang="en-US" dirty="0"/>
              <a:t> non-</a:t>
            </a:r>
            <a:r>
              <a:rPr lang="en-US" dirty="0">
                <a:hlinkClick r:id="rId7"/>
              </a:rPr>
              <a:t>blank</a:t>
            </a:r>
            <a:r>
              <a:rPr lang="en-US" dirty="0"/>
              <a:t> </a:t>
            </a:r>
            <a:r>
              <a:rPr lang="en-US" dirty="0">
                <a:hlinkClick r:id="rId8"/>
              </a:rPr>
              <a:t>method name</a:t>
            </a:r>
            <a:r>
              <a:rPr lang="en-US" dirty="0"/>
              <a:t>. </a:t>
            </a:r>
          </a:p>
          <a:p>
            <a:r>
              <a:rPr lang="en-US" dirty="0"/>
              <a:t>The method set of a type determines the interfaces that the type </a:t>
            </a:r>
            <a:r>
              <a:rPr lang="en-US" dirty="0">
                <a:hlinkClick r:id="rId2"/>
              </a:rPr>
              <a:t>implements</a:t>
            </a:r>
            <a:r>
              <a:rPr lang="en-US" dirty="0"/>
              <a:t> and the methods that can be </a:t>
            </a:r>
            <a:r>
              <a:rPr lang="en-US" dirty="0">
                <a:hlinkClick r:id="rId9"/>
              </a:rPr>
              <a:t>called</a:t>
            </a:r>
            <a:r>
              <a:rPr lang="en-US" dirty="0"/>
              <a:t> using a receiver of that type. </a:t>
            </a:r>
          </a:p>
        </p:txBody>
      </p:sp>
      <p:sp>
        <p:nvSpPr>
          <p:cNvPr id="4" name="TextBox 3"/>
          <p:cNvSpPr txBox="1"/>
          <p:nvPr/>
        </p:nvSpPr>
        <p:spPr>
          <a:xfrm>
            <a:off x="1856992" y="6245980"/>
            <a:ext cx="5430017" cy="369332"/>
          </a:xfrm>
          <a:prstGeom prst="rect">
            <a:avLst/>
          </a:prstGeom>
          <a:noFill/>
        </p:spPr>
        <p:txBody>
          <a:bodyPr wrap="none" rtlCol="0">
            <a:spAutoFit/>
          </a:bodyPr>
          <a:lstStyle/>
          <a:p>
            <a:r>
              <a:rPr lang="en-US" dirty="0" smtClean="0"/>
              <a:t>Method Sets</a:t>
            </a:r>
            <a:r>
              <a:rPr lang="en-US" dirty="0"/>
              <a:t>: https://</a:t>
            </a:r>
            <a:r>
              <a:rPr lang="en-US" dirty="0" err="1"/>
              <a:t>golang.org</a:t>
            </a:r>
            <a:r>
              <a:rPr lang="en-US" dirty="0"/>
              <a:t>/ref/</a:t>
            </a:r>
            <a:r>
              <a:rPr lang="en-US" dirty="0" err="1"/>
              <a:t>spec#Method_sets</a:t>
            </a:r>
            <a:endParaRPr lang="en-US" dirty="0"/>
          </a:p>
        </p:txBody>
      </p:sp>
    </p:spTree>
    <p:extLst>
      <p:ext uri="{BB962C8B-B14F-4D97-AF65-F5344CB8AC3E}">
        <p14:creationId xmlns:p14="http://schemas.microsoft.com/office/powerpoint/2010/main" val="2648876276"/>
      </p:ext>
    </p:extLst>
  </p:cSld>
  <p:clrMapOvr>
    <a:masterClrMapping/>
  </p:clrMapOvr>
  <p:timing>
    <p:tnLst>
      <p:par>
        <p:cTn xmlns:p14="http://schemas.microsoft.com/office/powerpoint/2010/main" id="1" dur="indefinite" restart="never" nodeType="tmRoot"/>
      </p:par>
    </p:tnLst>
  </p:timing>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p:cNvSpPr/>
          <p:nvPr/>
        </p:nvSpPr>
        <p:spPr>
          <a:xfrm>
            <a:off x="4386790" y="1828391"/>
            <a:ext cx="1276156" cy="112893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ectangle 30"/>
          <p:cNvSpPr/>
          <p:nvPr/>
        </p:nvSpPr>
        <p:spPr>
          <a:xfrm>
            <a:off x="3153580" y="1828391"/>
            <a:ext cx="1071972" cy="112893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Methods &amp; Interfaces</a:t>
            </a:r>
            <a:endParaRPr lang="en-US" dirty="0"/>
          </a:p>
        </p:txBody>
      </p:sp>
      <p:sp>
        <p:nvSpPr>
          <p:cNvPr id="18" name="Oval 17"/>
          <p:cNvSpPr/>
          <p:nvPr/>
        </p:nvSpPr>
        <p:spPr>
          <a:xfrm>
            <a:off x="3344299" y="2497568"/>
            <a:ext cx="233144" cy="227015"/>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20" name="Oval 19"/>
          <p:cNvSpPr/>
          <p:nvPr/>
        </p:nvSpPr>
        <p:spPr>
          <a:xfrm>
            <a:off x="3577443" y="2123984"/>
            <a:ext cx="233144" cy="227015"/>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21" name="Oval 20"/>
          <p:cNvSpPr/>
          <p:nvPr/>
        </p:nvSpPr>
        <p:spPr>
          <a:xfrm>
            <a:off x="3866790" y="2408199"/>
            <a:ext cx="233144" cy="227015"/>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22" name="Isosceles Triangle 21"/>
          <p:cNvSpPr/>
          <p:nvPr/>
        </p:nvSpPr>
        <p:spPr>
          <a:xfrm>
            <a:off x="4697263" y="1936849"/>
            <a:ext cx="227009" cy="187135"/>
          </a:xfrm>
          <a:prstGeom prst="triangl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25" name="Isosceles Triangle 24"/>
          <p:cNvSpPr/>
          <p:nvPr/>
        </p:nvSpPr>
        <p:spPr>
          <a:xfrm>
            <a:off x="4583759" y="2544713"/>
            <a:ext cx="227009" cy="187135"/>
          </a:xfrm>
          <a:prstGeom prst="triangl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26" name="Isosceles Triangle 25"/>
          <p:cNvSpPr/>
          <p:nvPr/>
        </p:nvSpPr>
        <p:spPr>
          <a:xfrm>
            <a:off x="5261718" y="2638281"/>
            <a:ext cx="227009" cy="187135"/>
          </a:xfrm>
          <a:prstGeom prst="triangl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27" name="Isosceles Triangle 26"/>
          <p:cNvSpPr/>
          <p:nvPr/>
        </p:nvSpPr>
        <p:spPr>
          <a:xfrm>
            <a:off x="4924272" y="2357578"/>
            <a:ext cx="227009" cy="187135"/>
          </a:xfrm>
          <a:prstGeom prst="triangl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32" name="TextBox 31"/>
          <p:cNvSpPr txBox="1"/>
          <p:nvPr/>
        </p:nvSpPr>
        <p:spPr>
          <a:xfrm>
            <a:off x="3153580" y="1417638"/>
            <a:ext cx="1071971" cy="369332"/>
          </a:xfrm>
          <a:prstGeom prst="rect">
            <a:avLst/>
          </a:prstGeom>
          <a:noFill/>
        </p:spPr>
        <p:txBody>
          <a:bodyPr wrap="square" rtlCol="0">
            <a:spAutoFit/>
          </a:bodyPr>
          <a:lstStyle/>
          <a:p>
            <a:pPr algn="ctr"/>
            <a:r>
              <a:rPr lang="en-US" dirty="0" smtClean="0"/>
              <a:t>T</a:t>
            </a:r>
            <a:endParaRPr lang="en-US" dirty="0"/>
          </a:p>
        </p:txBody>
      </p:sp>
      <p:sp>
        <p:nvSpPr>
          <p:cNvPr id="33" name="TextBox 32"/>
          <p:cNvSpPr txBox="1"/>
          <p:nvPr/>
        </p:nvSpPr>
        <p:spPr>
          <a:xfrm>
            <a:off x="4386790" y="1417638"/>
            <a:ext cx="1276156" cy="369332"/>
          </a:xfrm>
          <a:prstGeom prst="rect">
            <a:avLst/>
          </a:prstGeom>
          <a:noFill/>
        </p:spPr>
        <p:txBody>
          <a:bodyPr wrap="square" rtlCol="0">
            <a:spAutoFit/>
          </a:bodyPr>
          <a:lstStyle/>
          <a:p>
            <a:pPr algn="ctr"/>
            <a:r>
              <a:rPr lang="en-US" dirty="0" smtClean="0"/>
              <a:t>*T</a:t>
            </a:r>
            <a:endParaRPr lang="en-US" dirty="0"/>
          </a:p>
        </p:txBody>
      </p:sp>
      <p:sp>
        <p:nvSpPr>
          <p:cNvPr id="34" name="TextBox 33"/>
          <p:cNvSpPr txBox="1"/>
          <p:nvPr/>
        </p:nvSpPr>
        <p:spPr>
          <a:xfrm>
            <a:off x="1638143" y="3411360"/>
            <a:ext cx="1431927" cy="369332"/>
          </a:xfrm>
          <a:prstGeom prst="rect">
            <a:avLst/>
          </a:prstGeom>
        </p:spPr>
        <p:style>
          <a:lnRef idx="2">
            <a:schemeClr val="dk1">
              <a:shade val="50000"/>
            </a:schemeClr>
          </a:lnRef>
          <a:fillRef idx="1">
            <a:schemeClr val="dk1"/>
          </a:fillRef>
          <a:effectRef idx="0">
            <a:schemeClr val="dk1"/>
          </a:effectRef>
          <a:fontRef idx="minor">
            <a:schemeClr val="lt1"/>
          </a:fontRef>
        </p:style>
        <p:txBody>
          <a:bodyPr wrap="none" rtlCol="0">
            <a:spAutoFit/>
          </a:bodyPr>
          <a:lstStyle/>
          <a:p>
            <a:r>
              <a:rPr lang="en-US" dirty="0" smtClean="0"/>
              <a:t>Interface Foo</a:t>
            </a:r>
            <a:endParaRPr lang="en-US" dirty="0"/>
          </a:p>
        </p:txBody>
      </p:sp>
      <p:sp>
        <p:nvSpPr>
          <p:cNvPr id="35" name="TextBox 34"/>
          <p:cNvSpPr txBox="1"/>
          <p:nvPr/>
        </p:nvSpPr>
        <p:spPr>
          <a:xfrm>
            <a:off x="1638143" y="3933092"/>
            <a:ext cx="1471489"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r>
              <a:rPr lang="en-US" dirty="0" smtClean="0"/>
              <a:t>Interface Goo</a:t>
            </a:r>
            <a:endParaRPr lang="en-US" dirty="0"/>
          </a:p>
        </p:txBody>
      </p:sp>
      <p:sp>
        <p:nvSpPr>
          <p:cNvPr id="36" name="TextBox 35"/>
          <p:cNvSpPr txBox="1"/>
          <p:nvPr/>
        </p:nvSpPr>
        <p:spPr>
          <a:xfrm>
            <a:off x="1638143" y="4454824"/>
            <a:ext cx="1471489" cy="36933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none" rtlCol="0">
            <a:spAutoFit/>
          </a:bodyPr>
          <a:lstStyle/>
          <a:p>
            <a:r>
              <a:rPr lang="en-US" dirty="0" smtClean="0"/>
              <a:t>Interface </a:t>
            </a:r>
            <a:r>
              <a:rPr lang="en-US" dirty="0" err="1" smtClean="0"/>
              <a:t>Hoo</a:t>
            </a:r>
            <a:endParaRPr lang="en-US" dirty="0"/>
          </a:p>
        </p:txBody>
      </p:sp>
      <p:cxnSp>
        <p:nvCxnSpPr>
          <p:cNvPr id="38" name="Elbow Connector 37"/>
          <p:cNvCxnSpPr>
            <a:stCxn id="18" idx="4"/>
            <a:endCxn id="34" idx="3"/>
          </p:cNvCxnSpPr>
          <p:nvPr/>
        </p:nvCxnSpPr>
        <p:spPr>
          <a:xfrm rot="5400000">
            <a:off x="2829750" y="2964904"/>
            <a:ext cx="871443" cy="390801"/>
          </a:xfrm>
          <a:prstGeom prst="bentConnector2">
            <a:avLst/>
          </a:prstGeom>
          <a:ln>
            <a:tailEnd type="arrow"/>
          </a:ln>
        </p:spPr>
        <p:style>
          <a:lnRef idx="2">
            <a:schemeClr val="dk1">
              <a:shade val="50000"/>
            </a:schemeClr>
          </a:lnRef>
          <a:fillRef idx="1">
            <a:schemeClr val="dk1"/>
          </a:fillRef>
          <a:effectRef idx="0">
            <a:schemeClr val="dk1"/>
          </a:effectRef>
          <a:fontRef idx="minor">
            <a:schemeClr val="lt1"/>
          </a:fontRef>
        </p:style>
      </p:cxnSp>
      <p:cxnSp>
        <p:nvCxnSpPr>
          <p:cNvPr id="39" name="Elbow Connector 38"/>
          <p:cNvCxnSpPr>
            <a:stCxn id="25" idx="2"/>
            <a:endCxn id="34" idx="3"/>
          </p:cNvCxnSpPr>
          <p:nvPr/>
        </p:nvCxnSpPr>
        <p:spPr>
          <a:xfrm rot="5400000">
            <a:off x="3394826" y="2407093"/>
            <a:ext cx="864178" cy="1513689"/>
          </a:xfrm>
          <a:prstGeom prst="bentConnector2">
            <a:avLst/>
          </a:prstGeom>
          <a:ln>
            <a:tailEnd type="arrow"/>
          </a:ln>
        </p:spPr>
        <p:style>
          <a:lnRef idx="2">
            <a:schemeClr val="dk1">
              <a:shade val="50000"/>
            </a:schemeClr>
          </a:lnRef>
          <a:fillRef idx="1">
            <a:schemeClr val="dk1"/>
          </a:fillRef>
          <a:effectRef idx="0">
            <a:schemeClr val="dk1"/>
          </a:effectRef>
          <a:fontRef idx="minor">
            <a:schemeClr val="lt1"/>
          </a:fontRef>
        </p:style>
      </p:cxnSp>
      <p:cxnSp>
        <p:nvCxnSpPr>
          <p:cNvPr id="44" name="Elbow Connector 43"/>
          <p:cNvCxnSpPr>
            <a:stCxn id="26" idx="2"/>
            <a:endCxn id="35" idx="3"/>
          </p:cNvCxnSpPr>
          <p:nvPr/>
        </p:nvCxnSpPr>
        <p:spPr>
          <a:xfrm rot="5400000">
            <a:off x="3539504" y="2395544"/>
            <a:ext cx="1292342" cy="2152086"/>
          </a:xfrm>
          <a:prstGeom prst="bentConnector2">
            <a:avLst/>
          </a:prstGeom>
          <a:ln>
            <a:tailEnd type="arrow"/>
          </a:ln>
        </p:spPr>
        <p:style>
          <a:lnRef idx="2">
            <a:schemeClr val="accent2">
              <a:shade val="50000"/>
            </a:schemeClr>
          </a:lnRef>
          <a:fillRef idx="1">
            <a:schemeClr val="accent2"/>
          </a:fillRef>
          <a:effectRef idx="0">
            <a:schemeClr val="accent2"/>
          </a:effectRef>
          <a:fontRef idx="minor">
            <a:schemeClr val="lt1"/>
          </a:fontRef>
        </p:style>
      </p:cxnSp>
      <p:cxnSp>
        <p:nvCxnSpPr>
          <p:cNvPr id="47" name="Elbow Connector 46"/>
          <p:cNvCxnSpPr>
            <a:stCxn id="25" idx="4"/>
            <a:endCxn id="35" idx="3"/>
          </p:cNvCxnSpPr>
          <p:nvPr/>
        </p:nvCxnSpPr>
        <p:spPr>
          <a:xfrm rot="5400000">
            <a:off x="3267245" y="2574235"/>
            <a:ext cx="1385910" cy="1701136"/>
          </a:xfrm>
          <a:prstGeom prst="bentConnector2">
            <a:avLst/>
          </a:prstGeom>
          <a:ln>
            <a:tailEnd type="arrow"/>
          </a:ln>
        </p:spPr>
        <p:style>
          <a:lnRef idx="2">
            <a:schemeClr val="accent2">
              <a:shade val="50000"/>
            </a:schemeClr>
          </a:lnRef>
          <a:fillRef idx="1">
            <a:schemeClr val="accent2"/>
          </a:fillRef>
          <a:effectRef idx="0">
            <a:schemeClr val="accent2"/>
          </a:effectRef>
          <a:fontRef idx="minor">
            <a:schemeClr val="lt1"/>
          </a:fontRef>
        </p:style>
      </p:cxnSp>
      <p:cxnSp>
        <p:nvCxnSpPr>
          <p:cNvPr id="50" name="Elbow Connector 49"/>
          <p:cNvCxnSpPr>
            <a:stCxn id="27" idx="3"/>
            <a:endCxn id="35" idx="3"/>
          </p:cNvCxnSpPr>
          <p:nvPr/>
        </p:nvCxnSpPr>
        <p:spPr>
          <a:xfrm rot="5400000">
            <a:off x="3287183" y="2367163"/>
            <a:ext cx="1573045" cy="1928145"/>
          </a:xfrm>
          <a:prstGeom prst="bentConnector2">
            <a:avLst/>
          </a:prstGeom>
          <a:ln>
            <a:tailEnd type="arrow"/>
          </a:ln>
        </p:spPr>
        <p:style>
          <a:lnRef idx="2">
            <a:schemeClr val="accent2">
              <a:shade val="50000"/>
            </a:schemeClr>
          </a:lnRef>
          <a:fillRef idx="1">
            <a:schemeClr val="accent2"/>
          </a:fillRef>
          <a:effectRef idx="0">
            <a:schemeClr val="accent2"/>
          </a:effectRef>
          <a:fontRef idx="minor">
            <a:schemeClr val="lt1"/>
          </a:fontRef>
        </p:style>
      </p:cxnSp>
      <p:cxnSp>
        <p:nvCxnSpPr>
          <p:cNvPr id="53" name="Elbow Connector 52"/>
          <p:cNvCxnSpPr>
            <a:stCxn id="26" idx="4"/>
            <a:endCxn id="36" idx="3"/>
          </p:cNvCxnSpPr>
          <p:nvPr/>
        </p:nvCxnSpPr>
        <p:spPr>
          <a:xfrm rot="5400000">
            <a:off x="3392143" y="2542906"/>
            <a:ext cx="1814074" cy="2379095"/>
          </a:xfrm>
          <a:prstGeom prst="bentConnector2">
            <a:avLst/>
          </a:prstGeom>
          <a:ln>
            <a:tailEnd type="arrow"/>
          </a:ln>
        </p:spPr>
        <p:style>
          <a:lnRef idx="2">
            <a:schemeClr val="accent3">
              <a:shade val="50000"/>
            </a:schemeClr>
          </a:lnRef>
          <a:fillRef idx="1">
            <a:schemeClr val="accent3"/>
          </a:fillRef>
          <a:effectRef idx="0">
            <a:schemeClr val="accent3"/>
          </a:effectRef>
          <a:fontRef idx="minor">
            <a:schemeClr val="lt1"/>
          </a:fontRef>
        </p:style>
      </p:cxnSp>
      <p:cxnSp>
        <p:nvCxnSpPr>
          <p:cNvPr id="56" name="Elbow Connector 55"/>
          <p:cNvCxnSpPr>
            <a:stCxn id="20" idx="4"/>
            <a:endCxn id="36" idx="3"/>
          </p:cNvCxnSpPr>
          <p:nvPr/>
        </p:nvCxnSpPr>
        <p:spPr>
          <a:xfrm rot="5400000">
            <a:off x="2257579" y="3203053"/>
            <a:ext cx="2288491" cy="584383"/>
          </a:xfrm>
          <a:prstGeom prst="bentConnector2">
            <a:avLst/>
          </a:prstGeom>
          <a:ln>
            <a:tailEnd type="arrow"/>
          </a:ln>
        </p:spPr>
        <p:style>
          <a:lnRef idx="2">
            <a:schemeClr val="accent3">
              <a:shade val="50000"/>
            </a:schemeClr>
          </a:lnRef>
          <a:fillRef idx="1">
            <a:schemeClr val="accent3"/>
          </a:fillRef>
          <a:effectRef idx="0">
            <a:schemeClr val="accent3"/>
          </a:effectRef>
          <a:fontRef idx="minor">
            <a:schemeClr val="lt1"/>
          </a:fontRef>
        </p:style>
      </p:cxnSp>
    </p:spTree>
    <p:extLst>
      <p:ext uri="{BB962C8B-B14F-4D97-AF65-F5344CB8AC3E}">
        <p14:creationId xmlns:p14="http://schemas.microsoft.com/office/powerpoint/2010/main" val="185659604"/>
      </p:ext>
    </p:extLst>
  </p:cSld>
  <p:clrMapOvr>
    <a:masterClrMapping/>
  </p:clrMapOvr>
  <p:timing>
    <p:tnLst>
      <p:par>
        <p:cTn xmlns:p14="http://schemas.microsoft.com/office/powerpoint/2010/main" id="1" dur="indefinite" restart="never" nodeType="tmRoot"/>
      </p:par>
    </p:tnLst>
  </p:timing>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Method Set for T and *T</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51500598"/>
              </p:ext>
            </p:extLst>
          </p:nvPr>
        </p:nvGraphicFramePr>
        <p:xfrm>
          <a:off x="457200" y="2216462"/>
          <a:ext cx="8229600" cy="741680"/>
        </p:xfrm>
        <a:graphic>
          <a:graphicData uri="http://schemas.openxmlformats.org/drawingml/2006/table">
            <a:tbl>
              <a:tblPr firstRow="1" bandRow="1">
                <a:tableStyleId>{5C22544A-7EE6-4342-B048-85BDC9FD1C3A}</a:tableStyleId>
              </a:tblPr>
              <a:tblGrid>
                <a:gridCol w="4114800"/>
                <a:gridCol w="4114800"/>
              </a:tblGrid>
              <a:tr h="370840">
                <a:tc>
                  <a:txBody>
                    <a:bodyPr/>
                    <a:lstStyle/>
                    <a:p>
                      <a:r>
                        <a:rPr lang="en-US" dirty="0" smtClean="0"/>
                        <a:t>T = Person</a:t>
                      </a:r>
                      <a:endParaRPr lang="en-US" dirty="0"/>
                    </a:p>
                  </a:txBody>
                  <a:tcPr/>
                </a:tc>
                <a:tc>
                  <a:txBody>
                    <a:bodyPr/>
                    <a:lstStyle/>
                    <a:p>
                      <a:r>
                        <a:rPr lang="en-US" dirty="0" smtClean="0"/>
                        <a:t>*T = *Person</a:t>
                      </a:r>
                      <a:endParaRPr lang="en-US" dirty="0"/>
                    </a:p>
                  </a:txBody>
                  <a:tcPr/>
                </a:tc>
              </a:tr>
              <a:tr h="370840">
                <a:tc>
                  <a:txBody>
                    <a:bodyPr/>
                    <a:lstStyle/>
                    <a:p>
                      <a:r>
                        <a:rPr lang="en-US" dirty="0" err="1" smtClean="0"/>
                        <a:t>func</a:t>
                      </a:r>
                      <a:r>
                        <a:rPr lang="en-US" dirty="0" smtClean="0"/>
                        <a:t> (p Person) Name() string</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err="1" smtClean="0"/>
                        <a:t>func</a:t>
                      </a:r>
                      <a:r>
                        <a:rPr lang="en-US" dirty="0" smtClean="0"/>
                        <a:t> (p *Person) </a:t>
                      </a:r>
                      <a:r>
                        <a:rPr lang="en-US" dirty="0" err="1" smtClean="0"/>
                        <a:t>SetName</a:t>
                      </a:r>
                      <a:r>
                        <a:rPr lang="en-US" dirty="0" smtClean="0"/>
                        <a:t>(n string)</a:t>
                      </a:r>
                    </a:p>
                  </a:txBody>
                  <a:tcPr/>
                </a:tc>
              </a:tr>
            </a:tbl>
          </a:graphicData>
        </a:graphic>
      </p:graphicFrame>
      <p:sp>
        <p:nvSpPr>
          <p:cNvPr id="5" name="TextBox 4"/>
          <p:cNvSpPr txBox="1"/>
          <p:nvPr/>
        </p:nvSpPr>
        <p:spPr>
          <a:xfrm>
            <a:off x="3882674" y="1625918"/>
            <a:ext cx="1378653" cy="461665"/>
          </a:xfrm>
          <a:prstGeom prst="rect">
            <a:avLst/>
          </a:prstGeom>
        </p:spPr>
        <p:style>
          <a:lnRef idx="1">
            <a:schemeClr val="accent2"/>
          </a:lnRef>
          <a:fillRef idx="2">
            <a:schemeClr val="accent2"/>
          </a:fillRef>
          <a:effectRef idx="1">
            <a:schemeClr val="accent2"/>
          </a:effectRef>
          <a:fontRef idx="minor">
            <a:schemeClr val="dk1"/>
          </a:fontRef>
        </p:style>
        <p:txBody>
          <a:bodyPr wrap="none" rtlCol="0">
            <a:spAutoFit/>
          </a:bodyPr>
          <a:lstStyle/>
          <a:p>
            <a:pPr algn="ctr"/>
            <a:r>
              <a:rPr lang="en-US" sz="2400" dirty="0" smtClean="0"/>
              <a:t>Receivers</a:t>
            </a:r>
            <a:endParaRPr lang="en-US" sz="2400" dirty="0"/>
          </a:p>
        </p:txBody>
      </p:sp>
      <p:graphicFrame>
        <p:nvGraphicFramePr>
          <p:cNvPr id="6" name="Content Placeholder 3"/>
          <p:cNvGraphicFramePr>
            <a:graphicFrameLocks/>
          </p:cNvGraphicFramePr>
          <p:nvPr>
            <p:extLst>
              <p:ext uri="{D42A27DB-BD31-4B8C-83A1-F6EECF244321}">
                <p14:modId xmlns:p14="http://schemas.microsoft.com/office/powerpoint/2010/main" val="2168749372"/>
              </p:ext>
            </p:extLst>
          </p:nvPr>
        </p:nvGraphicFramePr>
        <p:xfrm>
          <a:off x="457200" y="4252473"/>
          <a:ext cx="3770069" cy="1112520"/>
        </p:xfrm>
        <a:graphic>
          <a:graphicData uri="http://schemas.openxmlformats.org/drawingml/2006/table">
            <a:tbl>
              <a:tblPr firstRow="1" bandRow="1">
                <a:tableStyleId>{5C22544A-7EE6-4342-B048-85BDC9FD1C3A}</a:tableStyleId>
              </a:tblPr>
              <a:tblGrid>
                <a:gridCol w="3770069"/>
              </a:tblGrid>
              <a:tr h="370840">
                <a:tc>
                  <a:txBody>
                    <a:bodyPr/>
                    <a:lstStyle/>
                    <a:p>
                      <a:r>
                        <a:rPr lang="en-US" dirty="0" smtClean="0"/>
                        <a:t>T = Person</a:t>
                      </a:r>
                      <a:endParaRPr lang="en-US" dirty="0"/>
                    </a:p>
                  </a:txBody>
                  <a:tcPr/>
                </a:tc>
              </a:tr>
              <a:tr h="370840">
                <a:tc>
                  <a:txBody>
                    <a:bodyPr/>
                    <a:lstStyle/>
                    <a:p>
                      <a:r>
                        <a:rPr lang="en-US" dirty="0" err="1" smtClean="0"/>
                        <a:t>func</a:t>
                      </a:r>
                      <a:r>
                        <a:rPr lang="en-US" dirty="0" smtClean="0"/>
                        <a:t> (p Person) Name() string</a:t>
                      </a:r>
                      <a:endParaRPr lang="en-US" dirty="0"/>
                    </a:p>
                  </a:txBody>
                  <a:tcPr/>
                </a:tc>
              </a:tr>
              <a:tr h="37084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trike="sngStrike" dirty="0" err="1" smtClean="0"/>
                        <a:t>func</a:t>
                      </a:r>
                      <a:r>
                        <a:rPr lang="en-US" strike="sngStrike" dirty="0" smtClean="0"/>
                        <a:t> (p *Person) </a:t>
                      </a:r>
                      <a:r>
                        <a:rPr lang="en-US" strike="sngStrike" dirty="0" err="1" smtClean="0"/>
                        <a:t>SetName</a:t>
                      </a:r>
                      <a:r>
                        <a:rPr lang="en-US" strike="sngStrike" dirty="0" smtClean="0"/>
                        <a:t>(n string)</a:t>
                      </a:r>
                    </a:p>
                  </a:txBody>
                  <a:tcPr/>
                </a:tc>
              </a:tr>
            </a:tbl>
          </a:graphicData>
        </a:graphic>
      </p:graphicFrame>
      <p:sp>
        <p:nvSpPr>
          <p:cNvPr id="7" name="TextBox 6"/>
          <p:cNvSpPr txBox="1"/>
          <p:nvPr/>
        </p:nvSpPr>
        <p:spPr>
          <a:xfrm>
            <a:off x="3683329" y="3661929"/>
            <a:ext cx="1777350" cy="461665"/>
          </a:xfrm>
          <a:prstGeom prst="rect">
            <a:avLst/>
          </a:prstGeom>
        </p:spPr>
        <p:style>
          <a:lnRef idx="1">
            <a:schemeClr val="accent2"/>
          </a:lnRef>
          <a:fillRef idx="2">
            <a:schemeClr val="accent2"/>
          </a:fillRef>
          <a:effectRef idx="1">
            <a:schemeClr val="accent2"/>
          </a:effectRef>
          <a:fontRef idx="minor">
            <a:schemeClr val="dk1"/>
          </a:fontRef>
        </p:style>
        <p:txBody>
          <a:bodyPr wrap="none" rtlCol="0">
            <a:spAutoFit/>
          </a:bodyPr>
          <a:lstStyle/>
          <a:p>
            <a:pPr algn="ctr"/>
            <a:r>
              <a:rPr lang="en-US" sz="2400" dirty="0" smtClean="0"/>
              <a:t>Method Sets</a:t>
            </a:r>
            <a:endParaRPr lang="en-US" sz="2400" dirty="0"/>
          </a:p>
        </p:txBody>
      </p:sp>
      <p:graphicFrame>
        <p:nvGraphicFramePr>
          <p:cNvPr id="8" name="Content Placeholder 3"/>
          <p:cNvGraphicFramePr>
            <a:graphicFrameLocks/>
          </p:cNvGraphicFramePr>
          <p:nvPr>
            <p:extLst>
              <p:ext uri="{D42A27DB-BD31-4B8C-83A1-F6EECF244321}">
                <p14:modId xmlns:p14="http://schemas.microsoft.com/office/powerpoint/2010/main" val="711934895"/>
              </p:ext>
            </p:extLst>
          </p:nvPr>
        </p:nvGraphicFramePr>
        <p:xfrm>
          <a:off x="5049408" y="4252473"/>
          <a:ext cx="3637391" cy="1112520"/>
        </p:xfrm>
        <a:graphic>
          <a:graphicData uri="http://schemas.openxmlformats.org/drawingml/2006/table">
            <a:tbl>
              <a:tblPr firstRow="1" bandRow="1">
                <a:tableStyleId>{5C22544A-7EE6-4342-B048-85BDC9FD1C3A}</a:tableStyleId>
              </a:tblPr>
              <a:tblGrid>
                <a:gridCol w="3637391"/>
              </a:tblGrid>
              <a:tr h="370840">
                <a:tc>
                  <a:txBody>
                    <a:bodyPr/>
                    <a:lstStyle/>
                    <a:p>
                      <a:r>
                        <a:rPr lang="en-US" dirty="0" smtClean="0"/>
                        <a:t>*T = *Person</a:t>
                      </a:r>
                      <a:endParaRPr lang="en-US" dirty="0"/>
                    </a:p>
                  </a:txBody>
                  <a:tcPr/>
                </a:tc>
              </a:tr>
              <a:tr h="37084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err="1" smtClean="0"/>
                        <a:t>func</a:t>
                      </a:r>
                      <a:r>
                        <a:rPr lang="en-US" dirty="0" smtClean="0"/>
                        <a:t> (p *Person) </a:t>
                      </a:r>
                      <a:r>
                        <a:rPr lang="en-US" dirty="0" err="1" smtClean="0"/>
                        <a:t>SetName</a:t>
                      </a:r>
                      <a:r>
                        <a:rPr lang="en-US" dirty="0" smtClean="0"/>
                        <a:t>(n string)</a:t>
                      </a:r>
                    </a:p>
                  </a:txBody>
                  <a:tcPr/>
                </a:tc>
              </a:tr>
              <a:tr h="37084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err="1" smtClean="0"/>
                        <a:t>func</a:t>
                      </a:r>
                      <a:r>
                        <a:rPr lang="en-US" dirty="0" smtClean="0"/>
                        <a:t> (p Person) Name() string</a:t>
                      </a:r>
                    </a:p>
                  </a:txBody>
                  <a:tcPr/>
                </a:tc>
              </a:tr>
            </a:tbl>
          </a:graphicData>
        </a:graphic>
      </p:graphicFrame>
      <p:sp>
        <p:nvSpPr>
          <p:cNvPr id="9" name="TextBox 8"/>
          <p:cNvSpPr txBox="1"/>
          <p:nvPr/>
        </p:nvSpPr>
        <p:spPr>
          <a:xfrm>
            <a:off x="5076661" y="5724459"/>
            <a:ext cx="3610138"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dirty="0" smtClean="0">
                <a:sym typeface="Wingdings"/>
              </a:rPr>
              <a:t>(*</a:t>
            </a:r>
            <a:r>
              <a:rPr lang="en-US" dirty="0" err="1" smtClean="0">
                <a:sym typeface="Wingdings"/>
              </a:rPr>
              <a:t>pT</a:t>
            </a:r>
            <a:r>
              <a:rPr lang="en-US" dirty="0" smtClean="0">
                <a:sym typeface="Wingdings"/>
              </a:rPr>
              <a:t>).Name()</a:t>
            </a:r>
            <a:endParaRPr lang="en-US" dirty="0"/>
          </a:p>
        </p:txBody>
      </p:sp>
      <p:sp>
        <p:nvSpPr>
          <p:cNvPr id="10" name="TextBox 9"/>
          <p:cNvSpPr txBox="1"/>
          <p:nvPr/>
        </p:nvSpPr>
        <p:spPr>
          <a:xfrm>
            <a:off x="457200" y="5725658"/>
            <a:ext cx="3770069"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dirty="0" smtClean="0">
                <a:sym typeface="Wingdings"/>
              </a:rPr>
              <a:t>(&amp;t).</a:t>
            </a:r>
            <a:r>
              <a:rPr lang="en-US" dirty="0" err="1" smtClean="0">
                <a:sym typeface="Wingdings"/>
              </a:rPr>
              <a:t>SetName</a:t>
            </a:r>
            <a:r>
              <a:rPr lang="en-US" dirty="0" smtClean="0">
                <a:sym typeface="Wingdings"/>
              </a:rPr>
              <a:t>(</a:t>
            </a:r>
            <a:r>
              <a:rPr lang="mr-IN" dirty="0" smtClean="0">
                <a:sym typeface="Wingdings"/>
              </a:rPr>
              <a:t>…</a:t>
            </a:r>
            <a:r>
              <a:rPr lang="en-US" dirty="0" smtClean="0">
                <a:sym typeface="Wingdings"/>
              </a:rPr>
              <a:t>)</a:t>
            </a:r>
            <a:endParaRPr lang="en-US" dirty="0"/>
          </a:p>
        </p:txBody>
      </p:sp>
      <p:sp>
        <p:nvSpPr>
          <p:cNvPr id="14" name="TextBox 13"/>
          <p:cNvSpPr txBox="1"/>
          <p:nvPr/>
        </p:nvSpPr>
        <p:spPr>
          <a:xfrm>
            <a:off x="1568614" y="6466260"/>
            <a:ext cx="6006773" cy="369332"/>
          </a:xfrm>
          <a:prstGeom prst="rect">
            <a:avLst/>
          </a:prstGeom>
          <a:noFill/>
        </p:spPr>
        <p:txBody>
          <a:bodyPr wrap="none" rtlCol="0">
            <a:spAutoFit/>
          </a:bodyPr>
          <a:lstStyle/>
          <a:p>
            <a:r>
              <a:rPr lang="en-US" dirty="0"/>
              <a:t>Method Sets: </a:t>
            </a:r>
            <a:r>
              <a:rPr lang="en-US" dirty="0">
                <a:hlinkClick r:id="rId2"/>
              </a:rPr>
              <a:t>https://</a:t>
            </a:r>
            <a:r>
              <a:rPr lang="en-US" dirty="0" err="1">
                <a:hlinkClick r:id="rId2"/>
              </a:rPr>
              <a:t>github.com</a:t>
            </a:r>
            <a:r>
              <a:rPr lang="en-US" dirty="0">
                <a:hlinkClick r:id="rId2"/>
              </a:rPr>
              <a:t>/</a:t>
            </a:r>
            <a:r>
              <a:rPr lang="en-US" dirty="0" err="1">
                <a:hlinkClick r:id="rId2"/>
              </a:rPr>
              <a:t>golang</a:t>
            </a:r>
            <a:r>
              <a:rPr lang="en-US" dirty="0">
                <a:hlinkClick r:id="rId2"/>
              </a:rPr>
              <a:t>/go/wiki/</a:t>
            </a:r>
            <a:r>
              <a:rPr lang="en-US" dirty="0" err="1">
                <a:hlinkClick r:id="rId2"/>
              </a:rPr>
              <a:t>MethodSets</a:t>
            </a:r>
            <a:endParaRPr lang="en-US" dirty="0"/>
          </a:p>
        </p:txBody>
      </p:sp>
    </p:spTree>
    <p:extLst>
      <p:ext uri="{BB962C8B-B14F-4D97-AF65-F5344CB8AC3E}">
        <p14:creationId xmlns:p14="http://schemas.microsoft.com/office/powerpoint/2010/main" val="1470021786"/>
      </p:ext>
    </p:extLst>
  </p:cSld>
  <p:clrMapOvr>
    <a:masterClrMapping/>
  </p:clrMapOvr>
  <p:timing>
    <p:tnLst>
      <p:par>
        <p:cTn xmlns:p14="http://schemas.microsoft.com/office/powerpoint/2010/main" id="1" dur="indefinite" restart="never" nodeType="tmRoot"/>
      </p:par>
    </p:tnLst>
  </p:timing>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7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Empty Interface</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Ch.9 : Types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1470583703"/>
      </p:ext>
    </p:extLst>
  </p:cSld>
  <p:clrMapOvr>
    <a:masterClrMapping/>
  </p:clrMapOvr>
  <p:timing>
    <p:tnLst>
      <p:par>
        <p:cTn xmlns:p14="http://schemas.microsoft.com/office/powerpoint/2010/main" id="1" dur="indefinite" restart="never" nodeType="tmRoot"/>
      </p:par>
    </p:tnLst>
  </p:timing>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The all encompassing empty ‘interface’</a:t>
            </a:r>
          </a:p>
          <a:p>
            <a:pPr lvl="1"/>
            <a:r>
              <a:rPr lang="en-US" dirty="0" smtClean="0"/>
              <a:t>Why is the empty interface important?</a:t>
            </a:r>
          </a:p>
        </p:txBody>
      </p:sp>
    </p:spTree>
    <p:extLst>
      <p:ext uri="{BB962C8B-B14F-4D97-AF65-F5344CB8AC3E}">
        <p14:creationId xmlns:p14="http://schemas.microsoft.com/office/powerpoint/2010/main" val="986591307"/>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Package Documentation</a:t>
            </a:r>
            <a:endParaRPr lang="en-US" dirty="0"/>
          </a:p>
        </p:txBody>
      </p:sp>
      <p:pic>
        <p:nvPicPr>
          <p:cNvPr id="4" name="Content Placeholder 3" descr="go_doc_00.png"/>
          <p:cNvPicPr>
            <a:picLocks noGrp="1" noChangeAspect="1"/>
          </p:cNvPicPr>
          <p:nvPr>
            <p:ph idx="1"/>
          </p:nvPr>
        </p:nvPicPr>
        <p:blipFill>
          <a:blip r:embed="rId2">
            <a:extLst>
              <a:ext uri="{28A0092B-C50C-407E-A947-70E740481C1C}">
                <a14:useLocalDpi xmlns:a14="http://schemas.microsoft.com/office/drawing/2010/main" val="0"/>
              </a:ext>
            </a:extLst>
          </a:blip>
          <a:srcRect t="-3665" b="-3665"/>
          <a:stretch>
            <a:fillRect/>
          </a:stretch>
        </p:blipFill>
        <p:spPr/>
      </p:pic>
    </p:spTree>
    <p:extLst>
      <p:ext uri="{BB962C8B-B14F-4D97-AF65-F5344CB8AC3E}">
        <p14:creationId xmlns:p14="http://schemas.microsoft.com/office/powerpoint/2010/main" val="967416086"/>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8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Type Assertion</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Ch.9 : Types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1595899500"/>
      </p:ext>
    </p:extLst>
  </p:cSld>
  <p:clrMapOvr>
    <a:masterClrMapping/>
  </p:clrMapOvr>
  <p:timing>
    <p:tnLst>
      <p:par>
        <p:cTn xmlns:p14="http://schemas.microsoft.com/office/powerpoint/2010/main" id="1" dur="indefinite" restart="never" nodeType="tmRoot"/>
      </p:par>
    </p:tnLst>
  </p:timing>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Wrapping one type within another</a:t>
            </a:r>
          </a:p>
          <a:p>
            <a:pPr lvl="1"/>
            <a:r>
              <a:rPr lang="en-US" dirty="0" smtClean="0"/>
              <a:t>How to discover the hidden type of an expression?</a:t>
            </a:r>
            <a:endParaRPr lang="en-US" dirty="0"/>
          </a:p>
          <a:p>
            <a:r>
              <a:rPr lang="en-US" dirty="0" smtClean="0"/>
              <a:t>Type Switching</a:t>
            </a:r>
          </a:p>
        </p:txBody>
      </p:sp>
    </p:spTree>
    <p:extLst>
      <p:ext uri="{BB962C8B-B14F-4D97-AF65-F5344CB8AC3E}">
        <p14:creationId xmlns:p14="http://schemas.microsoft.com/office/powerpoint/2010/main" val="3802021855"/>
      </p:ext>
    </p:extLst>
  </p:cSld>
  <p:clrMapOvr>
    <a:masterClrMapping/>
  </p:clrMapOvr>
  <p:timing>
    <p:tnLst>
      <p:par>
        <p:cTn xmlns:p14="http://schemas.microsoft.com/office/powerpoint/2010/main" id="1" dur="indefinite" restart="never" nodeType="tmRoot"/>
      </p:par>
    </p:tnLst>
  </p:timing>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Static Type</a:t>
            </a:r>
            <a:endParaRPr lang="en-US" dirty="0"/>
          </a:p>
        </p:txBody>
      </p:sp>
      <p:cxnSp>
        <p:nvCxnSpPr>
          <p:cNvPr id="5" name="Straight Connector 4"/>
          <p:cNvCxnSpPr/>
          <p:nvPr/>
        </p:nvCxnSpPr>
        <p:spPr>
          <a:xfrm>
            <a:off x="4456967" y="1812647"/>
            <a:ext cx="0" cy="3653348"/>
          </a:xfrm>
          <a:prstGeom prst="line">
            <a:avLst/>
          </a:prstGeom>
        </p:spPr>
        <p:style>
          <a:lnRef idx="2">
            <a:schemeClr val="accent1"/>
          </a:lnRef>
          <a:fillRef idx="0">
            <a:schemeClr val="accent1"/>
          </a:fillRef>
          <a:effectRef idx="1">
            <a:schemeClr val="accent1"/>
          </a:effectRef>
          <a:fontRef idx="minor">
            <a:schemeClr val="tx1"/>
          </a:fontRef>
        </p:style>
      </p:cxnSp>
      <p:grpSp>
        <p:nvGrpSpPr>
          <p:cNvPr id="19" name="Group 18"/>
          <p:cNvGrpSpPr/>
          <p:nvPr/>
        </p:nvGrpSpPr>
        <p:grpSpPr>
          <a:xfrm>
            <a:off x="2765265" y="2331049"/>
            <a:ext cx="1071972" cy="2180546"/>
            <a:chOff x="2272327" y="2414663"/>
            <a:chExt cx="1071972" cy="2180546"/>
          </a:xfrm>
        </p:grpSpPr>
        <p:sp>
          <p:nvSpPr>
            <p:cNvPr id="7" name="Rectangle 6"/>
            <p:cNvSpPr/>
            <p:nvPr/>
          </p:nvSpPr>
          <p:spPr>
            <a:xfrm>
              <a:off x="2272327" y="2825416"/>
              <a:ext cx="1071972" cy="176979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2691741" y="3338243"/>
              <a:ext cx="233144" cy="227015"/>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9" name="Oval 8"/>
            <p:cNvSpPr/>
            <p:nvPr/>
          </p:nvSpPr>
          <p:spPr>
            <a:xfrm>
              <a:off x="2691741" y="2949212"/>
              <a:ext cx="233144" cy="227015"/>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10" name="Oval 9"/>
            <p:cNvSpPr/>
            <p:nvPr/>
          </p:nvSpPr>
          <p:spPr>
            <a:xfrm>
              <a:off x="2691741" y="3744211"/>
              <a:ext cx="233144" cy="227015"/>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5" name="TextBox 14"/>
            <p:cNvSpPr txBox="1"/>
            <p:nvPr/>
          </p:nvSpPr>
          <p:spPr>
            <a:xfrm>
              <a:off x="2272328" y="2414663"/>
              <a:ext cx="1071971" cy="369332"/>
            </a:xfrm>
            <a:prstGeom prst="rect">
              <a:avLst/>
            </a:prstGeom>
            <a:noFill/>
          </p:spPr>
          <p:txBody>
            <a:bodyPr wrap="square" rtlCol="0">
              <a:spAutoFit/>
            </a:bodyPr>
            <a:lstStyle/>
            <a:p>
              <a:pPr algn="ctr"/>
              <a:r>
                <a:rPr lang="en-US" dirty="0" smtClean="0"/>
                <a:t>Types</a:t>
              </a:r>
              <a:endParaRPr lang="en-US" dirty="0"/>
            </a:p>
          </p:txBody>
        </p:sp>
      </p:grpSp>
      <p:grpSp>
        <p:nvGrpSpPr>
          <p:cNvPr id="18" name="Group 17"/>
          <p:cNvGrpSpPr/>
          <p:nvPr/>
        </p:nvGrpSpPr>
        <p:grpSpPr>
          <a:xfrm>
            <a:off x="5022168" y="2331050"/>
            <a:ext cx="2180526" cy="2180545"/>
            <a:chOff x="4529230" y="2414663"/>
            <a:chExt cx="2180526" cy="1945172"/>
          </a:xfrm>
        </p:grpSpPr>
        <p:sp>
          <p:nvSpPr>
            <p:cNvPr id="6" name="Rectangle 5"/>
            <p:cNvSpPr/>
            <p:nvPr/>
          </p:nvSpPr>
          <p:spPr>
            <a:xfrm>
              <a:off x="4529230" y="2781077"/>
              <a:ext cx="2180526" cy="157875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Isosceles Triangle 10"/>
            <p:cNvSpPr/>
            <p:nvPr/>
          </p:nvSpPr>
          <p:spPr>
            <a:xfrm>
              <a:off x="5069312" y="2901714"/>
              <a:ext cx="227009" cy="187135"/>
            </a:xfrm>
            <a:prstGeom prst="triangl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12" name="Isosceles Triangle 11"/>
            <p:cNvSpPr/>
            <p:nvPr/>
          </p:nvSpPr>
          <p:spPr>
            <a:xfrm>
              <a:off x="5012560" y="3250119"/>
              <a:ext cx="227009" cy="187135"/>
            </a:xfrm>
            <a:prstGeom prst="triangl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13" name="Isosceles Triangle 12"/>
            <p:cNvSpPr/>
            <p:nvPr/>
          </p:nvSpPr>
          <p:spPr>
            <a:xfrm>
              <a:off x="5939202" y="3507129"/>
              <a:ext cx="227009" cy="187135"/>
            </a:xfrm>
            <a:prstGeom prst="triangl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4" name="Isosceles Triangle 13"/>
            <p:cNvSpPr/>
            <p:nvPr/>
          </p:nvSpPr>
          <p:spPr>
            <a:xfrm>
              <a:off x="5645920" y="3094022"/>
              <a:ext cx="227009" cy="187135"/>
            </a:xfrm>
            <a:prstGeom prst="triangl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6" name="TextBox 15"/>
            <p:cNvSpPr txBox="1"/>
            <p:nvPr/>
          </p:nvSpPr>
          <p:spPr>
            <a:xfrm>
              <a:off x="4583759" y="2414663"/>
              <a:ext cx="2125997" cy="369332"/>
            </a:xfrm>
            <a:prstGeom prst="rect">
              <a:avLst/>
            </a:prstGeom>
            <a:noFill/>
          </p:spPr>
          <p:txBody>
            <a:bodyPr wrap="square" rtlCol="0">
              <a:spAutoFit/>
            </a:bodyPr>
            <a:lstStyle/>
            <a:p>
              <a:pPr algn="ctr"/>
              <a:r>
                <a:rPr lang="en-US" dirty="0" smtClean="0"/>
                <a:t>Values/Expressions</a:t>
              </a:r>
              <a:endParaRPr lang="en-US" dirty="0"/>
            </a:p>
          </p:txBody>
        </p:sp>
      </p:grpSp>
      <p:cxnSp>
        <p:nvCxnSpPr>
          <p:cNvPr id="22" name="Elbow Connector 21"/>
          <p:cNvCxnSpPr>
            <a:stCxn id="11" idx="1"/>
            <a:endCxn id="9" idx="6"/>
          </p:cNvCxnSpPr>
          <p:nvPr/>
        </p:nvCxnSpPr>
        <p:spPr>
          <a:xfrm rot="10800000">
            <a:off x="3417824" y="2979107"/>
            <a:ext cx="2201179" cy="2819"/>
          </a:xfrm>
          <a:prstGeom prst="bentConnector3">
            <a:avLst>
              <a:gd name="adj1" fmla="val 50000"/>
            </a:avLst>
          </a:prstGeom>
          <a:ln>
            <a:tailEnd type="arrow"/>
          </a:ln>
        </p:spPr>
        <p:style>
          <a:lnRef idx="2">
            <a:schemeClr val="dk1"/>
          </a:lnRef>
          <a:fillRef idx="0">
            <a:schemeClr val="dk1"/>
          </a:fillRef>
          <a:effectRef idx="1">
            <a:schemeClr val="dk1"/>
          </a:effectRef>
          <a:fontRef idx="minor">
            <a:schemeClr val="tx1"/>
          </a:fontRef>
        </p:style>
      </p:cxnSp>
      <p:cxnSp>
        <p:nvCxnSpPr>
          <p:cNvPr id="28" name="Elbow Connector 27"/>
          <p:cNvCxnSpPr>
            <a:stCxn id="14" idx="3"/>
            <a:endCxn id="10" idx="6"/>
          </p:cNvCxnSpPr>
          <p:nvPr/>
        </p:nvCxnSpPr>
        <p:spPr>
          <a:xfrm rot="5400000">
            <a:off x="4599237" y="2120978"/>
            <a:ext cx="471713" cy="2834540"/>
          </a:xfrm>
          <a:prstGeom prst="bentConnector2">
            <a:avLst/>
          </a:prstGeom>
          <a:ln>
            <a:tailEnd type="arrow"/>
          </a:ln>
        </p:spPr>
        <p:style>
          <a:lnRef idx="2">
            <a:schemeClr val="accent3"/>
          </a:lnRef>
          <a:fillRef idx="0">
            <a:schemeClr val="accent3"/>
          </a:fillRef>
          <a:effectRef idx="1">
            <a:schemeClr val="accent3"/>
          </a:effectRef>
          <a:fontRef idx="minor">
            <a:schemeClr val="tx1"/>
          </a:fontRef>
        </p:style>
      </p:cxnSp>
      <p:cxnSp>
        <p:nvCxnSpPr>
          <p:cNvPr id="29" name="Elbow Connector 28"/>
          <p:cNvCxnSpPr>
            <a:stCxn id="12" idx="1"/>
            <a:endCxn id="8" idx="6"/>
          </p:cNvCxnSpPr>
          <p:nvPr/>
        </p:nvCxnSpPr>
        <p:spPr>
          <a:xfrm rot="10800000">
            <a:off x="3417824" y="3368138"/>
            <a:ext cx="2144427" cy="4351"/>
          </a:xfrm>
          <a:prstGeom prst="bentConnector3">
            <a:avLst>
              <a:gd name="adj1" fmla="val 50000"/>
            </a:avLst>
          </a:prstGeom>
          <a:ln>
            <a:tailEnd type="arrow"/>
          </a:ln>
        </p:spPr>
        <p:style>
          <a:lnRef idx="2">
            <a:schemeClr val="accent2"/>
          </a:lnRef>
          <a:fillRef idx="0">
            <a:schemeClr val="accent2"/>
          </a:fillRef>
          <a:effectRef idx="1">
            <a:schemeClr val="accent2"/>
          </a:effectRef>
          <a:fontRef idx="minor">
            <a:schemeClr val="tx1"/>
          </a:fontRef>
        </p:style>
      </p:cxnSp>
      <p:cxnSp>
        <p:nvCxnSpPr>
          <p:cNvPr id="33" name="Elbow Connector 32"/>
          <p:cNvCxnSpPr>
            <a:stCxn id="13" idx="3"/>
            <a:endCxn id="10" idx="4"/>
          </p:cNvCxnSpPr>
          <p:nvPr/>
        </p:nvCxnSpPr>
        <p:spPr>
          <a:xfrm rot="5400000">
            <a:off x="4862385" y="2204352"/>
            <a:ext cx="122126" cy="3244394"/>
          </a:xfrm>
          <a:prstGeom prst="bentConnector3">
            <a:avLst>
              <a:gd name="adj1" fmla="val 386899"/>
            </a:avLst>
          </a:prstGeom>
          <a:ln>
            <a:tailEnd type="arrow"/>
          </a:ln>
        </p:spPr>
        <p:style>
          <a:lnRef idx="2">
            <a:schemeClr val="accent4"/>
          </a:lnRef>
          <a:fillRef idx="0">
            <a:schemeClr val="accent4"/>
          </a:fillRef>
          <a:effectRef idx="1">
            <a:schemeClr val="accent4"/>
          </a:effectRef>
          <a:fontRef idx="minor">
            <a:schemeClr val="tx1"/>
          </a:fontRef>
        </p:style>
      </p:cxnSp>
    </p:spTree>
    <p:extLst>
      <p:ext uri="{BB962C8B-B14F-4D97-AF65-F5344CB8AC3E}">
        <p14:creationId xmlns:p14="http://schemas.microsoft.com/office/powerpoint/2010/main" val="97827457"/>
      </p:ext>
    </p:extLst>
  </p:cSld>
  <p:clrMapOvr>
    <a:masterClrMapping/>
  </p:clrMapOvr>
  <p:timing>
    <p:tnLst>
      <p:par>
        <p:cTn xmlns:p14="http://schemas.microsoft.com/office/powerpoint/2010/main" id="1" dur="indefinite" restart="never" nodeType="tmRoot"/>
      </p:par>
    </p:tnLst>
  </p:timing>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Dynamic Type</a:t>
            </a:r>
            <a:endParaRPr lang="en-US" dirty="0"/>
          </a:p>
        </p:txBody>
      </p:sp>
      <p:cxnSp>
        <p:nvCxnSpPr>
          <p:cNvPr id="5" name="Straight Connector 4"/>
          <p:cNvCxnSpPr/>
          <p:nvPr/>
        </p:nvCxnSpPr>
        <p:spPr>
          <a:xfrm>
            <a:off x="4456967" y="1812647"/>
            <a:ext cx="0" cy="3653348"/>
          </a:xfrm>
          <a:prstGeom prst="line">
            <a:avLst/>
          </a:prstGeom>
        </p:spPr>
        <p:style>
          <a:lnRef idx="2">
            <a:schemeClr val="accent1"/>
          </a:lnRef>
          <a:fillRef idx="0">
            <a:schemeClr val="accent1"/>
          </a:fillRef>
          <a:effectRef idx="1">
            <a:schemeClr val="accent1"/>
          </a:effectRef>
          <a:fontRef idx="minor">
            <a:schemeClr val="tx1"/>
          </a:fontRef>
        </p:style>
      </p:cxnSp>
      <p:grpSp>
        <p:nvGrpSpPr>
          <p:cNvPr id="19" name="Group 18"/>
          <p:cNvGrpSpPr/>
          <p:nvPr/>
        </p:nvGrpSpPr>
        <p:grpSpPr>
          <a:xfrm>
            <a:off x="2765265" y="2331049"/>
            <a:ext cx="1071972" cy="2180546"/>
            <a:chOff x="2272327" y="2414663"/>
            <a:chExt cx="1071972" cy="2180546"/>
          </a:xfrm>
        </p:grpSpPr>
        <p:sp>
          <p:nvSpPr>
            <p:cNvPr id="7" name="Rectangle 6"/>
            <p:cNvSpPr/>
            <p:nvPr/>
          </p:nvSpPr>
          <p:spPr>
            <a:xfrm>
              <a:off x="2272327" y="2825416"/>
              <a:ext cx="1071972" cy="176979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Box 14"/>
            <p:cNvSpPr txBox="1"/>
            <p:nvPr/>
          </p:nvSpPr>
          <p:spPr>
            <a:xfrm>
              <a:off x="2272328" y="2414663"/>
              <a:ext cx="1071971" cy="369332"/>
            </a:xfrm>
            <a:prstGeom prst="rect">
              <a:avLst/>
            </a:prstGeom>
            <a:noFill/>
          </p:spPr>
          <p:txBody>
            <a:bodyPr wrap="square" rtlCol="0">
              <a:spAutoFit/>
            </a:bodyPr>
            <a:lstStyle/>
            <a:p>
              <a:pPr algn="ctr"/>
              <a:r>
                <a:rPr lang="en-US" dirty="0" smtClean="0"/>
                <a:t>Interface</a:t>
              </a:r>
              <a:endParaRPr lang="en-US" dirty="0"/>
            </a:p>
          </p:txBody>
        </p:sp>
      </p:grpSp>
      <p:grpSp>
        <p:nvGrpSpPr>
          <p:cNvPr id="18" name="Group 17"/>
          <p:cNvGrpSpPr/>
          <p:nvPr/>
        </p:nvGrpSpPr>
        <p:grpSpPr>
          <a:xfrm>
            <a:off x="5022168" y="2331050"/>
            <a:ext cx="2180526" cy="2180545"/>
            <a:chOff x="4529230" y="2414663"/>
            <a:chExt cx="2180526" cy="1945172"/>
          </a:xfrm>
        </p:grpSpPr>
        <p:sp>
          <p:nvSpPr>
            <p:cNvPr id="6" name="Rectangle 5"/>
            <p:cNvSpPr/>
            <p:nvPr/>
          </p:nvSpPr>
          <p:spPr>
            <a:xfrm>
              <a:off x="4529230" y="2781077"/>
              <a:ext cx="2180526" cy="157875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Isosceles Triangle 10"/>
            <p:cNvSpPr/>
            <p:nvPr/>
          </p:nvSpPr>
          <p:spPr>
            <a:xfrm>
              <a:off x="5069312" y="2901714"/>
              <a:ext cx="227009" cy="187135"/>
            </a:xfrm>
            <a:prstGeom prst="triangl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12" name="Isosceles Triangle 11"/>
            <p:cNvSpPr/>
            <p:nvPr/>
          </p:nvSpPr>
          <p:spPr>
            <a:xfrm>
              <a:off x="5012560" y="3234600"/>
              <a:ext cx="227009" cy="187135"/>
            </a:xfrm>
            <a:prstGeom prst="triangl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13" name="Isosceles Triangle 12"/>
            <p:cNvSpPr/>
            <p:nvPr/>
          </p:nvSpPr>
          <p:spPr>
            <a:xfrm>
              <a:off x="5939202" y="3507129"/>
              <a:ext cx="227009" cy="187135"/>
            </a:xfrm>
            <a:prstGeom prst="triangl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4" name="Isosceles Triangle 13"/>
            <p:cNvSpPr/>
            <p:nvPr/>
          </p:nvSpPr>
          <p:spPr>
            <a:xfrm>
              <a:off x="5645920" y="3094022"/>
              <a:ext cx="227009" cy="187135"/>
            </a:xfrm>
            <a:prstGeom prst="triangl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6" name="TextBox 15"/>
            <p:cNvSpPr txBox="1"/>
            <p:nvPr/>
          </p:nvSpPr>
          <p:spPr>
            <a:xfrm>
              <a:off x="4583759" y="2414663"/>
              <a:ext cx="2125997" cy="369332"/>
            </a:xfrm>
            <a:prstGeom prst="rect">
              <a:avLst/>
            </a:prstGeom>
            <a:noFill/>
          </p:spPr>
          <p:txBody>
            <a:bodyPr wrap="square" rtlCol="0">
              <a:spAutoFit/>
            </a:bodyPr>
            <a:lstStyle/>
            <a:p>
              <a:pPr algn="ctr"/>
              <a:r>
                <a:rPr lang="en-US" dirty="0" smtClean="0"/>
                <a:t>Values/Expressions</a:t>
              </a:r>
              <a:endParaRPr lang="en-US" dirty="0"/>
            </a:p>
          </p:txBody>
        </p:sp>
      </p:grpSp>
      <p:cxnSp>
        <p:nvCxnSpPr>
          <p:cNvPr id="22" name="Elbow Connector 21"/>
          <p:cNvCxnSpPr>
            <a:stCxn id="11" idx="1"/>
          </p:cNvCxnSpPr>
          <p:nvPr/>
        </p:nvCxnSpPr>
        <p:spPr>
          <a:xfrm rot="10800000">
            <a:off x="3417824" y="2979107"/>
            <a:ext cx="2201179" cy="2819"/>
          </a:xfrm>
          <a:prstGeom prst="bentConnector3">
            <a:avLst>
              <a:gd name="adj1" fmla="val 50000"/>
            </a:avLst>
          </a:prstGeom>
          <a:ln>
            <a:tailEnd type="arrow"/>
          </a:ln>
        </p:spPr>
        <p:style>
          <a:lnRef idx="2">
            <a:schemeClr val="dk1"/>
          </a:lnRef>
          <a:fillRef idx="0">
            <a:schemeClr val="dk1"/>
          </a:fillRef>
          <a:effectRef idx="1">
            <a:schemeClr val="dk1"/>
          </a:effectRef>
          <a:fontRef idx="minor">
            <a:schemeClr val="tx1"/>
          </a:fontRef>
        </p:style>
      </p:cxnSp>
      <p:cxnSp>
        <p:nvCxnSpPr>
          <p:cNvPr id="29" name="Elbow Connector 28"/>
          <p:cNvCxnSpPr>
            <a:stCxn id="12" idx="1"/>
            <a:endCxn id="41" idx="3"/>
          </p:cNvCxnSpPr>
          <p:nvPr/>
        </p:nvCxnSpPr>
        <p:spPr>
          <a:xfrm rot="10800000">
            <a:off x="3421316" y="3352724"/>
            <a:ext cx="2140934" cy="2369"/>
          </a:xfrm>
          <a:prstGeom prst="bentConnector3">
            <a:avLst>
              <a:gd name="adj1" fmla="val 50000"/>
            </a:avLst>
          </a:prstGeom>
          <a:ln>
            <a:tailEnd type="arrow"/>
          </a:ln>
        </p:spPr>
        <p:style>
          <a:lnRef idx="2">
            <a:schemeClr val="accent2"/>
          </a:lnRef>
          <a:fillRef idx="0">
            <a:schemeClr val="accent2"/>
          </a:fillRef>
          <a:effectRef idx="1">
            <a:schemeClr val="accent2"/>
          </a:effectRef>
          <a:fontRef idx="minor">
            <a:schemeClr val="tx1"/>
          </a:fontRef>
        </p:style>
      </p:cxnSp>
      <p:grpSp>
        <p:nvGrpSpPr>
          <p:cNvPr id="21" name="Group 20"/>
          <p:cNvGrpSpPr/>
          <p:nvPr/>
        </p:nvGrpSpPr>
        <p:grpSpPr>
          <a:xfrm>
            <a:off x="771303" y="2331050"/>
            <a:ext cx="1826770" cy="2175000"/>
            <a:chOff x="1703366" y="2414663"/>
            <a:chExt cx="1826770" cy="2175000"/>
          </a:xfrm>
        </p:grpSpPr>
        <p:sp>
          <p:nvSpPr>
            <p:cNvPr id="23" name="Rectangle 22"/>
            <p:cNvSpPr/>
            <p:nvPr/>
          </p:nvSpPr>
          <p:spPr>
            <a:xfrm>
              <a:off x="2075151" y="2819870"/>
              <a:ext cx="1071972" cy="176979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p:nvPr/>
          </p:nvSpPr>
          <p:spPr>
            <a:xfrm>
              <a:off x="2691741" y="3320846"/>
              <a:ext cx="233144" cy="227015"/>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26" name="Oval 25"/>
            <p:cNvSpPr/>
            <p:nvPr/>
          </p:nvSpPr>
          <p:spPr>
            <a:xfrm>
              <a:off x="2691741" y="3744211"/>
              <a:ext cx="233144" cy="227015"/>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27" name="TextBox 26"/>
            <p:cNvSpPr txBox="1"/>
            <p:nvPr/>
          </p:nvSpPr>
          <p:spPr>
            <a:xfrm>
              <a:off x="1703366" y="2414663"/>
              <a:ext cx="1826770" cy="369332"/>
            </a:xfrm>
            <a:prstGeom prst="rect">
              <a:avLst/>
            </a:prstGeom>
            <a:noFill/>
          </p:spPr>
          <p:txBody>
            <a:bodyPr wrap="square" rtlCol="0">
              <a:spAutoFit/>
            </a:bodyPr>
            <a:lstStyle/>
            <a:p>
              <a:pPr algn="ctr"/>
              <a:r>
                <a:rPr lang="en-US" dirty="0" smtClean="0"/>
                <a:t>Non-Interface</a:t>
              </a:r>
              <a:endParaRPr lang="en-US" dirty="0"/>
            </a:p>
          </p:txBody>
        </p:sp>
        <p:sp>
          <p:nvSpPr>
            <p:cNvPr id="39" name="Oval 38"/>
            <p:cNvSpPr/>
            <p:nvPr/>
          </p:nvSpPr>
          <p:spPr>
            <a:xfrm>
              <a:off x="2691741" y="2943252"/>
              <a:ext cx="233144" cy="227015"/>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grpSp>
      <p:cxnSp>
        <p:nvCxnSpPr>
          <p:cNvPr id="33" name="Elbow Connector 32"/>
          <p:cNvCxnSpPr>
            <a:stCxn id="13" idx="3"/>
            <a:endCxn id="26" idx="4"/>
          </p:cNvCxnSpPr>
          <p:nvPr/>
        </p:nvCxnSpPr>
        <p:spPr>
          <a:xfrm rot="5400000">
            <a:off x="4149885" y="1491853"/>
            <a:ext cx="122126" cy="4669395"/>
          </a:xfrm>
          <a:prstGeom prst="bentConnector3">
            <a:avLst>
              <a:gd name="adj1" fmla="val 287184"/>
            </a:avLst>
          </a:prstGeom>
          <a:ln>
            <a:tailEnd type="arrow"/>
          </a:ln>
        </p:spPr>
        <p:style>
          <a:lnRef idx="2">
            <a:schemeClr val="accent4"/>
          </a:lnRef>
          <a:fillRef idx="0">
            <a:schemeClr val="accent4"/>
          </a:fillRef>
          <a:effectRef idx="1">
            <a:schemeClr val="accent4"/>
          </a:effectRef>
          <a:fontRef idx="minor">
            <a:schemeClr val="tx1"/>
          </a:fontRef>
        </p:style>
      </p:cxnSp>
      <p:cxnSp>
        <p:nvCxnSpPr>
          <p:cNvPr id="28" name="Elbow Connector 27"/>
          <p:cNvCxnSpPr>
            <a:stCxn id="14" idx="3"/>
            <a:endCxn id="26" idx="6"/>
          </p:cNvCxnSpPr>
          <p:nvPr/>
        </p:nvCxnSpPr>
        <p:spPr>
          <a:xfrm rot="5400000">
            <a:off x="3886737" y="1408479"/>
            <a:ext cx="471713" cy="4259541"/>
          </a:xfrm>
          <a:prstGeom prst="bentConnector2">
            <a:avLst/>
          </a:prstGeom>
          <a:ln>
            <a:tailEnd type="arrow"/>
          </a:ln>
        </p:spPr>
        <p:style>
          <a:lnRef idx="2">
            <a:schemeClr val="accent3"/>
          </a:lnRef>
          <a:fillRef idx="0">
            <a:schemeClr val="accent3"/>
          </a:fillRef>
          <a:effectRef idx="1">
            <a:schemeClr val="accent3"/>
          </a:effectRef>
          <a:fontRef idx="minor">
            <a:schemeClr val="tx1"/>
          </a:fontRef>
        </p:style>
      </p:cxnSp>
      <p:cxnSp>
        <p:nvCxnSpPr>
          <p:cNvPr id="32" name="Elbow Connector 31"/>
          <p:cNvCxnSpPr>
            <a:stCxn id="41" idx="1"/>
            <a:endCxn id="24" idx="6"/>
          </p:cNvCxnSpPr>
          <p:nvPr/>
        </p:nvCxnSpPr>
        <p:spPr>
          <a:xfrm rot="10800000">
            <a:off x="1992822" y="3350741"/>
            <a:ext cx="1130678" cy="1982"/>
          </a:xfrm>
          <a:prstGeom prst="bentConnector3">
            <a:avLst>
              <a:gd name="adj1" fmla="val 50000"/>
            </a:avLst>
          </a:prstGeom>
          <a:ln>
            <a:tailEnd type="arrow"/>
          </a:ln>
        </p:spPr>
        <p:style>
          <a:lnRef idx="2">
            <a:schemeClr val="accent5"/>
          </a:lnRef>
          <a:fillRef idx="0">
            <a:schemeClr val="accent5"/>
          </a:fillRef>
          <a:effectRef idx="1">
            <a:schemeClr val="accent5"/>
          </a:effectRef>
          <a:fontRef idx="minor">
            <a:schemeClr val="tx1"/>
          </a:fontRef>
        </p:style>
      </p:cxnSp>
      <p:sp>
        <p:nvSpPr>
          <p:cNvPr id="40" name="Rounded Rectangle 39"/>
          <p:cNvSpPr/>
          <p:nvPr/>
        </p:nvSpPr>
        <p:spPr>
          <a:xfrm>
            <a:off x="3120008" y="2859800"/>
            <a:ext cx="297816" cy="227015"/>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41" name="Rounded Rectangle 40"/>
          <p:cNvSpPr/>
          <p:nvPr/>
        </p:nvSpPr>
        <p:spPr>
          <a:xfrm>
            <a:off x="3123500" y="3239215"/>
            <a:ext cx="297816" cy="227015"/>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cxnSp>
        <p:nvCxnSpPr>
          <p:cNvPr id="44" name="Elbow Connector 43"/>
          <p:cNvCxnSpPr>
            <a:stCxn id="40" idx="1"/>
            <a:endCxn id="39" idx="6"/>
          </p:cNvCxnSpPr>
          <p:nvPr/>
        </p:nvCxnSpPr>
        <p:spPr>
          <a:xfrm rot="10800000">
            <a:off x="1992822" y="2973148"/>
            <a:ext cx="1127186" cy="161"/>
          </a:xfrm>
          <a:prstGeom prst="bentConnector3">
            <a:avLst>
              <a:gd name="adj1" fmla="val 50000"/>
            </a:avLst>
          </a:prstGeom>
          <a:ln>
            <a:tailEnd type="arrow"/>
          </a:ln>
        </p:spPr>
        <p:style>
          <a:lnRef idx="2">
            <a:schemeClr val="accent6"/>
          </a:lnRef>
          <a:fillRef idx="0">
            <a:schemeClr val="accent6"/>
          </a:fillRef>
          <a:effectRef idx="1">
            <a:schemeClr val="accent6"/>
          </a:effectRef>
          <a:fontRef idx="minor">
            <a:schemeClr val="tx1"/>
          </a:fontRef>
        </p:style>
      </p:cxnSp>
    </p:spTree>
    <p:extLst>
      <p:ext uri="{BB962C8B-B14F-4D97-AF65-F5344CB8AC3E}">
        <p14:creationId xmlns:p14="http://schemas.microsoft.com/office/powerpoint/2010/main" val="744250736"/>
      </p:ext>
    </p:extLst>
  </p:cSld>
  <p:clrMapOvr>
    <a:masterClrMapping/>
  </p:clrMapOvr>
  <p:timing>
    <p:tnLst>
      <p:par>
        <p:cTn xmlns:p14="http://schemas.microsoft.com/office/powerpoint/2010/main" id="1" dur="indefinite" restart="never" nodeType="tmRoot"/>
      </p:par>
    </p:tnLst>
  </p:timing>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9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Review</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Ch.9 : Types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509195106"/>
      </p:ext>
    </p:extLst>
  </p:cSld>
  <p:clrMapOvr>
    <a:masterClrMapping/>
  </p:clrMapOvr>
  <p:timing>
    <p:tnLst>
      <p:par>
        <p:cTn xmlns:p14="http://schemas.microsoft.com/office/powerpoint/2010/main" id="1" dur="indefinite" restart="never" nodeType="tmRoot"/>
      </p:par>
    </p:tnLst>
  </p:timing>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lnSpcReduction="10000"/>
          </a:bodyPr>
          <a:lstStyle/>
          <a:p>
            <a:r>
              <a:rPr lang="en-US" dirty="0" smtClean="0"/>
              <a:t>Wrap up chapter on ‘Types’</a:t>
            </a:r>
          </a:p>
          <a:p>
            <a:pPr lvl="1"/>
            <a:r>
              <a:rPr lang="en-US" dirty="0" smtClean="0"/>
              <a:t>Review some key concepts</a:t>
            </a:r>
          </a:p>
          <a:p>
            <a:pPr lvl="2"/>
            <a:r>
              <a:rPr lang="en-US" dirty="0" err="1" smtClean="0"/>
              <a:t>Unamed</a:t>
            </a:r>
            <a:r>
              <a:rPr lang="en-US" dirty="0" smtClean="0"/>
              <a:t> types</a:t>
            </a:r>
          </a:p>
          <a:p>
            <a:pPr lvl="2"/>
            <a:r>
              <a:rPr lang="en-US" dirty="0" smtClean="0"/>
              <a:t>Named types</a:t>
            </a:r>
          </a:p>
          <a:p>
            <a:pPr lvl="2"/>
            <a:r>
              <a:rPr lang="en-US" dirty="0" smtClean="0"/>
              <a:t>Assignability between types</a:t>
            </a:r>
          </a:p>
          <a:p>
            <a:pPr lvl="2"/>
            <a:r>
              <a:rPr lang="en-US" dirty="0" smtClean="0"/>
              <a:t>Interfaces vs. </a:t>
            </a:r>
            <a:r>
              <a:rPr lang="en-US" dirty="0" err="1" smtClean="0"/>
              <a:t>Structs</a:t>
            </a:r>
            <a:endParaRPr lang="en-US" dirty="0" smtClean="0"/>
          </a:p>
          <a:p>
            <a:pPr lvl="2"/>
            <a:r>
              <a:rPr lang="en-US" dirty="0" smtClean="0"/>
              <a:t>Implementing Interfaces</a:t>
            </a:r>
          </a:p>
          <a:p>
            <a:pPr lvl="2"/>
            <a:r>
              <a:rPr lang="en-US" smtClean="0"/>
              <a:t>Empty interface</a:t>
            </a:r>
            <a:endParaRPr lang="en-US" dirty="0" smtClean="0"/>
          </a:p>
          <a:p>
            <a:pPr lvl="2"/>
            <a:r>
              <a:rPr lang="en-US" dirty="0" smtClean="0"/>
              <a:t>Type assertion</a:t>
            </a:r>
            <a:endParaRPr lang="en-US" dirty="0"/>
          </a:p>
          <a:p>
            <a:r>
              <a:rPr lang="en-US" dirty="0" smtClean="0"/>
              <a:t>What’s next</a:t>
            </a:r>
          </a:p>
        </p:txBody>
      </p:sp>
    </p:spTree>
    <p:extLst>
      <p:ext uri="{BB962C8B-B14F-4D97-AF65-F5344CB8AC3E}">
        <p14:creationId xmlns:p14="http://schemas.microsoft.com/office/powerpoint/2010/main" val="1656125240"/>
      </p:ext>
    </p:extLst>
  </p:cSld>
  <p:clrMapOvr>
    <a:masterClrMapping/>
  </p:clrMapOvr>
  <p:timing>
    <p:tnLst>
      <p:par>
        <p:cTn xmlns:p14="http://schemas.microsoft.com/office/powerpoint/2010/main" id="1" dur="indefinite" restart="never" nodeType="tmRoot"/>
      </p:par>
    </p:tnLst>
  </p:timing>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io.Writer</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Part 1</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3395895"/>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Ch.10 : </a:t>
            </a:r>
            <a:r>
              <a:rPr lang="en-US" sz="6000" b="1" dirty="0" err="1" smtClean="0">
                <a:ln/>
                <a:solidFill>
                  <a:schemeClr val="accent3">
                    <a:lumMod val="50000"/>
                  </a:schemeClr>
                </a:solidFill>
                <a:effectLst/>
              </a:rPr>
              <a:t>io</a:t>
            </a:r>
            <a:r>
              <a:rPr lang="en-US" sz="6000" b="1" dirty="0" smtClean="0">
                <a:ln/>
                <a:solidFill>
                  <a:schemeClr val="accent3">
                    <a:lumMod val="50000"/>
                  </a:schemeClr>
                </a:solidFill>
                <a:effectLst/>
              </a:rPr>
              <a:t> Standard Package</a:t>
            </a:r>
          </a:p>
        </p:txBody>
      </p:sp>
    </p:spTree>
    <p:extLst>
      <p:ext uri="{BB962C8B-B14F-4D97-AF65-F5344CB8AC3E}">
        <p14:creationId xmlns:p14="http://schemas.microsoft.com/office/powerpoint/2010/main" val="3615414394"/>
      </p:ext>
    </p:extLst>
  </p:cSld>
  <p:clrMapOvr>
    <a:masterClrMapping/>
  </p:clrMapOvr>
  <p:timing>
    <p:tnLst>
      <p:par>
        <p:cTn xmlns:p14="http://schemas.microsoft.com/office/powerpoint/2010/main" id="1" dur="indefinite" restart="never" nodeType="tmRoot"/>
      </p:par>
    </p:tnLst>
  </p:timing>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The </a:t>
            </a:r>
            <a:r>
              <a:rPr lang="en-US" dirty="0" err="1" smtClean="0"/>
              <a:t>io.Writer</a:t>
            </a:r>
            <a:r>
              <a:rPr lang="en-US" dirty="0" smtClean="0"/>
              <a:t> interface</a:t>
            </a:r>
          </a:p>
          <a:p>
            <a:r>
              <a:rPr lang="en-US" dirty="0" smtClean="0"/>
              <a:t>Examples of implementing </a:t>
            </a:r>
            <a:r>
              <a:rPr lang="en-US" dirty="0" err="1" smtClean="0"/>
              <a:t>io.Writer</a:t>
            </a:r>
            <a:endParaRPr lang="en-US" dirty="0" smtClean="0"/>
          </a:p>
          <a:p>
            <a:pPr marL="971550" lvl="1" indent="-514350">
              <a:buFont typeface="+mj-lt"/>
              <a:buAutoNum type="arabicPeriod"/>
            </a:pPr>
            <a:r>
              <a:rPr lang="en-US" dirty="0" smtClean="0"/>
              <a:t>Implement a write counter</a:t>
            </a:r>
          </a:p>
        </p:txBody>
      </p:sp>
    </p:spTree>
    <p:extLst>
      <p:ext uri="{BB962C8B-B14F-4D97-AF65-F5344CB8AC3E}">
        <p14:creationId xmlns:p14="http://schemas.microsoft.com/office/powerpoint/2010/main" val="420837954"/>
      </p:ext>
    </p:extLst>
  </p:cSld>
  <p:clrMapOvr>
    <a:masterClrMapping/>
  </p:clrMapOvr>
  <p:timing>
    <p:tnLst>
      <p:par>
        <p:cTn xmlns:p14="http://schemas.microsoft.com/office/powerpoint/2010/main" id="1" dur="indefinite" restart="never" nodeType="tmRoot"/>
      </p:par>
    </p:tnLst>
  </p:timing>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2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io.Writer</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Part 2</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3395895"/>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Ch.10 : </a:t>
            </a:r>
            <a:r>
              <a:rPr lang="en-US" sz="6000" b="1" dirty="0" err="1" smtClean="0">
                <a:ln/>
                <a:solidFill>
                  <a:schemeClr val="accent3">
                    <a:lumMod val="50000"/>
                  </a:schemeClr>
                </a:solidFill>
                <a:effectLst/>
              </a:rPr>
              <a:t>io</a:t>
            </a:r>
            <a:r>
              <a:rPr lang="en-US" sz="6000" b="1" dirty="0" smtClean="0">
                <a:ln/>
                <a:solidFill>
                  <a:schemeClr val="accent3">
                    <a:lumMod val="50000"/>
                  </a:schemeClr>
                </a:solidFill>
                <a:effectLst/>
              </a:rPr>
              <a:t> Standard Package</a:t>
            </a:r>
          </a:p>
        </p:txBody>
      </p:sp>
    </p:spTree>
    <p:extLst>
      <p:ext uri="{BB962C8B-B14F-4D97-AF65-F5344CB8AC3E}">
        <p14:creationId xmlns:p14="http://schemas.microsoft.com/office/powerpoint/2010/main" val="69900048"/>
      </p:ext>
    </p:extLst>
  </p:cSld>
  <p:clrMapOvr>
    <a:masterClrMapping/>
  </p:clrMapOvr>
  <p:timing>
    <p:tnLst>
      <p:par>
        <p:cTn xmlns:p14="http://schemas.microsoft.com/office/powerpoint/2010/main" id="1" dur="indefinite" restart="never" nodeType="tmRoot"/>
      </p:par>
    </p:tnLst>
  </p:timing>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Examples of implementing </a:t>
            </a:r>
            <a:r>
              <a:rPr lang="en-US" dirty="0" err="1" smtClean="0"/>
              <a:t>io.Writer</a:t>
            </a:r>
            <a:endParaRPr lang="en-US" dirty="0" smtClean="0"/>
          </a:p>
          <a:p>
            <a:pPr marL="971550" lvl="1" indent="-514350">
              <a:buFont typeface="+mj-lt"/>
              <a:buAutoNum type="arabicPeriod"/>
            </a:pPr>
            <a:r>
              <a:rPr lang="en-US" dirty="0" smtClean="0"/>
              <a:t>Implement a ‘bytes’ written counter</a:t>
            </a:r>
          </a:p>
        </p:txBody>
      </p:sp>
    </p:spTree>
    <p:extLst>
      <p:ext uri="{BB962C8B-B14F-4D97-AF65-F5344CB8AC3E}">
        <p14:creationId xmlns:p14="http://schemas.microsoft.com/office/powerpoint/2010/main" val="2238434497"/>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t>
            </a:r>
            <a:r>
              <a:rPr lang="en-US" dirty="0" err="1" smtClean="0"/>
              <a:t>godoc</a:t>
            </a:r>
            <a:r>
              <a:rPr lang="en-US" dirty="0" smtClean="0"/>
              <a:t>’ </a:t>
            </a:r>
            <a:r>
              <a:rPr lang="en-US" dirty="0" err="1" smtClean="0"/>
              <a:t>vs</a:t>
            </a:r>
            <a:r>
              <a:rPr lang="en-US" dirty="0" smtClean="0"/>
              <a:t> ‘go doc’</a:t>
            </a:r>
            <a:endParaRPr lang="en-US" dirty="0"/>
          </a:p>
        </p:txBody>
      </p:sp>
      <p:pic>
        <p:nvPicPr>
          <p:cNvPr id="4" name="Content Placeholder 3" descr="go_doc_01.png"/>
          <p:cNvPicPr>
            <a:picLocks noGrp="1" noChangeAspect="1"/>
          </p:cNvPicPr>
          <p:nvPr>
            <p:ph idx="1"/>
          </p:nvPr>
        </p:nvPicPr>
        <p:blipFill>
          <a:blip r:embed="rId2">
            <a:extLst>
              <a:ext uri="{28A0092B-C50C-407E-A947-70E740481C1C}">
                <a14:useLocalDpi xmlns:a14="http://schemas.microsoft.com/office/drawing/2010/main" val="0"/>
              </a:ext>
            </a:extLst>
          </a:blip>
          <a:srcRect t="-5718" b="-5718"/>
          <a:stretch>
            <a:fillRect/>
          </a:stretch>
        </p:blipFill>
        <p:spPr/>
      </p:pic>
    </p:spTree>
    <p:extLst>
      <p:ext uri="{BB962C8B-B14F-4D97-AF65-F5344CB8AC3E}">
        <p14:creationId xmlns:p14="http://schemas.microsoft.com/office/powerpoint/2010/main" val="3932962635"/>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3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io.Writer</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Part 3</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3395895"/>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Ch.10 : </a:t>
            </a:r>
            <a:r>
              <a:rPr lang="en-US" sz="6000" b="1" dirty="0" err="1" smtClean="0">
                <a:ln/>
                <a:solidFill>
                  <a:schemeClr val="accent3">
                    <a:lumMod val="50000"/>
                  </a:schemeClr>
                </a:solidFill>
                <a:effectLst/>
              </a:rPr>
              <a:t>io</a:t>
            </a:r>
            <a:r>
              <a:rPr lang="en-US" sz="6000" b="1" dirty="0" smtClean="0">
                <a:ln/>
                <a:solidFill>
                  <a:schemeClr val="accent3">
                    <a:lumMod val="50000"/>
                  </a:schemeClr>
                </a:solidFill>
                <a:effectLst/>
              </a:rPr>
              <a:t> Standard Package</a:t>
            </a:r>
          </a:p>
        </p:txBody>
      </p:sp>
    </p:spTree>
    <p:extLst>
      <p:ext uri="{BB962C8B-B14F-4D97-AF65-F5344CB8AC3E}">
        <p14:creationId xmlns:p14="http://schemas.microsoft.com/office/powerpoint/2010/main" val="203249401"/>
      </p:ext>
    </p:extLst>
  </p:cSld>
  <p:clrMapOvr>
    <a:masterClrMapping/>
  </p:clrMapOvr>
  <p:timing>
    <p:tnLst>
      <p:par>
        <p:cTn xmlns:p14="http://schemas.microsoft.com/office/powerpoint/2010/main" id="1" dur="indefinite" restart="never" nodeType="tmRoot"/>
      </p:par>
    </p:tnLst>
  </p:timing>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The </a:t>
            </a:r>
            <a:r>
              <a:rPr lang="en-US" dirty="0" err="1" smtClean="0"/>
              <a:t>io.Writer</a:t>
            </a:r>
            <a:r>
              <a:rPr lang="en-US" dirty="0" smtClean="0"/>
              <a:t> interface</a:t>
            </a:r>
          </a:p>
          <a:p>
            <a:r>
              <a:rPr lang="en-US" dirty="0" smtClean="0"/>
              <a:t>Examples of implementing </a:t>
            </a:r>
            <a:r>
              <a:rPr lang="en-US" dirty="0" err="1" smtClean="0"/>
              <a:t>io.Writer</a:t>
            </a:r>
            <a:endParaRPr lang="en-US" dirty="0" smtClean="0"/>
          </a:p>
          <a:p>
            <a:pPr marL="971550" lvl="1" indent="-514350">
              <a:buFont typeface="+mj-lt"/>
              <a:buAutoNum type="arabicPeriod"/>
            </a:pPr>
            <a:r>
              <a:rPr lang="en-US" smtClean="0"/>
              <a:t>Implement </a:t>
            </a:r>
            <a:r>
              <a:rPr lang="en-US" dirty="0" smtClean="0"/>
              <a:t>an average ‘age’ tracker</a:t>
            </a:r>
          </a:p>
        </p:txBody>
      </p:sp>
    </p:spTree>
    <p:extLst>
      <p:ext uri="{BB962C8B-B14F-4D97-AF65-F5344CB8AC3E}">
        <p14:creationId xmlns:p14="http://schemas.microsoft.com/office/powerpoint/2010/main" val="1567086218"/>
      </p:ext>
    </p:extLst>
  </p:cSld>
  <p:clrMapOvr>
    <a:masterClrMapping/>
  </p:clrMapOvr>
  <p:timing>
    <p:tnLst>
      <p:par>
        <p:cTn xmlns:p14="http://schemas.microsoft.com/office/powerpoint/2010/main" id="1" dur="indefinite" restart="never" nodeType="tmRoot"/>
      </p:par>
    </p:tnLst>
  </p:timing>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4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io.Writer</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Part 4</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3395895"/>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Ch.10 : </a:t>
            </a:r>
            <a:r>
              <a:rPr lang="en-US" sz="6000" b="1" dirty="0" err="1" smtClean="0">
                <a:ln/>
                <a:solidFill>
                  <a:schemeClr val="accent3">
                    <a:lumMod val="50000"/>
                  </a:schemeClr>
                </a:solidFill>
                <a:effectLst/>
              </a:rPr>
              <a:t>io</a:t>
            </a:r>
            <a:r>
              <a:rPr lang="en-US" sz="6000" b="1" dirty="0" smtClean="0">
                <a:ln/>
                <a:solidFill>
                  <a:schemeClr val="accent3">
                    <a:lumMod val="50000"/>
                  </a:schemeClr>
                </a:solidFill>
                <a:effectLst/>
              </a:rPr>
              <a:t> Standard Package</a:t>
            </a:r>
          </a:p>
        </p:txBody>
      </p:sp>
    </p:spTree>
    <p:extLst>
      <p:ext uri="{BB962C8B-B14F-4D97-AF65-F5344CB8AC3E}">
        <p14:creationId xmlns:p14="http://schemas.microsoft.com/office/powerpoint/2010/main" val="3469797975"/>
      </p:ext>
    </p:extLst>
  </p:cSld>
  <p:clrMapOvr>
    <a:masterClrMapping/>
  </p:clrMapOvr>
  <p:timing>
    <p:tnLst>
      <p:par>
        <p:cTn xmlns:p14="http://schemas.microsoft.com/office/powerpoint/2010/main" id="1" dur="indefinite" restart="never" nodeType="tmRoot"/>
      </p:par>
    </p:tnLst>
  </p:timing>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Implement </a:t>
            </a:r>
            <a:r>
              <a:rPr lang="en-US" dirty="0" err="1" smtClean="0"/>
              <a:t>io.Writer</a:t>
            </a:r>
            <a:r>
              <a:rPr lang="en-US" dirty="0" smtClean="0"/>
              <a:t> for ‘Person’ </a:t>
            </a:r>
            <a:r>
              <a:rPr lang="en-US" dirty="0" err="1" smtClean="0"/>
              <a:t>Struct</a:t>
            </a:r>
            <a:endParaRPr lang="en-US" dirty="0" smtClean="0"/>
          </a:p>
          <a:p>
            <a:pPr lvl="1"/>
            <a:r>
              <a:rPr lang="en-US" dirty="0" smtClean="0"/>
              <a:t>Turn a slice of bytes, []byte, into valid Person object</a:t>
            </a:r>
          </a:p>
        </p:txBody>
      </p:sp>
    </p:spTree>
    <p:extLst>
      <p:ext uri="{BB962C8B-B14F-4D97-AF65-F5344CB8AC3E}">
        <p14:creationId xmlns:p14="http://schemas.microsoft.com/office/powerpoint/2010/main" val="1812954110"/>
      </p:ext>
    </p:extLst>
  </p:cSld>
  <p:clrMapOvr>
    <a:masterClrMapping/>
  </p:clrMapOvr>
  <p:timing>
    <p:tnLst>
      <p:par>
        <p:cTn xmlns:p14="http://schemas.microsoft.com/office/powerpoint/2010/main" id="1" dur="indefinite" restart="never" nodeType="tmRoot"/>
      </p:par>
    </p:tnLst>
  </p:timing>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5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io.Reader</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Part 1</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3395895"/>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Ch.10 : </a:t>
            </a:r>
            <a:r>
              <a:rPr lang="en-US" sz="6000" b="1" dirty="0" err="1" smtClean="0">
                <a:ln/>
                <a:solidFill>
                  <a:schemeClr val="accent3">
                    <a:lumMod val="50000"/>
                  </a:schemeClr>
                </a:solidFill>
                <a:effectLst/>
              </a:rPr>
              <a:t>io</a:t>
            </a:r>
            <a:r>
              <a:rPr lang="en-US" sz="6000" b="1" dirty="0" smtClean="0">
                <a:ln/>
                <a:solidFill>
                  <a:schemeClr val="accent3">
                    <a:lumMod val="50000"/>
                  </a:schemeClr>
                </a:solidFill>
                <a:effectLst/>
              </a:rPr>
              <a:t> Standard Package</a:t>
            </a:r>
          </a:p>
        </p:txBody>
      </p:sp>
    </p:spTree>
    <p:extLst>
      <p:ext uri="{BB962C8B-B14F-4D97-AF65-F5344CB8AC3E}">
        <p14:creationId xmlns:p14="http://schemas.microsoft.com/office/powerpoint/2010/main" val="3923760678"/>
      </p:ext>
    </p:extLst>
  </p:cSld>
  <p:clrMapOvr>
    <a:masterClrMapping/>
  </p:clrMapOvr>
  <p:timing>
    <p:tnLst>
      <p:par>
        <p:cTn xmlns:p14="http://schemas.microsoft.com/office/powerpoint/2010/main" id="1" dur="indefinite" restart="never" nodeType="tmRoot"/>
      </p:par>
    </p:tnLst>
  </p:timing>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The </a:t>
            </a:r>
            <a:r>
              <a:rPr lang="en-US" dirty="0" err="1" smtClean="0"/>
              <a:t>io.Reader</a:t>
            </a:r>
            <a:r>
              <a:rPr lang="en-US" dirty="0" smtClean="0"/>
              <a:t> interface</a:t>
            </a:r>
          </a:p>
          <a:p>
            <a:r>
              <a:rPr lang="en-US" dirty="0" smtClean="0"/>
              <a:t>Simple implementations of </a:t>
            </a:r>
            <a:r>
              <a:rPr lang="en-US" dirty="0" err="1" smtClean="0"/>
              <a:t>io.Reader</a:t>
            </a:r>
            <a:endParaRPr lang="en-US" dirty="0" smtClean="0"/>
          </a:p>
          <a:p>
            <a:pPr marL="971550" lvl="1" indent="-514350">
              <a:buFont typeface="+mj-lt"/>
              <a:buAutoNum type="arabicPeriod"/>
            </a:pPr>
            <a:r>
              <a:rPr lang="en-US" dirty="0" smtClean="0"/>
              <a:t>Implement a Read Counter</a:t>
            </a:r>
          </a:p>
          <a:p>
            <a:pPr marL="971550" lvl="1" indent="-514350">
              <a:buFont typeface="+mj-lt"/>
              <a:buAutoNum type="arabicPeriod"/>
            </a:pPr>
            <a:r>
              <a:rPr lang="en-US" dirty="0" smtClean="0"/>
              <a:t>Implement a Bytes </a:t>
            </a:r>
            <a:r>
              <a:rPr lang="en-US" smtClean="0"/>
              <a:t>Read counter</a:t>
            </a:r>
            <a:endParaRPr lang="en-US" dirty="0" smtClean="0"/>
          </a:p>
        </p:txBody>
      </p:sp>
    </p:spTree>
    <p:extLst>
      <p:ext uri="{BB962C8B-B14F-4D97-AF65-F5344CB8AC3E}">
        <p14:creationId xmlns:p14="http://schemas.microsoft.com/office/powerpoint/2010/main" val="3061881831"/>
      </p:ext>
    </p:extLst>
  </p:cSld>
  <p:clrMapOvr>
    <a:masterClrMapping/>
  </p:clrMapOvr>
  <p:timing>
    <p:tnLst>
      <p:par>
        <p:cTn xmlns:p14="http://schemas.microsoft.com/office/powerpoint/2010/main" id="1" dur="indefinite" restart="never" nodeType="tmRoot"/>
      </p:par>
    </p:tnLst>
  </p:timing>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6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io.Reader</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Part 2</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3395895"/>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Ch.10 : </a:t>
            </a:r>
            <a:r>
              <a:rPr lang="en-US" sz="6000" b="1" dirty="0" err="1" smtClean="0">
                <a:ln/>
                <a:solidFill>
                  <a:schemeClr val="accent3">
                    <a:lumMod val="50000"/>
                  </a:schemeClr>
                </a:solidFill>
                <a:effectLst/>
              </a:rPr>
              <a:t>io</a:t>
            </a:r>
            <a:r>
              <a:rPr lang="en-US" sz="6000" b="1" dirty="0" smtClean="0">
                <a:ln/>
                <a:solidFill>
                  <a:schemeClr val="accent3">
                    <a:lumMod val="50000"/>
                  </a:schemeClr>
                </a:solidFill>
                <a:effectLst/>
              </a:rPr>
              <a:t> Standard Package</a:t>
            </a:r>
          </a:p>
        </p:txBody>
      </p:sp>
    </p:spTree>
    <p:extLst>
      <p:ext uri="{BB962C8B-B14F-4D97-AF65-F5344CB8AC3E}">
        <p14:creationId xmlns:p14="http://schemas.microsoft.com/office/powerpoint/2010/main" val="3565974627"/>
      </p:ext>
    </p:extLst>
  </p:cSld>
  <p:clrMapOvr>
    <a:masterClrMapping/>
  </p:clrMapOvr>
  <p:timing>
    <p:tnLst>
      <p:par>
        <p:cTn xmlns:p14="http://schemas.microsoft.com/office/powerpoint/2010/main" id="1" dur="indefinite" restart="never" nodeType="tmRoot"/>
      </p:par>
    </p:tnLst>
  </p:timing>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Person </a:t>
            </a:r>
            <a:r>
              <a:rPr lang="en-US" dirty="0" err="1" smtClean="0"/>
              <a:t>struct</a:t>
            </a:r>
            <a:r>
              <a:rPr lang="en-US" dirty="0" smtClean="0"/>
              <a:t> implementation of </a:t>
            </a:r>
            <a:r>
              <a:rPr lang="en-US" dirty="0" err="1" smtClean="0"/>
              <a:t>io.Reader</a:t>
            </a:r>
            <a:endParaRPr lang="en-US" dirty="0" smtClean="0"/>
          </a:p>
          <a:p>
            <a:pPr lvl="1"/>
            <a:r>
              <a:rPr lang="en-US" dirty="0" smtClean="0"/>
              <a:t>Encode an object of ‘Person’ to a series of bytes</a:t>
            </a:r>
          </a:p>
        </p:txBody>
      </p:sp>
    </p:spTree>
    <p:extLst>
      <p:ext uri="{BB962C8B-B14F-4D97-AF65-F5344CB8AC3E}">
        <p14:creationId xmlns:p14="http://schemas.microsoft.com/office/powerpoint/2010/main" val="1450955124"/>
      </p:ext>
    </p:extLst>
  </p:cSld>
  <p:clrMapOvr>
    <a:masterClrMapping/>
  </p:clrMapOvr>
  <p:timing>
    <p:tnLst>
      <p:par>
        <p:cTn xmlns:p14="http://schemas.microsoft.com/office/powerpoint/2010/main" id="1" dur="indefinite" restart="never" nodeType="tmRoot"/>
      </p:par>
    </p:tnLst>
  </p:timing>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7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MemStore</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v1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Part 1</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3395895"/>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Ch.10 : </a:t>
            </a:r>
            <a:r>
              <a:rPr lang="en-US" sz="6000" b="1" dirty="0" err="1" smtClean="0">
                <a:ln/>
                <a:solidFill>
                  <a:schemeClr val="accent3">
                    <a:lumMod val="50000"/>
                  </a:schemeClr>
                </a:solidFill>
                <a:effectLst/>
              </a:rPr>
              <a:t>io</a:t>
            </a:r>
            <a:r>
              <a:rPr lang="en-US" sz="6000" b="1" dirty="0" smtClean="0">
                <a:ln/>
                <a:solidFill>
                  <a:schemeClr val="accent3">
                    <a:lumMod val="50000"/>
                  </a:schemeClr>
                </a:solidFill>
                <a:effectLst/>
              </a:rPr>
              <a:t> Standard Package</a:t>
            </a:r>
          </a:p>
        </p:txBody>
      </p:sp>
    </p:spTree>
    <p:extLst>
      <p:ext uri="{BB962C8B-B14F-4D97-AF65-F5344CB8AC3E}">
        <p14:creationId xmlns:p14="http://schemas.microsoft.com/office/powerpoint/2010/main" val="3916900293"/>
      </p:ext>
    </p:extLst>
  </p:cSld>
  <p:clrMapOvr>
    <a:masterClrMapping/>
  </p:clrMapOvr>
  <p:timing>
    <p:tnLst>
      <p:par>
        <p:cTn xmlns:p14="http://schemas.microsoft.com/office/powerpoint/2010/main" id="1" dur="indefinite" restart="never" nodeType="tmRoot"/>
      </p:par>
    </p:tnLst>
  </p:timing>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Implement a ‘file-like’ in-memory Storage Engine (</a:t>
            </a:r>
            <a:r>
              <a:rPr lang="en-US" dirty="0" err="1" smtClean="0"/>
              <a:t>MemStore</a:t>
            </a:r>
            <a:r>
              <a:rPr lang="en-US" dirty="0" smtClean="0"/>
              <a:t>)</a:t>
            </a:r>
          </a:p>
          <a:p>
            <a:pPr lvl="1"/>
            <a:r>
              <a:rPr lang="en-US" dirty="0" smtClean="0"/>
              <a:t>Operation supported:</a:t>
            </a:r>
          </a:p>
          <a:p>
            <a:pPr lvl="2"/>
            <a:r>
              <a:rPr lang="en-US" dirty="0" smtClean="0"/>
              <a:t>Size() </a:t>
            </a:r>
            <a:r>
              <a:rPr lang="en-US" dirty="0" err="1" smtClean="0"/>
              <a:t>int</a:t>
            </a:r>
            <a:endParaRPr lang="en-US" dirty="0" smtClean="0"/>
          </a:p>
          <a:p>
            <a:pPr lvl="2"/>
            <a:r>
              <a:rPr lang="en-US" dirty="0" err="1" smtClean="0"/>
              <a:t>IsEmpty</a:t>
            </a:r>
            <a:r>
              <a:rPr lang="en-US" dirty="0" smtClean="0"/>
              <a:t>() </a:t>
            </a:r>
            <a:r>
              <a:rPr lang="en-US" dirty="0" err="1" smtClean="0"/>
              <a:t>bool</a:t>
            </a:r>
            <a:endParaRPr lang="en-US" dirty="0" smtClean="0"/>
          </a:p>
          <a:p>
            <a:pPr lvl="2"/>
            <a:r>
              <a:rPr lang="en-US" dirty="0" err="1" smtClean="0"/>
              <a:t>io.Writer</a:t>
            </a:r>
            <a:endParaRPr lang="en-US" dirty="0" smtClean="0"/>
          </a:p>
          <a:p>
            <a:pPr lvl="2"/>
            <a:r>
              <a:rPr lang="en-US" dirty="0" err="1" smtClean="0"/>
              <a:t>io.Reader</a:t>
            </a:r>
            <a:endParaRPr lang="en-US" dirty="0" smtClean="0"/>
          </a:p>
          <a:p>
            <a:pPr lvl="2"/>
            <a:r>
              <a:rPr lang="en-US" dirty="0" err="1" smtClean="0"/>
              <a:t>fmt.Stringer</a:t>
            </a:r>
            <a:endParaRPr lang="en-US" dirty="0" smtClean="0"/>
          </a:p>
        </p:txBody>
      </p:sp>
    </p:spTree>
    <p:extLst>
      <p:ext uri="{BB962C8B-B14F-4D97-AF65-F5344CB8AC3E}">
        <p14:creationId xmlns:p14="http://schemas.microsoft.com/office/powerpoint/2010/main" val="3632572287"/>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 doc </a:t>
            </a:r>
            <a:r>
              <a:rPr lang="en-US" dirty="0" err="1" smtClean="0"/>
              <a:t>fmt.Stringer</a:t>
            </a:r>
            <a:r>
              <a:rPr lang="en-US" dirty="0" smtClean="0"/>
              <a:t>’</a:t>
            </a:r>
            <a:endParaRPr lang="en-US" dirty="0"/>
          </a:p>
        </p:txBody>
      </p:sp>
      <p:pic>
        <p:nvPicPr>
          <p:cNvPr id="4" name="Content Placeholder 3" descr="go_doc_02.png"/>
          <p:cNvPicPr>
            <a:picLocks noGrp="1" noChangeAspect="1"/>
          </p:cNvPicPr>
          <p:nvPr>
            <p:ph idx="1"/>
          </p:nvPr>
        </p:nvPicPr>
        <p:blipFill>
          <a:blip r:embed="rId2">
            <a:extLst>
              <a:ext uri="{28A0092B-C50C-407E-A947-70E740481C1C}">
                <a14:useLocalDpi xmlns:a14="http://schemas.microsoft.com/office/drawing/2010/main" val="0"/>
              </a:ext>
            </a:extLst>
          </a:blip>
          <a:srcRect t="-6099" b="-6099"/>
          <a:stretch>
            <a:fillRect/>
          </a:stretch>
        </p:blipFill>
        <p:spPr/>
      </p:pic>
    </p:spTree>
    <p:extLst>
      <p:ext uri="{BB962C8B-B14F-4D97-AF65-F5344CB8AC3E}">
        <p14:creationId xmlns:p14="http://schemas.microsoft.com/office/powerpoint/2010/main" val="4147245013"/>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8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MemStore</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v1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Part 2</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3395895"/>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Ch.10 : </a:t>
            </a:r>
            <a:r>
              <a:rPr lang="en-US" sz="6000" b="1" dirty="0" err="1" smtClean="0">
                <a:ln/>
                <a:solidFill>
                  <a:schemeClr val="accent3">
                    <a:lumMod val="50000"/>
                  </a:schemeClr>
                </a:solidFill>
                <a:effectLst/>
              </a:rPr>
              <a:t>io</a:t>
            </a:r>
            <a:r>
              <a:rPr lang="en-US" sz="6000" b="1" dirty="0" smtClean="0">
                <a:ln/>
                <a:solidFill>
                  <a:schemeClr val="accent3">
                    <a:lumMod val="50000"/>
                  </a:schemeClr>
                </a:solidFill>
                <a:effectLst/>
              </a:rPr>
              <a:t> Standard Package</a:t>
            </a:r>
          </a:p>
        </p:txBody>
      </p:sp>
    </p:spTree>
    <p:extLst>
      <p:ext uri="{BB962C8B-B14F-4D97-AF65-F5344CB8AC3E}">
        <p14:creationId xmlns:p14="http://schemas.microsoft.com/office/powerpoint/2010/main" val="4160755350"/>
      </p:ext>
    </p:extLst>
  </p:cSld>
  <p:clrMapOvr>
    <a:masterClrMapping/>
  </p:clrMapOvr>
  <p:timing>
    <p:tnLst>
      <p:par>
        <p:cTn xmlns:p14="http://schemas.microsoft.com/office/powerpoint/2010/main" id="1" dur="indefinite" restart="never" nodeType="tmRoot"/>
      </p:par>
    </p:tnLst>
  </p:timing>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Complete implementation of  ‘file-like’ in-memory Storage Engine (</a:t>
            </a:r>
            <a:r>
              <a:rPr lang="en-US" dirty="0" err="1" smtClean="0"/>
              <a:t>MemStore</a:t>
            </a:r>
            <a:r>
              <a:rPr lang="en-US" dirty="0" smtClean="0"/>
              <a:t>)</a:t>
            </a:r>
          </a:p>
          <a:p>
            <a:pPr lvl="1"/>
            <a:r>
              <a:rPr lang="en-US" dirty="0" smtClean="0"/>
              <a:t>Fix</a:t>
            </a:r>
            <a:r>
              <a:rPr lang="en-US" dirty="0"/>
              <a:t> </a:t>
            </a:r>
            <a:r>
              <a:rPr lang="en-US" dirty="0" err="1" smtClean="0"/>
              <a:t>io.Reader</a:t>
            </a:r>
            <a:endParaRPr lang="en-US" dirty="0" smtClean="0"/>
          </a:p>
          <a:p>
            <a:pPr lvl="1"/>
            <a:r>
              <a:rPr lang="en-US" dirty="0" smtClean="0"/>
              <a:t>Add:</a:t>
            </a:r>
          </a:p>
          <a:p>
            <a:pPr lvl="2"/>
            <a:r>
              <a:rPr lang="en-US" dirty="0" smtClean="0"/>
              <a:t>Close(</a:t>
            </a:r>
            <a:r>
              <a:rPr lang="en-US" dirty="0" smtClean="0"/>
              <a:t>)</a:t>
            </a:r>
          </a:p>
          <a:p>
            <a:pPr lvl="2"/>
            <a:r>
              <a:rPr lang="en-US" dirty="0" err="1" smtClean="0"/>
              <a:t>IsClose</a:t>
            </a:r>
            <a:r>
              <a:rPr lang="en-US" dirty="0" smtClean="0"/>
              <a:t>()</a:t>
            </a:r>
            <a:endParaRPr lang="en-US" dirty="0" smtClean="0"/>
          </a:p>
          <a:p>
            <a:pPr lvl="2"/>
            <a:r>
              <a:rPr lang="en-US" dirty="0" smtClean="0"/>
              <a:t>Reset()</a:t>
            </a:r>
          </a:p>
        </p:txBody>
      </p:sp>
    </p:spTree>
    <p:extLst>
      <p:ext uri="{BB962C8B-B14F-4D97-AF65-F5344CB8AC3E}">
        <p14:creationId xmlns:p14="http://schemas.microsoft.com/office/powerpoint/2010/main" val="2447300101"/>
      </p:ext>
    </p:extLst>
  </p:cSld>
  <p:clrMapOvr>
    <a:masterClrMapping/>
  </p:clrMapOvr>
  <p:timing>
    <p:tnLst>
      <p:par>
        <p:cTn xmlns:p14="http://schemas.microsoft.com/office/powerpoint/2010/main" id="1" dur="indefinite" restart="never" nodeType="tmRoot"/>
      </p:par>
    </p:tnLst>
  </p:timing>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9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io</a:t>
            </a:r>
            <a:r>
              <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Errors</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3395895"/>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Ch.10 : </a:t>
            </a:r>
            <a:r>
              <a:rPr lang="en-US" sz="6000" b="1" dirty="0" err="1" smtClean="0">
                <a:ln/>
                <a:solidFill>
                  <a:schemeClr val="accent3">
                    <a:lumMod val="50000"/>
                  </a:schemeClr>
                </a:solidFill>
                <a:effectLst/>
              </a:rPr>
              <a:t>io</a:t>
            </a:r>
            <a:r>
              <a:rPr lang="en-US" sz="6000" b="1" dirty="0" smtClean="0">
                <a:ln/>
                <a:solidFill>
                  <a:schemeClr val="accent3">
                    <a:lumMod val="50000"/>
                  </a:schemeClr>
                </a:solidFill>
                <a:effectLst/>
              </a:rPr>
              <a:t> Standard Package</a:t>
            </a:r>
          </a:p>
        </p:txBody>
      </p:sp>
    </p:spTree>
    <p:extLst>
      <p:ext uri="{BB962C8B-B14F-4D97-AF65-F5344CB8AC3E}">
        <p14:creationId xmlns:p14="http://schemas.microsoft.com/office/powerpoint/2010/main" val="3922052211"/>
      </p:ext>
    </p:extLst>
  </p:cSld>
  <p:clrMapOvr>
    <a:masterClrMapping/>
  </p:clrMapOvr>
  <p:timing>
    <p:tnLst>
      <p:par>
        <p:cTn xmlns:p14="http://schemas.microsoft.com/office/powerpoint/2010/main" id="1" dur="indefinite" restart="never" nodeType="tmRoot"/>
      </p:par>
    </p:tnLst>
  </p:timing>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lnSpcReduction="10000"/>
          </a:bodyPr>
          <a:lstStyle/>
          <a:p>
            <a:r>
              <a:rPr lang="en-US" dirty="0" smtClean="0"/>
              <a:t>Pitfalls of using and implementing </a:t>
            </a:r>
            <a:r>
              <a:rPr lang="en-US" dirty="0" err="1" smtClean="0"/>
              <a:t>io.Reader</a:t>
            </a:r>
            <a:endParaRPr lang="en-US" dirty="0" smtClean="0"/>
          </a:p>
          <a:p>
            <a:pPr lvl="1"/>
            <a:r>
              <a:rPr lang="en-US" dirty="0"/>
              <a:t>Handling Read errors:</a:t>
            </a:r>
          </a:p>
          <a:p>
            <a:pPr lvl="2"/>
            <a:r>
              <a:rPr lang="en-US" b="1" i="1" dirty="0">
                <a:solidFill>
                  <a:srgbClr val="FF6600"/>
                </a:solidFill>
              </a:rPr>
              <a:t>Consumed the bytes before failing on error</a:t>
            </a:r>
          </a:p>
          <a:p>
            <a:pPr lvl="1"/>
            <a:r>
              <a:rPr lang="en-US" dirty="0" smtClean="0"/>
              <a:t>Implementing </a:t>
            </a:r>
            <a:r>
              <a:rPr lang="en-US" dirty="0" err="1" smtClean="0"/>
              <a:t>io</a:t>
            </a:r>
            <a:r>
              <a:rPr lang="en-US" dirty="0" smtClean="0"/>
              <a:t> errors:</a:t>
            </a:r>
          </a:p>
          <a:p>
            <a:pPr marL="1371600" lvl="2" indent="-457200">
              <a:buFont typeface="+mj-lt"/>
              <a:buAutoNum type="arabicPeriod"/>
            </a:pPr>
            <a:r>
              <a:rPr lang="en-US" dirty="0" smtClean="0"/>
              <a:t>EOF</a:t>
            </a:r>
          </a:p>
          <a:p>
            <a:pPr marL="1371600" lvl="2" indent="-457200">
              <a:buFont typeface="+mj-lt"/>
              <a:buAutoNum type="arabicPeriod"/>
            </a:pPr>
            <a:r>
              <a:rPr lang="en-US" dirty="0" err="1" smtClean="0"/>
              <a:t>ErrClosedPipe</a:t>
            </a:r>
            <a:endParaRPr lang="en-US" dirty="0" smtClean="0"/>
          </a:p>
          <a:p>
            <a:pPr marL="1371600" lvl="2" indent="-457200">
              <a:buFont typeface="+mj-lt"/>
              <a:buAutoNum type="arabicPeriod"/>
            </a:pPr>
            <a:r>
              <a:rPr lang="en-US" dirty="0" err="1" smtClean="0"/>
              <a:t>ErrNoProgress</a:t>
            </a:r>
            <a:endParaRPr lang="en-US" dirty="0" smtClean="0"/>
          </a:p>
          <a:p>
            <a:pPr marL="1371600" lvl="2" indent="-457200">
              <a:buFont typeface="+mj-lt"/>
              <a:buAutoNum type="arabicPeriod"/>
            </a:pPr>
            <a:r>
              <a:rPr lang="en-US" dirty="0" err="1" smtClean="0"/>
              <a:t>ErrShortBuffer</a:t>
            </a:r>
            <a:endParaRPr lang="en-US" dirty="0" smtClean="0"/>
          </a:p>
          <a:p>
            <a:pPr marL="1371600" lvl="2" indent="-457200">
              <a:buFont typeface="+mj-lt"/>
              <a:buAutoNum type="arabicPeriod"/>
            </a:pPr>
            <a:r>
              <a:rPr lang="en-US" dirty="0" err="1" smtClean="0"/>
              <a:t>ErrShortWrite</a:t>
            </a:r>
            <a:endParaRPr lang="en-US" dirty="0" smtClean="0"/>
          </a:p>
          <a:p>
            <a:pPr marL="1371600" lvl="2" indent="-457200">
              <a:buFont typeface="+mj-lt"/>
              <a:buAutoNum type="arabicPeriod"/>
            </a:pPr>
            <a:r>
              <a:rPr lang="en-US" dirty="0" err="1" smtClean="0"/>
              <a:t>ErrUnexpectedEOF</a:t>
            </a:r>
            <a:endParaRPr lang="en-US" dirty="0"/>
          </a:p>
        </p:txBody>
      </p:sp>
    </p:spTree>
    <p:extLst>
      <p:ext uri="{BB962C8B-B14F-4D97-AF65-F5344CB8AC3E}">
        <p14:creationId xmlns:p14="http://schemas.microsoft.com/office/powerpoint/2010/main" val="2846080143"/>
      </p:ext>
    </p:extLst>
  </p:cSld>
  <p:clrMapOvr>
    <a:masterClrMapping/>
  </p:clrMapOvr>
  <p:timing>
    <p:tnLst>
      <p:par>
        <p:cTn xmlns:p14="http://schemas.microsoft.com/office/powerpoint/2010/main" id="1" dur="indefinite" restart="never" nodeType="tmRoot"/>
      </p:par>
    </p:tnLst>
  </p:timing>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10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MemStore</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v2</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3395895"/>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Ch.10 : </a:t>
            </a:r>
            <a:r>
              <a:rPr lang="en-US" sz="6000" b="1" dirty="0" err="1" smtClean="0">
                <a:ln/>
                <a:solidFill>
                  <a:schemeClr val="accent3">
                    <a:lumMod val="50000"/>
                  </a:schemeClr>
                </a:solidFill>
                <a:effectLst/>
              </a:rPr>
              <a:t>io</a:t>
            </a:r>
            <a:r>
              <a:rPr lang="en-US" sz="6000" b="1" dirty="0" smtClean="0">
                <a:ln/>
                <a:solidFill>
                  <a:schemeClr val="accent3">
                    <a:lumMod val="50000"/>
                  </a:schemeClr>
                </a:solidFill>
                <a:effectLst/>
              </a:rPr>
              <a:t> Standard Package</a:t>
            </a:r>
          </a:p>
        </p:txBody>
      </p:sp>
    </p:spTree>
    <p:extLst>
      <p:ext uri="{BB962C8B-B14F-4D97-AF65-F5344CB8AC3E}">
        <p14:creationId xmlns:p14="http://schemas.microsoft.com/office/powerpoint/2010/main" val="1425154566"/>
      </p:ext>
    </p:extLst>
  </p:cSld>
  <p:clrMapOvr>
    <a:masterClrMapping/>
  </p:clrMapOvr>
  <p:timing>
    <p:tnLst>
      <p:par>
        <p:cTn xmlns:p14="http://schemas.microsoft.com/office/powerpoint/2010/main" id="1" dur="indefinite" restart="never" nodeType="tmRoot"/>
      </p:par>
    </p:tnLst>
  </p:timing>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Implement a ‘file-like’ in-memory Storage Engine (</a:t>
            </a:r>
            <a:r>
              <a:rPr lang="en-US" dirty="0" err="1" smtClean="0"/>
              <a:t>MemStore</a:t>
            </a:r>
            <a:r>
              <a:rPr lang="en-US" dirty="0" smtClean="0"/>
              <a:t>)</a:t>
            </a:r>
          </a:p>
          <a:p>
            <a:pPr lvl="1"/>
            <a:r>
              <a:rPr lang="en-US" dirty="0" smtClean="0"/>
              <a:t>Operation supported:</a:t>
            </a:r>
          </a:p>
          <a:p>
            <a:pPr lvl="2"/>
            <a:r>
              <a:rPr lang="en-US" dirty="0" err="1"/>
              <a:t>fmt.Stringer</a:t>
            </a:r>
            <a:endParaRPr lang="en-US" dirty="0"/>
          </a:p>
          <a:p>
            <a:pPr lvl="2"/>
            <a:r>
              <a:rPr lang="en-US" dirty="0" err="1"/>
              <a:t>io.Writer</a:t>
            </a:r>
            <a:endParaRPr lang="en-US" dirty="0"/>
          </a:p>
          <a:p>
            <a:pPr lvl="2"/>
            <a:r>
              <a:rPr lang="en-US" dirty="0" err="1" smtClean="0"/>
              <a:t>io.Reader</a:t>
            </a:r>
            <a:endParaRPr lang="en-US" dirty="0"/>
          </a:p>
          <a:p>
            <a:pPr lvl="2"/>
            <a:r>
              <a:rPr lang="en-US" dirty="0" err="1"/>
              <a:t>IsEmpty</a:t>
            </a:r>
            <a:r>
              <a:rPr lang="en-US" dirty="0"/>
              <a:t>(</a:t>
            </a:r>
            <a:r>
              <a:rPr lang="en-US" dirty="0" smtClean="0"/>
              <a:t>) </a:t>
            </a:r>
            <a:r>
              <a:rPr lang="en-US" dirty="0" err="1" smtClean="0"/>
              <a:t>boolean</a:t>
            </a:r>
            <a:endParaRPr lang="en-US" dirty="0"/>
          </a:p>
          <a:p>
            <a:pPr lvl="2"/>
            <a:r>
              <a:rPr lang="en-US" dirty="0"/>
              <a:t>Size(</a:t>
            </a:r>
            <a:r>
              <a:rPr lang="en-US" dirty="0" smtClean="0"/>
              <a:t>) </a:t>
            </a:r>
            <a:r>
              <a:rPr lang="en-US" dirty="0" err="1" smtClean="0"/>
              <a:t>int</a:t>
            </a:r>
            <a:endParaRPr lang="en-US" dirty="0" smtClean="0"/>
          </a:p>
          <a:p>
            <a:pPr lvl="2"/>
            <a:r>
              <a:rPr lang="en-US" b="1" i="1" dirty="0" smtClean="0">
                <a:solidFill>
                  <a:srgbClr val="008000"/>
                </a:solidFill>
              </a:rPr>
              <a:t>Reset()</a:t>
            </a:r>
            <a:endParaRPr lang="en-US" b="1" i="1" dirty="0">
              <a:solidFill>
                <a:srgbClr val="008000"/>
              </a:solidFill>
            </a:endParaRPr>
          </a:p>
          <a:p>
            <a:pPr lvl="2"/>
            <a:r>
              <a:rPr lang="en-US" b="1" i="1" dirty="0">
                <a:solidFill>
                  <a:srgbClr val="008000"/>
                </a:solidFill>
              </a:rPr>
              <a:t>Close()</a:t>
            </a:r>
          </a:p>
          <a:p>
            <a:pPr lvl="2"/>
            <a:r>
              <a:rPr lang="en-US" b="1" i="1" dirty="0" err="1" smtClean="0">
                <a:solidFill>
                  <a:srgbClr val="008000"/>
                </a:solidFill>
              </a:rPr>
              <a:t>IsOpen</a:t>
            </a:r>
            <a:r>
              <a:rPr lang="en-US" b="1" i="1" dirty="0" smtClean="0">
                <a:solidFill>
                  <a:srgbClr val="008000"/>
                </a:solidFill>
              </a:rPr>
              <a:t>(</a:t>
            </a:r>
            <a:r>
              <a:rPr lang="en-US" b="1" i="1" dirty="0" smtClean="0">
                <a:solidFill>
                  <a:srgbClr val="008000"/>
                </a:solidFill>
              </a:rPr>
              <a:t>) </a:t>
            </a:r>
            <a:r>
              <a:rPr lang="en-US" b="1" i="1" dirty="0" err="1" smtClean="0">
                <a:solidFill>
                  <a:srgbClr val="008000"/>
                </a:solidFill>
              </a:rPr>
              <a:t>boolean</a:t>
            </a:r>
            <a:endParaRPr lang="en-US" b="1" i="1" dirty="0">
              <a:solidFill>
                <a:srgbClr val="008000"/>
              </a:solidFill>
            </a:endParaRPr>
          </a:p>
          <a:p>
            <a:pPr lvl="2"/>
            <a:r>
              <a:rPr lang="en-US" b="1" i="1" dirty="0" smtClean="0">
                <a:solidFill>
                  <a:srgbClr val="3366FF"/>
                </a:solidFill>
              </a:rPr>
              <a:t>Open(</a:t>
            </a:r>
            <a:r>
              <a:rPr lang="en-US" b="1" i="1" dirty="0" err="1" smtClean="0">
                <a:solidFill>
                  <a:srgbClr val="3366FF"/>
                </a:solidFill>
              </a:rPr>
              <a:t>int</a:t>
            </a:r>
            <a:r>
              <a:rPr lang="en-US" b="1" i="1" dirty="0" smtClean="0">
                <a:solidFill>
                  <a:srgbClr val="3366FF"/>
                </a:solidFill>
              </a:rPr>
              <a:t>):error</a:t>
            </a:r>
          </a:p>
        </p:txBody>
      </p:sp>
    </p:spTree>
    <p:extLst>
      <p:ext uri="{BB962C8B-B14F-4D97-AF65-F5344CB8AC3E}">
        <p14:creationId xmlns:p14="http://schemas.microsoft.com/office/powerpoint/2010/main" val="114196654"/>
      </p:ext>
    </p:extLst>
  </p:cSld>
  <p:clrMapOvr>
    <a:masterClrMapping/>
  </p:clrMapOvr>
  <p:timing>
    <p:tnLst>
      <p:par>
        <p:cTn xmlns:p14="http://schemas.microsoft.com/office/powerpoint/2010/main" id="1" dur="indefinite" restart="never" nodeType="tmRoot"/>
      </p:par>
    </p:tnLst>
  </p:timing>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11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io.Copy</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Part 1</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3395895"/>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Ch.10 : </a:t>
            </a:r>
            <a:r>
              <a:rPr lang="en-US" sz="6000" b="1" dirty="0" err="1" smtClean="0">
                <a:ln/>
                <a:solidFill>
                  <a:schemeClr val="accent3">
                    <a:lumMod val="50000"/>
                  </a:schemeClr>
                </a:solidFill>
                <a:effectLst/>
              </a:rPr>
              <a:t>io</a:t>
            </a:r>
            <a:r>
              <a:rPr lang="en-US" sz="6000" b="1" dirty="0" smtClean="0">
                <a:ln/>
                <a:solidFill>
                  <a:schemeClr val="accent3">
                    <a:lumMod val="50000"/>
                  </a:schemeClr>
                </a:solidFill>
                <a:effectLst/>
              </a:rPr>
              <a:t> Standard Package</a:t>
            </a:r>
          </a:p>
        </p:txBody>
      </p:sp>
    </p:spTree>
    <p:extLst>
      <p:ext uri="{BB962C8B-B14F-4D97-AF65-F5344CB8AC3E}">
        <p14:creationId xmlns:p14="http://schemas.microsoft.com/office/powerpoint/2010/main" val="3577810342"/>
      </p:ext>
    </p:extLst>
  </p:cSld>
  <p:clrMapOvr>
    <a:masterClrMapping/>
  </p:clrMapOvr>
  <p:timing>
    <p:tnLst>
      <p:par>
        <p:cTn xmlns:p14="http://schemas.microsoft.com/office/powerpoint/2010/main" id="1" dur="indefinite" restart="never" nodeType="tmRoot"/>
      </p:par>
    </p:tnLst>
  </p:timing>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Demonstrates how to use </a:t>
            </a:r>
            <a:r>
              <a:rPr lang="en-US" dirty="0" err="1" smtClean="0"/>
              <a:t>io.Copy</a:t>
            </a:r>
            <a:r>
              <a:rPr lang="en-US" dirty="0" smtClean="0"/>
              <a:t>()</a:t>
            </a:r>
          </a:p>
          <a:p>
            <a:pPr lvl="1"/>
            <a:r>
              <a:rPr lang="en-US" dirty="0" smtClean="0"/>
              <a:t>No need for </a:t>
            </a:r>
            <a:r>
              <a:rPr lang="en-US" smtClean="0"/>
              <a:t>intermediate explicit copy</a:t>
            </a:r>
            <a:endParaRPr lang="en-US" dirty="0" smtClean="0"/>
          </a:p>
        </p:txBody>
      </p:sp>
    </p:spTree>
    <p:extLst>
      <p:ext uri="{BB962C8B-B14F-4D97-AF65-F5344CB8AC3E}">
        <p14:creationId xmlns:p14="http://schemas.microsoft.com/office/powerpoint/2010/main" val="1510075694"/>
      </p:ext>
    </p:extLst>
  </p:cSld>
  <p:clrMapOvr>
    <a:masterClrMapping/>
  </p:clrMapOvr>
  <p:timing>
    <p:tnLst>
      <p:par>
        <p:cTn xmlns:p14="http://schemas.microsoft.com/office/powerpoint/2010/main" id="1" dur="indefinite" restart="never" nodeType="tmRoot"/>
      </p:par>
    </p:tnLst>
  </p:timing>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12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io.Copy</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Part </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2</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3395895"/>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Ch.10 : </a:t>
            </a:r>
            <a:r>
              <a:rPr lang="en-US" sz="6000" b="1" dirty="0" err="1" smtClean="0">
                <a:ln/>
                <a:solidFill>
                  <a:schemeClr val="accent3">
                    <a:lumMod val="50000"/>
                  </a:schemeClr>
                </a:solidFill>
                <a:effectLst/>
              </a:rPr>
              <a:t>io</a:t>
            </a:r>
            <a:r>
              <a:rPr lang="en-US" sz="6000" b="1" dirty="0" smtClean="0">
                <a:ln/>
                <a:solidFill>
                  <a:schemeClr val="accent3">
                    <a:lumMod val="50000"/>
                  </a:schemeClr>
                </a:solidFill>
                <a:effectLst/>
              </a:rPr>
              <a:t> Standard Package</a:t>
            </a:r>
          </a:p>
        </p:txBody>
      </p:sp>
    </p:spTree>
    <p:extLst>
      <p:ext uri="{BB962C8B-B14F-4D97-AF65-F5344CB8AC3E}">
        <p14:creationId xmlns:p14="http://schemas.microsoft.com/office/powerpoint/2010/main" val="2344520575"/>
      </p:ext>
    </p:extLst>
  </p:cSld>
  <p:clrMapOvr>
    <a:masterClrMapping/>
  </p:clrMapOvr>
  <p:timing>
    <p:tnLst>
      <p:par>
        <p:cTn xmlns:p14="http://schemas.microsoft.com/office/powerpoint/2010/main" id="1" dur="indefinite" restart="never" nodeType="tmRoot"/>
      </p:par>
    </p:tnLst>
  </p:timing>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err="1" smtClean="0"/>
              <a:t>io.Copy</a:t>
            </a:r>
            <a:r>
              <a:rPr lang="en-US" dirty="0" smtClean="0"/>
              <a:t>(</a:t>
            </a:r>
            <a:r>
              <a:rPr lang="en-US" dirty="0" smtClean="0"/>
              <a:t>)  and Person type</a:t>
            </a:r>
            <a:endParaRPr lang="en-US" dirty="0" smtClean="0"/>
          </a:p>
          <a:p>
            <a:pPr lvl="1"/>
            <a:r>
              <a:rPr lang="en-US" dirty="0" smtClean="0"/>
              <a:t>The problem with </a:t>
            </a:r>
            <a:r>
              <a:rPr lang="en-US" dirty="0" err="1" smtClean="0"/>
              <a:t>io.Reader</a:t>
            </a:r>
            <a:r>
              <a:rPr lang="en-US" dirty="0" smtClean="0"/>
              <a:t> and </a:t>
            </a:r>
            <a:r>
              <a:rPr lang="en-US" dirty="0" err="1" smtClean="0"/>
              <a:t>io.Writer</a:t>
            </a:r>
            <a:r>
              <a:rPr lang="en-US" dirty="0" smtClean="0"/>
              <a:t> for Person</a:t>
            </a:r>
          </a:p>
          <a:p>
            <a:pPr lvl="1"/>
            <a:r>
              <a:rPr lang="en-US" dirty="0" smtClean="0"/>
              <a:t>Key </a:t>
            </a:r>
            <a:r>
              <a:rPr lang="en-US" dirty="0" err="1" smtClean="0"/>
              <a:t>Takeway</a:t>
            </a:r>
            <a:endParaRPr lang="en-US" dirty="0" smtClean="0"/>
          </a:p>
          <a:p>
            <a:pPr lvl="2"/>
            <a:r>
              <a:rPr lang="en-US" dirty="0" err="1" smtClean="0"/>
              <a:t>io.Reader</a:t>
            </a:r>
            <a:r>
              <a:rPr lang="en-US" dirty="0" smtClean="0"/>
              <a:t>/</a:t>
            </a:r>
            <a:r>
              <a:rPr lang="en-US" dirty="0" err="1" smtClean="0"/>
              <a:t>io.Writer</a:t>
            </a:r>
            <a:r>
              <a:rPr lang="en-US" dirty="0" smtClean="0"/>
              <a:t> is *</a:t>
            </a:r>
            <a:r>
              <a:rPr lang="en-US" b="1" i="1" dirty="0" smtClean="0">
                <a:solidFill>
                  <a:srgbClr val="FF0000"/>
                </a:solidFill>
              </a:rPr>
              <a:t>not</a:t>
            </a:r>
            <a:r>
              <a:rPr lang="en-US" dirty="0" smtClean="0"/>
              <a:t>* appropriate for every type</a:t>
            </a:r>
            <a:endParaRPr lang="en-US" dirty="0" smtClean="0"/>
          </a:p>
        </p:txBody>
      </p:sp>
    </p:spTree>
    <p:extLst>
      <p:ext uri="{BB962C8B-B14F-4D97-AF65-F5344CB8AC3E}">
        <p14:creationId xmlns:p14="http://schemas.microsoft.com/office/powerpoint/2010/main" val="1166318250"/>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Chapter 2 – The Basics</a:t>
            </a:r>
            <a:endParaRPr lang="en-US" dirty="0"/>
          </a:p>
        </p:txBody>
      </p:sp>
      <p:sp>
        <p:nvSpPr>
          <p:cNvPr id="3" name="Subtitle 2"/>
          <p:cNvSpPr>
            <a:spLocks noGrp="1"/>
          </p:cNvSpPr>
          <p:nvPr>
            <p:ph type="subTitle" idx="1"/>
          </p:nvPr>
        </p:nvSpPr>
        <p:spPr/>
        <p:txBody>
          <a:bodyPr/>
          <a:lstStyle/>
          <a:p>
            <a:r>
              <a:rPr lang="en-US" dirty="0" smtClean="0"/>
              <a:t>Section 3</a:t>
            </a:r>
          </a:p>
          <a:p>
            <a:r>
              <a:rPr lang="en-US" dirty="0" smtClean="0"/>
              <a:t>Values, Bits, and Numbers</a:t>
            </a:r>
            <a:endParaRPr lang="en-US" dirty="0"/>
          </a:p>
        </p:txBody>
      </p:sp>
    </p:spTree>
    <p:extLst>
      <p:ext uri="{BB962C8B-B14F-4D97-AF65-F5344CB8AC3E}">
        <p14:creationId xmlns:p14="http://schemas.microsoft.com/office/powerpoint/2010/main" val="3585670712"/>
      </p:ext>
    </p:extLst>
  </p:cSld>
  <p:clrMapOvr>
    <a:masterClrMapping/>
  </p:clrMapOvr>
  <p:timing>
    <p:tnLst>
      <p:par>
        <p:cTn xmlns:p14="http://schemas.microsoft.com/office/powerpoint/2010/main" id="1" dur="indefinite" restart="never" nodeType="tmRoot"/>
      </p:par>
    </p:tnLst>
  </p:timing>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13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MemStore</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v3</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3395895"/>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Ch.10 : </a:t>
            </a:r>
            <a:r>
              <a:rPr lang="en-US" sz="6000" b="1" dirty="0" err="1" smtClean="0">
                <a:ln/>
                <a:solidFill>
                  <a:schemeClr val="accent3">
                    <a:lumMod val="50000"/>
                  </a:schemeClr>
                </a:solidFill>
                <a:effectLst/>
              </a:rPr>
              <a:t>io</a:t>
            </a:r>
            <a:r>
              <a:rPr lang="en-US" sz="6000" b="1" dirty="0" smtClean="0">
                <a:ln/>
                <a:solidFill>
                  <a:schemeClr val="accent3">
                    <a:lumMod val="50000"/>
                  </a:schemeClr>
                </a:solidFill>
                <a:effectLst/>
              </a:rPr>
              <a:t> Standard Package</a:t>
            </a:r>
          </a:p>
        </p:txBody>
      </p:sp>
    </p:spTree>
    <p:extLst>
      <p:ext uri="{BB962C8B-B14F-4D97-AF65-F5344CB8AC3E}">
        <p14:creationId xmlns:p14="http://schemas.microsoft.com/office/powerpoint/2010/main" val="946092109"/>
      </p:ext>
    </p:extLst>
  </p:cSld>
  <p:clrMapOvr>
    <a:masterClrMapping/>
  </p:clrMapOvr>
  <p:timing>
    <p:tnLst>
      <p:par>
        <p:cTn xmlns:p14="http://schemas.microsoft.com/office/powerpoint/2010/main" id="1" dur="indefinite" restart="never" nodeType="tmRoot"/>
      </p:par>
    </p:tnLst>
  </p:timing>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Implement a ‘file-like’ in-memory Storage Engine (</a:t>
            </a:r>
            <a:r>
              <a:rPr lang="en-US" dirty="0" err="1" smtClean="0"/>
              <a:t>MemStore</a:t>
            </a:r>
            <a:r>
              <a:rPr lang="en-US" dirty="0" smtClean="0"/>
              <a:t>)</a:t>
            </a:r>
          </a:p>
          <a:p>
            <a:pPr lvl="1"/>
            <a:r>
              <a:rPr lang="en-US" dirty="0" smtClean="0"/>
              <a:t>Operation supported:</a:t>
            </a:r>
          </a:p>
          <a:p>
            <a:pPr lvl="2"/>
            <a:r>
              <a:rPr lang="en-US" dirty="0" err="1"/>
              <a:t>fmt.Stringer</a:t>
            </a:r>
            <a:endParaRPr lang="en-US" dirty="0"/>
          </a:p>
          <a:p>
            <a:pPr lvl="2"/>
            <a:r>
              <a:rPr lang="en-US" dirty="0" err="1"/>
              <a:t>io.Writer</a:t>
            </a:r>
            <a:endParaRPr lang="en-US" dirty="0"/>
          </a:p>
          <a:p>
            <a:pPr lvl="2"/>
            <a:r>
              <a:rPr lang="en-US" dirty="0" err="1" smtClean="0"/>
              <a:t>io.Reader</a:t>
            </a:r>
            <a:endParaRPr lang="en-US" dirty="0"/>
          </a:p>
          <a:p>
            <a:pPr lvl="2"/>
            <a:r>
              <a:rPr lang="en-US" dirty="0" err="1"/>
              <a:t>IsEmpty</a:t>
            </a:r>
            <a:r>
              <a:rPr lang="en-US" dirty="0"/>
              <a:t>(</a:t>
            </a:r>
            <a:r>
              <a:rPr lang="en-US" dirty="0" smtClean="0"/>
              <a:t>) </a:t>
            </a:r>
            <a:r>
              <a:rPr lang="en-US" dirty="0" err="1" smtClean="0"/>
              <a:t>boolean</a:t>
            </a:r>
            <a:endParaRPr lang="en-US" dirty="0"/>
          </a:p>
          <a:p>
            <a:pPr lvl="2"/>
            <a:r>
              <a:rPr lang="en-US" dirty="0"/>
              <a:t>Size(</a:t>
            </a:r>
            <a:r>
              <a:rPr lang="en-US" dirty="0" smtClean="0"/>
              <a:t>) </a:t>
            </a:r>
            <a:r>
              <a:rPr lang="en-US" dirty="0" err="1" smtClean="0"/>
              <a:t>int</a:t>
            </a:r>
            <a:endParaRPr lang="en-US" dirty="0" smtClean="0"/>
          </a:p>
          <a:p>
            <a:pPr lvl="2"/>
            <a:r>
              <a:rPr lang="en-US" b="1" i="1" dirty="0" smtClean="0">
                <a:solidFill>
                  <a:srgbClr val="008000"/>
                </a:solidFill>
              </a:rPr>
              <a:t>Reset()</a:t>
            </a:r>
            <a:endParaRPr lang="en-US" b="1" i="1" dirty="0">
              <a:solidFill>
                <a:srgbClr val="008000"/>
              </a:solidFill>
            </a:endParaRPr>
          </a:p>
          <a:p>
            <a:pPr lvl="2"/>
            <a:r>
              <a:rPr lang="en-US" b="1" i="1" dirty="0">
                <a:solidFill>
                  <a:srgbClr val="008000"/>
                </a:solidFill>
              </a:rPr>
              <a:t>Close()</a:t>
            </a:r>
          </a:p>
          <a:p>
            <a:pPr lvl="2"/>
            <a:r>
              <a:rPr lang="en-US" b="1" i="1" dirty="0" err="1" smtClean="0">
                <a:solidFill>
                  <a:srgbClr val="008000"/>
                </a:solidFill>
              </a:rPr>
              <a:t>IsOpen</a:t>
            </a:r>
            <a:r>
              <a:rPr lang="en-US" b="1" i="1" dirty="0" smtClean="0">
                <a:solidFill>
                  <a:srgbClr val="008000"/>
                </a:solidFill>
              </a:rPr>
              <a:t>(</a:t>
            </a:r>
            <a:r>
              <a:rPr lang="en-US" b="1" i="1" dirty="0" smtClean="0">
                <a:solidFill>
                  <a:srgbClr val="008000"/>
                </a:solidFill>
              </a:rPr>
              <a:t>) </a:t>
            </a:r>
            <a:r>
              <a:rPr lang="en-US" b="1" i="1" dirty="0" err="1" smtClean="0">
                <a:solidFill>
                  <a:srgbClr val="008000"/>
                </a:solidFill>
              </a:rPr>
              <a:t>boolean</a:t>
            </a:r>
            <a:endParaRPr lang="en-US" b="1" i="1" dirty="0">
              <a:solidFill>
                <a:srgbClr val="008000"/>
              </a:solidFill>
            </a:endParaRPr>
          </a:p>
          <a:p>
            <a:pPr lvl="2"/>
            <a:r>
              <a:rPr lang="en-US" b="1" i="1" dirty="0" smtClean="0">
                <a:solidFill>
                  <a:srgbClr val="3366FF"/>
                </a:solidFill>
              </a:rPr>
              <a:t>Open</a:t>
            </a:r>
            <a:r>
              <a:rPr lang="en-US" b="1" i="1" dirty="0" smtClean="0">
                <a:solidFill>
                  <a:srgbClr val="3366FF"/>
                </a:solidFill>
              </a:rPr>
              <a:t>()</a:t>
            </a:r>
          </a:p>
          <a:p>
            <a:pPr lvl="1"/>
            <a:r>
              <a:rPr lang="en-US" dirty="0" err="1" smtClean="0"/>
              <a:t>MemStore</a:t>
            </a:r>
            <a:r>
              <a:rPr lang="en-US" dirty="0" smtClean="0"/>
              <a:t> constructor function</a:t>
            </a:r>
          </a:p>
          <a:p>
            <a:pPr lvl="2"/>
            <a:r>
              <a:rPr lang="en-US" b="1" i="1" dirty="0" smtClean="0">
                <a:solidFill>
                  <a:srgbClr val="660066"/>
                </a:solidFill>
              </a:rPr>
              <a:t>New(</a:t>
            </a:r>
            <a:r>
              <a:rPr lang="en-US" b="1" i="1" dirty="0" err="1" smtClean="0">
                <a:solidFill>
                  <a:srgbClr val="660066"/>
                </a:solidFill>
              </a:rPr>
              <a:t>int</a:t>
            </a:r>
            <a:r>
              <a:rPr lang="en-US" b="1" i="1" dirty="0" smtClean="0">
                <a:solidFill>
                  <a:srgbClr val="660066"/>
                </a:solidFill>
              </a:rPr>
              <a:t>) error</a:t>
            </a:r>
          </a:p>
          <a:p>
            <a:pPr lvl="1"/>
            <a:endParaRPr lang="en-US" b="1" i="1" dirty="0" smtClean="0">
              <a:solidFill>
                <a:srgbClr val="3366FF"/>
              </a:solidFill>
            </a:endParaRPr>
          </a:p>
        </p:txBody>
      </p:sp>
    </p:spTree>
    <p:extLst>
      <p:ext uri="{BB962C8B-B14F-4D97-AF65-F5344CB8AC3E}">
        <p14:creationId xmlns:p14="http://schemas.microsoft.com/office/powerpoint/2010/main" val="3315407300"/>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lstStyle/>
          <a:p>
            <a:r>
              <a:rPr lang="en-US" dirty="0" smtClean="0"/>
              <a:t>Playing with Values</a:t>
            </a:r>
          </a:p>
          <a:p>
            <a:pPr lvl="1"/>
            <a:r>
              <a:rPr lang="en-US" dirty="0" smtClean="0"/>
              <a:t>Bytes</a:t>
            </a:r>
          </a:p>
          <a:p>
            <a:pPr lvl="1"/>
            <a:r>
              <a:rPr lang="en-US" dirty="0" smtClean="0"/>
              <a:t>Integers</a:t>
            </a:r>
          </a:p>
          <a:p>
            <a:pPr lvl="1"/>
            <a:r>
              <a:rPr lang="en-US" dirty="0" smtClean="0"/>
              <a:t>Strings</a:t>
            </a:r>
          </a:p>
          <a:p>
            <a:pPr lvl="1"/>
            <a:r>
              <a:rPr lang="en-US" dirty="0" smtClean="0"/>
              <a:t>Booleans</a:t>
            </a:r>
          </a:p>
          <a:p>
            <a:pPr lvl="1"/>
            <a:r>
              <a:rPr lang="en-US" dirty="0" smtClean="0"/>
              <a:t>Arrays</a:t>
            </a:r>
          </a:p>
          <a:p>
            <a:pPr lvl="1"/>
            <a:r>
              <a:rPr lang="en-US" dirty="0" smtClean="0"/>
              <a:t>Maps</a:t>
            </a:r>
          </a:p>
          <a:p>
            <a:r>
              <a:rPr lang="en-US" dirty="0" smtClean="0"/>
              <a:t>Data Type and Storage (</a:t>
            </a:r>
            <a:r>
              <a:rPr lang="en-US" i="1" dirty="0" smtClean="0"/>
              <a:t>some</a:t>
            </a:r>
            <a:r>
              <a:rPr lang="en-US" dirty="0" smtClean="0"/>
              <a:t>)</a:t>
            </a:r>
          </a:p>
          <a:p>
            <a:pPr lvl="1"/>
            <a:endParaRPr lang="en-US" dirty="0" smtClean="0"/>
          </a:p>
          <a:p>
            <a:endParaRPr lang="en-US" dirty="0"/>
          </a:p>
        </p:txBody>
      </p:sp>
    </p:spTree>
    <p:extLst>
      <p:ext uri="{BB962C8B-B14F-4D97-AF65-F5344CB8AC3E}">
        <p14:creationId xmlns:p14="http://schemas.microsoft.com/office/powerpoint/2010/main" val="3483881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Chapter 1 – Installation and Setup</a:t>
            </a:r>
            <a:endParaRPr lang="en-US" dirty="0"/>
          </a:p>
        </p:txBody>
      </p:sp>
      <p:sp>
        <p:nvSpPr>
          <p:cNvPr id="3" name="Subtitle 2"/>
          <p:cNvSpPr>
            <a:spLocks noGrp="1"/>
          </p:cNvSpPr>
          <p:nvPr>
            <p:ph type="subTitle" idx="1"/>
          </p:nvPr>
        </p:nvSpPr>
        <p:spPr/>
        <p:txBody>
          <a:bodyPr/>
          <a:lstStyle/>
          <a:p>
            <a:r>
              <a:rPr lang="en-US" dirty="0" smtClean="0"/>
              <a:t>Section 1</a:t>
            </a:r>
          </a:p>
          <a:p>
            <a:r>
              <a:rPr lang="en-US" dirty="0" smtClean="0"/>
              <a:t>Go Tools Installation for Windows</a:t>
            </a:r>
            <a:endParaRPr lang="en-US" dirty="0"/>
          </a:p>
        </p:txBody>
      </p:sp>
    </p:spTree>
    <p:extLst>
      <p:ext uri="{BB962C8B-B14F-4D97-AF65-F5344CB8AC3E}">
        <p14:creationId xmlns:p14="http://schemas.microsoft.com/office/powerpoint/2010/main" val="2523217411"/>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 Value</a:t>
            </a:r>
            <a:endParaRPr lang="en-US" dirty="0"/>
          </a:p>
        </p:txBody>
      </p:sp>
      <p:sp>
        <p:nvSpPr>
          <p:cNvPr id="3" name="Content Placeholder 2"/>
          <p:cNvSpPr>
            <a:spLocks noGrp="1"/>
          </p:cNvSpPr>
          <p:nvPr>
            <p:ph idx="1"/>
          </p:nvPr>
        </p:nvSpPr>
        <p:spPr/>
        <p:txBody>
          <a:bodyPr>
            <a:normAutofit fontScale="62500" lnSpcReduction="20000"/>
          </a:bodyPr>
          <a:lstStyle/>
          <a:p>
            <a:r>
              <a:rPr lang="en-US" dirty="0" smtClean="0"/>
              <a:t>What is a ‘value’?</a:t>
            </a:r>
          </a:p>
          <a:p>
            <a:r>
              <a:rPr lang="en-US" dirty="0" err="1" smtClean="0"/>
              <a:t>Verrol’s</a:t>
            </a:r>
            <a:r>
              <a:rPr lang="en-US" dirty="0" smtClean="0"/>
              <a:t> definition: </a:t>
            </a:r>
          </a:p>
          <a:p>
            <a:pPr lvl="1"/>
            <a:r>
              <a:rPr lang="en-US" dirty="0" smtClean="0"/>
              <a:t>A value is an </a:t>
            </a:r>
            <a:r>
              <a:rPr lang="en-US" b="1" i="1" dirty="0" smtClean="0">
                <a:solidFill>
                  <a:srgbClr val="008000"/>
                </a:solidFill>
              </a:rPr>
              <a:t>abstraction</a:t>
            </a:r>
            <a:r>
              <a:rPr lang="en-US" dirty="0" smtClean="0">
                <a:solidFill>
                  <a:srgbClr val="008000"/>
                </a:solidFill>
              </a:rPr>
              <a:t> </a:t>
            </a:r>
            <a:r>
              <a:rPr lang="en-US" dirty="0" smtClean="0"/>
              <a:t>to </a:t>
            </a:r>
            <a:r>
              <a:rPr lang="en-US" b="1" i="1" dirty="0" smtClean="0">
                <a:solidFill>
                  <a:srgbClr val="3366FF"/>
                </a:solidFill>
              </a:rPr>
              <a:t>represent</a:t>
            </a:r>
            <a:r>
              <a:rPr lang="en-US" dirty="0" smtClean="0">
                <a:solidFill>
                  <a:srgbClr val="3366FF"/>
                </a:solidFill>
              </a:rPr>
              <a:t> </a:t>
            </a:r>
            <a:r>
              <a:rPr lang="en-US" dirty="0" smtClean="0"/>
              <a:t>a </a:t>
            </a:r>
            <a:r>
              <a:rPr lang="en-US" b="1" i="1" dirty="0" smtClean="0">
                <a:solidFill>
                  <a:schemeClr val="accent5">
                    <a:lumMod val="75000"/>
                  </a:schemeClr>
                </a:solidFill>
              </a:rPr>
              <a:t>computed</a:t>
            </a:r>
            <a:r>
              <a:rPr lang="en-US" b="1" i="1" dirty="0" smtClean="0"/>
              <a:t> </a:t>
            </a:r>
            <a:r>
              <a:rPr lang="en-US" b="1" i="1" dirty="0" smtClean="0">
                <a:solidFill>
                  <a:schemeClr val="bg2">
                    <a:lumMod val="50000"/>
                  </a:schemeClr>
                </a:solidFill>
              </a:rPr>
              <a:t>result</a:t>
            </a:r>
          </a:p>
          <a:p>
            <a:pPr lvl="1"/>
            <a:r>
              <a:rPr lang="en-US" dirty="0" smtClean="0"/>
              <a:t>Not all values </a:t>
            </a:r>
            <a:r>
              <a:rPr lang="en-US" b="1" i="1" dirty="0" smtClean="0">
                <a:solidFill>
                  <a:schemeClr val="accent5">
                    <a:lumMod val="75000"/>
                  </a:schemeClr>
                </a:solidFill>
              </a:rPr>
              <a:t>computed,</a:t>
            </a:r>
            <a:r>
              <a:rPr lang="en-US" dirty="0" smtClean="0"/>
              <a:t> some values just </a:t>
            </a:r>
            <a:r>
              <a:rPr lang="en-US" b="1" i="1" dirty="0" smtClean="0">
                <a:solidFill>
                  <a:srgbClr val="008000"/>
                </a:solidFill>
              </a:rPr>
              <a:t>represents </a:t>
            </a:r>
            <a:r>
              <a:rPr lang="en-US" b="1" i="1" dirty="0" smtClean="0">
                <a:solidFill>
                  <a:srgbClr val="3366FF"/>
                </a:solidFill>
              </a:rPr>
              <a:t>themselves</a:t>
            </a:r>
            <a:r>
              <a:rPr lang="en-US" dirty="0" smtClean="0"/>
              <a:t>. When a value stands for itself, we call it a </a:t>
            </a:r>
            <a:r>
              <a:rPr lang="en-US" b="1" i="1" dirty="0" smtClean="0">
                <a:solidFill>
                  <a:schemeClr val="bg2">
                    <a:lumMod val="50000"/>
                  </a:schemeClr>
                </a:solidFill>
              </a:rPr>
              <a:t>literal</a:t>
            </a:r>
            <a:r>
              <a:rPr lang="en-US" dirty="0" smtClean="0"/>
              <a:t>. NOTE, a </a:t>
            </a:r>
            <a:r>
              <a:rPr lang="en-US" b="1" i="1" dirty="0" smtClean="0">
                <a:solidFill>
                  <a:schemeClr val="bg2">
                    <a:lumMod val="50000"/>
                  </a:schemeClr>
                </a:solidFill>
              </a:rPr>
              <a:t>literal </a:t>
            </a:r>
            <a:r>
              <a:rPr lang="en-US" dirty="0" smtClean="0"/>
              <a:t>is still a value.</a:t>
            </a:r>
          </a:p>
          <a:p>
            <a:r>
              <a:rPr lang="en-US" dirty="0" smtClean="0"/>
              <a:t>Examples:</a:t>
            </a:r>
          </a:p>
          <a:p>
            <a:pPr lvl="1"/>
            <a:r>
              <a:rPr lang="en-US" dirty="0" smtClean="0"/>
              <a:t>6</a:t>
            </a:r>
          </a:p>
          <a:p>
            <a:pPr lvl="2"/>
            <a:r>
              <a:rPr lang="en-US" dirty="0" smtClean="0"/>
              <a:t>6 is a value and also a literal, it stands for itself</a:t>
            </a:r>
          </a:p>
          <a:p>
            <a:pPr lvl="1"/>
            <a:r>
              <a:rPr lang="en-US" dirty="0" smtClean="0"/>
              <a:t>3 + 1</a:t>
            </a:r>
          </a:p>
          <a:p>
            <a:pPr lvl="2"/>
            <a:r>
              <a:rPr lang="en-US" dirty="0" smtClean="0"/>
              <a:t>will compute the value 4, but we don’t see for here</a:t>
            </a:r>
          </a:p>
          <a:p>
            <a:pPr lvl="1"/>
            <a:r>
              <a:rPr lang="en-US" dirty="0" smtClean="0"/>
              <a:t>3.141592</a:t>
            </a:r>
          </a:p>
          <a:p>
            <a:pPr lvl="1"/>
            <a:r>
              <a:rPr lang="en-US" dirty="0" smtClean="0"/>
              <a:t>“</a:t>
            </a:r>
            <a:r>
              <a:rPr lang="en-US" dirty="0" err="1"/>
              <a:t>V</a:t>
            </a:r>
            <a:r>
              <a:rPr lang="en-US" dirty="0" err="1" smtClean="0"/>
              <a:t>errol</a:t>
            </a:r>
            <a:r>
              <a:rPr lang="en-US" dirty="0" smtClean="0"/>
              <a:t>”</a:t>
            </a:r>
          </a:p>
          <a:p>
            <a:pPr lvl="2"/>
            <a:r>
              <a:rPr lang="en-US" dirty="0" smtClean="0"/>
              <a:t>“</a:t>
            </a:r>
            <a:r>
              <a:rPr lang="en-US" dirty="0" err="1" smtClean="0"/>
              <a:t>Verrol</a:t>
            </a:r>
            <a:r>
              <a:rPr lang="en-US" dirty="0" smtClean="0"/>
              <a:t>” is a string literal, it is not a computed value, but still a value</a:t>
            </a:r>
          </a:p>
          <a:p>
            <a:pPr lvl="1"/>
            <a:r>
              <a:rPr lang="en-US" dirty="0" smtClean="0"/>
              <a:t>true</a:t>
            </a:r>
          </a:p>
          <a:p>
            <a:pPr lvl="2"/>
            <a:r>
              <a:rPr lang="en-US" dirty="0" smtClean="0"/>
              <a:t>true is also a literal in Go Language.</a:t>
            </a:r>
          </a:p>
        </p:txBody>
      </p:sp>
    </p:spTree>
    <p:extLst>
      <p:ext uri="{BB962C8B-B14F-4D97-AF65-F5344CB8AC3E}">
        <p14:creationId xmlns:p14="http://schemas.microsoft.com/office/powerpoint/2010/main" val="64143864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Playing with values</a:t>
            </a:r>
            <a:endParaRPr lang="en-US" dirty="0"/>
          </a:p>
        </p:txBody>
      </p:sp>
      <p:pic>
        <p:nvPicPr>
          <p:cNvPr id="4" name="Content Placeholder 3"/>
          <p:cNvPicPr>
            <a:picLocks noGrp="1" noChangeAspect="1"/>
          </p:cNvPicPr>
          <p:nvPr>
            <p:ph idx="1"/>
          </p:nvPr>
        </p:nvPicPr>
        <p:blipFill>
          <a:blip r:embed="rId2"/>
          <a:srcRect t="-13516" b="-13516"/>
          <a:stretch>
            <a:fillRect/>
          </a:stretch>
        </p:blipFill>
        <p:spPr/>
      </p:pic>
    </p:spTree>
    <p:extLst>
      <p:ext uri="{BB962C8B-B14F-4D97-AF65-F5344CB8AC3E}">
        <p14:creationId xmlns:p14="http://schemas.microsoft.com/office/powerpoint/2010/main" val="28650693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a:t>
            </a:r>
            <a:endParaRPr lang="en-US" dirty="0"/>
          </a:p>
        </p:txBody>
      </p:sp>
      <p:pic>
        <p:nvPicPr>
          <p:cNvPr id="4" name="Content Placeholder 3"/>
          <p:cNvPicPr>
            <a:picLocks noGrp="1" noChangeAspect="1"/>
          </p:cNvPicPr>
          <p:nvPr>
            <p:ph idx="1"/>
          </p:nvPr>
        </p:nvPicPr>
        <p:blipFill>
          <a:blip r:embed="rId2"/>
          <a:srcRect t="-18565" b="-18565"/>
          <a:stretch>
            <a:fillRect/>
          </a:stretch>
        </p:blipFill>
        <p:spPr/>
      </p:pic>
    </p:spTree>
    <p:extLst>
      <p:ext uri="{BB962C8B-B14F-4D97-AF65-F5344CB8AC3E}">
        <p14:creationId xmlns:p14="http://schemas.microsoft.com/office/powerpoint/2010/main" val="205841541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Everything is a Number</a:t>
            </a:r>
            <a:endParaRPr lang="en-US" dirty="0"/>
          </a:p>
        </p:txBody>
      </p:sp>
      <p:sp>
        <p:nvSpPr>
          <p:cNvPr id="3" name="Content Placeholder 2"/>
          <p:cNvSpPr>
            <a:spLocks noGrp="1"/>
          </p:cNvSpPr>
          <p:nvPr>
            <p:ph idx="1"/>
          </p:nvPr>
        </p:nvSpPr>
        <p:spPr/>
        <p:txBody>
          <a:bodyPr/>
          <a:lstStyle/>
          <a:p>
            <a:r>
              <a:rPr lang="en-US" b="1" i="1" dirty="0" smtClean="0">
                <a:solidFill>
                  <a:srgbClr val="3366FF"/>
                </a:solidFill>
              </a:rPr>
              <a:t>Everything</a:t>
            </a:r>
            <a:r>
              <a:rPr lang="en-US" dirty="0" smtClean="0">
                <a:solidFill>
                  <a:srgbClr val="3366FF"/>
                </a:solidFill>
              </a:rPr>
              <a:t> </a:t>
            </a:r>
            <a:r>
              <a:rPr lang="en-US" b="1" i="1" dirty="0" smtClean="0">
                <a:solidFill>
                  <a:srgbClr val="FF0000"/>
                </a:solidFill>
              </a:rPr>
              <a:t>typed</a:t>
            </a:r>
            <a:r>
              <a:rPr lang="en-US" dirty="0" smtClean="0">
                <a:solidFill>
                  <a:srgbClr val="FF0000"/>
                </a:solidFill>
              </a:rPr>
              <a:t> </a:t>
            </a:r>
            <a:r>
              <a:rPr lang="en-US" dirty="0" smtClean="0"/>
              <a:t>into a computer is a </a:t>
            </a:r>
            <a:r>
              <a:rPr lang="en-US" b="1" i="1" dirty="0" smtClean="0">
                <a:solidFill>
                  <a:schemeClr val="accent6"/>
                </a:solidFill>
              </a:rPr>
              <a:t>character</a:t>
            </a:r>
          </a:p>
          <a:p>
            <a:r>
              <a:rPr lang="en-US" b="1" i="1" dirty="0" smtClean="0">
                <a:solidFill>
                  <a:srgbClr val="3366FF"/>
                </a:solidFill>
              </a:rPr>
              <a:t>Every</a:t>
            </a:r>
            <a:r>
              <a:rPr lang="en-US" dirty="0" smtClean="0">
                <a:solidFill>
                  <a:srgbClr val="3366FF"/>
                </a:solidFill>
              </a:rPr>
              <a:t> </a:t>
            </a:r>
            <a:r>
              <a:rPr lang="en-US" b="1" i="1" dirty="0" smtClean="0">
                <a:solidFill>
                  <a:schemeClr val="accent6"/>
                </a:solidFill>
              </a:rPr>
              <a:t>character </a:t>
            </a:r>
            <a:r>
              <a:rPr lang="en-US" dirty="0" smtClean="0"/>
              <a:t>is represented by a number</a:t>
            </a:r>
          </a:p>
          <a:p>
            <a:r>
              <a:rPr lang="en-US" dirty="0" smtClean="0"/>
              <a:t>A </a:t>
            </a:r>
            <a:r>
              <a:rPr lang="en-US" b="1" i="1" dirty="0" smtClean="0">
                <a:solidFill>
                  <a:schemeClr val="tx2"/>
                </a:solidFill>
              </a:rPr>
              <a:t>number</a:t>
            </a:r>
            <a:r>
              <a:rPr lang="en-US" dirty="0" smtClean="0">
                <a:solidFill>
                  <a:schemeClr val="tx2"/>
                </a:solidFill>
              </a:rPr>
              <a:t> </a:t>
            </a:r>
            <a:r>
              <a:rPr lang="en-US" dirty="0" smtClean="0"/>
              <a:t>is build up </a:t>
            </a:r>
            <a:r>
              <a:rPr lang="en-US" b="1" i="1" dirty="0" smtClean="0">
                <a:solidFill>
                  <a:schemeClr val="accent3"/>
                </a:solidFill>
              </a:rPr>
              <a:t>bit</a:t>
            </a:r>
            <a:r>
              <a:rPr lang="en-US" dirty="0" smtClean="0">
                <a:solidFill>
                  <a:schemeClr val="accent3"/>
                </a:solidFill>
              </a:rPr>
              <a:t> </a:t>
            </a:r>
            <a:r>
              <a:rPr lang="en-US" dirty="0" smtClean="0"/>
              <a:t>by </a:t>
            </a:r>
            <a:r>
              <a:rPr lang="en-US" b="1" i="1" dirty="0" smtClean="0">
                <a:solidFill>
                  <a:schemeClr val="accent3"/>
                </a:solidFill>
              </a:rPr>
              <a:t>bit</a:t>
            </a:r>
            <a:r>
              <a:rPr lang="en-US" dirty="0" smtClean="0"/>
              <a:t>, quite literally</a:t>
            </a:r>
            <a:endParaRPr lang="en-US" dirty="0"/>
          </a:p>
        </p:txBody>
      </p:sp>
    </p:spTree>
    <p:extLst>
      <p:ext uri="{BB962C8B-B14F-4D97-AF65-F5344CB8AC3E}">
        <p14:creationId xmlns:p14="http://schemas.microsoft.com/office/powerpoint/2010/main" val="124383434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 ‘bit’?</a:t>
            </a:r>
            <a:endParaRPr lang="en-US" dirty="0"/>
          </a:p>
        </p:txBody>
      </p:sp>
      <p:sp>
        <p:nvSpPr>
          <p:cNvPr id="3" name="Content Placeholder 2"/>
          <p:cNvSpPr>
            <a:spLocks noGrp="1"/>
          </p:cNvSpPr>
          <p:nvPr>
            <p:ph idx="1"/>
          </p:nvPr>
        </p:nvSpPr>
        <p:spPr/>
        <p:txBody>
          <a:bodyPr>
            <a:normAutofit/>
          </a:bodyPr>
          <a:lstStyle/>
          <a:p>
            <a:r>
              <a:rPr lang="en-US" dirty="0" smtClean="0"/>
              <a:t>Bit</a:t>
            </a:r>
          </a:p>
          <a:p>
            <a:pPr lvl="1"/>
            <a:r>
              <a:rPr lang="en-US" dirty="0" smtClean="0"/>
              <a:t>A </a:t>
            </a:r>
            <a:r>
              <a:rPr lang="en-US" b="1" i="1" dirty="0" smtClean="0">
                <a:solidFill>
                  <a:schemeClr val="accent3"/>
                </a:solidFill>
              </a:rPr>
              <a:t>bit</a:t>
            </a:r>
            <a:r>
              <a:rPr lang="en-US" dirty="0" smtClean="0"/>
              <a:t>, is like a switch, it is either </a:t>
            </a:r>
            <a:r>
              <a:rPr lang="en-US" b="1" i="1" dirty="0" smtClean="0"/>
              <a:t>on</a:t>
            </a:r>
            <a:r>
              <a:rPr lang="en-US" dirty="0" smtClean="0"/>
              <a:t> or </a:t>
            </a:r>
            <a:r>
              <a:rPr lang="en-US" b="1" i="1" dirty="0" smtClean="0"/>
              <a:t>off</a:t>
            </a:r>
          </a:p>
          <a:p>
            <a:pPr lvl="1"/>
            <a:r>
              <a:rPr lang="en-US" dirty="0" smtClean="0"/>
              <a:t>Each </a:t>
            </a:r>
            <a:r>
              <a:rPr lang="en-US" b="1" i="1" dirty="0">
                <a:solidFill>
                  <a:schemeClr val="accent3"/>
                </a:solidFill>
              </a:rPr>
              <a:t>bit</a:t>
            </a:r>
            <a:r>
              <a:rPr lang="en-US" dirty="0">
                <a:solidFill>
                  <a:schemeClr val="accent3"/>
                </a:solidFill>
              </a:rPr>
              <a:t> </a:t>
            </a:r>
            <a:r>
              <a:rPr lang="en-US" dirty="0" smtClean="0"/>
              <a:t>represents a binary value of 0 or 1</a:t>
            </a:r>
          </a:p>
        </p:txBody>
      </p:sp>
      <p:pic>
        <p:nvPicPr>
          <p:cNvPr id="4" name="Picture 3"/>
          <p:cNvPicPr>
            <a:picLocks noChangeAspect="1"/>
          </p:cNvPicPr>
          <p:nvPr/>
        </p:nvPicPr>
        <p:blipFill>
          <a:blip r:embed="rId2"/>
          <a:stretch>
            <a:fillRect/>
          </a:stretch>
        </p:blipFill>
        <p:spPr>
          <a:xfrm>
            <a:off x="779192" y="3496423"/>
            <a:ext cx="6736635" cy="2445673"/>
          </a:xfrm>
          <a:prstGeom prst="rect">
            <a:avLst/>
          </a:prstGeom>
        </p:spPr>
      </p:pic>
      <p:sp>
        <p:nvSpPr>
          <p:cNvPr id="5" name="TextBox 4"/>
          <p:cNvSpPr txBox="1"/>
          <p:nvPr/>
        </p:nvSpPr>
        <p:spPr>
          <a:xfrm>
            <a:off x="2841703" y="4926839"/>
            <a:ext cx="301660" cy="369332"/>
          </a:xfrm>
          <a:prstGeom prst="rect">
            <a:avLst/>
          </a:prstGeom>
          <a:noFill/>
        </p:spPr>
        <p:txBody>
          <a:bodyPr wrap="none" rtlCol="0">
            <a:spAutoFit/>
          </a:bodyPr>
          <a:lstStyle/>
          <a:p>
            <a:r>
              <a:rPr lang="en-US" dirty="0" smtClean="0"/>
              <a:t>0</a:t>
            </a:r>
            <a:endParaRPr lang="en-US" dirty="0"/>
          </a:p>
        </p:txBody>
      </p:sp>
      <p:sp>
        <p:nvSpPr>
          <p:cNvPr id="6" name="TextBox 5"/>
          <p:cNvSpPr txBox="1"/>
          <p:nvPr/>
        </p:nvSpPr>
        <p:spPr>
          <a:xfrm>
            <a:off x="6676395" y="4926839"/>
            <a:ext cx="301660" cy="369332"/>
          </a:xfrm>
          <a:prstGeom prst="rect">
            <a:avLst/>
          </a:prstGeom>
          <a:noFill/>
        </p:spPr>
        <p:txBody>
          <a:bodyPr wrap="none" rtlCol="0">
            <a:spAutoFit/>
          </a:bodyPr>
          <a:lstStyle/>
          <a:p>
            <a:r>
              <a:rPr lang="en-US" dirty="0" smtClean="0"/>
              <a:t>0</a:t>
            </a:r>
            <a:endParaRPr lang="en-US" dirty="0"/>
          </a:p>
        </p:txBody>
      </p:sp>
      <p:sp>
        <p:nvSpPr>
          <p:cNvPr id="7" name="TextBox 6"/>
          <p:cNvSpPr txBox="1"/>
          <p:nvPr/>
        </p:nvSpPr>
        <p:spPr>
          <a:xfrm>
            <a:off x="4724277" y="3545354"/>
            <a:ext cx="301660" cy="369332"/>
          </a:xfrm>
          <a:prstGeom prst="rect">
            <a:avLst/>
          </a:prstGeom>
          <a:noFill/>
        </p:spPr>
        <p:txBody>
          <a:bodyPr wrap="none" rtlCol="0">
            <a:spAutoFit/>
          </a:bodyPr>
          <a:lstStyle/>
          <a:p>
            <a:r>
              <a:rPr lang="en-US" dirty="0" smtClean="0"/>
              <a:t>1</a:t>
            </a:r>
            <a:endParaRPr lang="en-US" dirty="0"/>
          </a:p>
        </p:txBody>
      </p:sp>
    </p:spTree>
    <p:extLst>
      <p:ext uri="{BB962C8B-B14F-4D97-AF65-F5344CB8AC3E}">
        <p14:creationId xmlns:p14="http://schemas.microsoft.com/office/powerpoint/2010/main" val="234121016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Counting with ‘bits’</a:t>
            </a:r>
            <a:endParaRPr lang="en-US" dirty="0"/>
          </a:p>
        </p:txBody>
      </p:sp>
      <p:sp>
        <p:nvSpPr>
          <p:cNvPr id="3" name="Content Placeholder 2"/>
          <p:cNvSpPr>
            <a:spLocks noGrp="1"/>
          </p:cNvSpPr>
          <p:nvPr>
            <p:ph idx="1"/>
          </p:nvPr>
        </p:nvSpPr>
        <p:spPr>
          <a:xfrm>
            <a:off x="457200" y="1600200"/>
            <a:ext cx="8229600" cy="4501707"/>
          </a:xfrm>
        </p:spPr>
        <p:txBody>
          <a:bodyPr>
            <a:normAutofit lnSpcReduction="10000"/>
          </a:bodyPr>
          <a:lstStyle/>
          <a:p>
            <a:r>
              <a:rPr lang="en-US" dirty="0" smtClean="0"/>
              <a:t>Just as 1 </a:t>
            </a:r>
            <a:r>
              <a:rPr lang="en-US" b="1" i="1" dirty="0">
                <a:solidFill>
                  <a:schemeClr val="accent3"/>
                </a:solidFill>
              </a:rPr>
              <a:t>bit</a:t>
            </a:r>
            <a:r>
              <a:rPr lang="en-US" dirty="0">
                <a:solidFill>
                  <a:schemeClr val="accent3"/>
                </a:solidFill>
              </a:rPr>
              <a:t> </a:t>
            </a:r>
            <a:r>
              <a:rPr lang="en-US" dirty="0" smtClean="0"/>
              <a:t>can designate 2 distinct </a:t>
            </a:r>
            <a:r>
              <a:rPr lang="en-US" b="1" i="1" dirty="0" smtClean="0">
                <a:solidFill>
                  <a:schemeClr val="bg2">
                    <a:lumMod val="50000"/>
                  </a:schemeClr>
                </a:solidFill>
              </a:rPr>
              <a:t>states </a:t>
            </a:r>
            <a:r>
              <a:rPr lang="en-US" dirty="0" smtClean="0"/>
              <a:t>or </a:t>
            </a:r>
            <a:r>
              <a:rPr lang="en-US" b="1" i="1" dirty="0" smtClean="0">
                <a:solidFill>
                  <a:schemeClr val="bg2">
                    <a:lumMod val="50000"/>
                  </a:schemeClr>
                </a:solidFill>
              </a:rPr>
              <a:t>values</a:t>
            </a:r>
            <a:r>
              <a:rPr lang="en-US" dirty="0" smtClean="0"/>
              <a:t>, using multiple </a:t>
            </a:r>
            <a:r>
              <a:rPr lang="en-US" b="1" i="1" dirty="0" smtClean="0">
                <a:solidFill>
                  <a:schemeClr val="accent3"/>
                </a:solidFill>
              </a:rPr>
              <a:t>bits</a:t>
            </a:r>
            <a:r>
              <a:rPr lang="en-US" dirty="0" smtClean="0">
                <a:solidFill>
                  <a:schemeClr val="accent3"/>
                </a:solidFill>
              </a:rPr>
              <a:t> </a:t>
            </a:r>
            <a:r>
              <a:rPr lang="en-US" dirty="0" smtClean="0"/>
              <a:t>can designate even higher numbers of </a:t>
            </a:r>
            <a:r>
              <a:rPr lang="en-US" b="1" i="1" dirty="0" smtClean="0">
                <a:solidFill>
                  <a:schemeClr val="bg2">
                    <a:lumMod val="50000"/>
                  </a:schemeClr>
                </a:solidFill>
              </a:rPr>
              <a:t>states</a:t>
            </a:r>
            <a:r>
              <a:rPr lang="en-US" dirty="0" smtClean="0"/>
              <a:t>/</a:t>
            </a:r>
            <a:r>
              <a:rPr lang="en-US" b="1" i="1" dirty="0" smtClean="0">
                <a:solidFill>
                  <a:schemeClr val="bg2">
                    <a:lumMod val="50000"/>
                  </a:schemeClr>
                </a:solidFill>
              </a:rPr>
              <a:t>values</a:t>
            </a:r>
            <a:r>
              <a:rPr lang="en-US" dirty="0" smtClean="0"/>
              <a:t>.</a:t>
            </a:r>
          </a:p>
          <a:p>
            <a:endParaRPr lang="en-US" dirty="0"/>
          </a:p>
          <a:p>
            <a:endParaRPr lang="en-US" dirty="0" smtClean="0"/>
          </a:p>
          <a:p>
            <a:endParaRPr lang="en-US" dirty="0"/>
          </a:p>
          <a:p>
            <a:r>
              <a:rPr lang="en-US" dirty="0" smtClean="0"/>
              <a:t>A pair of light bulbs, can have 4 distinct states. Hence, 2 </a:t>
            </a:r>
            <a:r>
              <a:rPr lang="en-US" b="1" i="1" dirty="0">
                <a:solidFill>
                  <a:schemeClr val="accent3"/>
                </a:solidFill>
              </a:rPr>
              <a:t>bits</a:t>
            </a:r>
            <a:r>
              <a:rPr lang="en-US" dirty="0">
                <a:solidFill>
                  <a:schemeClr val="accent3"/>
                </a:solidFill>
              </a:rPr>
              <a:t> </a:t>
            </a:r>
            <a:r>
              <a:rPr lang="en-US" dirty="0"/>
              <a:t>can designate </a:t>
            </a:r>
            <a:r>
              <a:rPr lang="en-US" dirty="0" smtClean="0"/>
              <a:t>4 distinct </a:t>
            </a:r>
            <a:r>
              <a:rPr lang="en-US" b="1" i="1" dirty="0">
                <a:solidFill>
                  <a:schemeClr val="bg2">
                    <a:lumMod val="50000"/>
                  </a:schemeClr>
                </a:solidFill>
              </a:rPr>
              <a:t>states</a:t>
            </a:r>
            <a:r>
              <a:rPr lang="en-US" dirty="0"/>
              <a:t>/</a:t>
            </a:r>
            <a:r>
              <a:rPr lang="en-US" b="1" i="1" dirty="0" smtClean="0">
                <a:solidFill>
                  <a:schemeClr val="bg2">
                    <a:lumMod val="50000"/>
                  </a:schemeClr>
                </a:solidFill>
              </a:rPr>
              <a:t>values.</a:t>
            </a:r>
            <a:endParaRPr lang="en-US" dirty="0"/>
          </a:p>
        </p:txBody>
      </p:sp>
      <p:grpSp>
        <p:nvGrpSpPr>
          <p:cNvPr id="14" name="Group 13"/>
          <p:cNvGrpSpPr/>
          <p:nvPr/>
        </p:nvGrpSpPr>
        <p:grpSpPr>
          <a:xfrm>
            <a:off x="3570803" y="3172663"/>
            <a:ext cx="1749647" cy="1338199"/>
            <a:chOff x="3665315" y="3822431"/>
            <a:chExt cx="1749647" cy="1338199"/>
          </a:xfrm>
        </p:grpSpPr>
        <p:pic>
          <p:nvPicPr>
            <p:cNvPr id="4" name="Picture 3"/>
            <p:cNvPicPr>
              <a:picLocks noChangeAspect="1"/>
            </p:cNvPicPr>
            <p:nvPr/>
          </p:nvPicPr>
          <p:blipFill>
            <a:blip r:embed="rId2"/>
            <a:stretch>
              <a:fillRect/>
            </a:stretch>
          </p:blipFill>
          <p:spPr>
            <a:xfrm>
              <a:off x="5056999" y="3822431"/>
              <a:ext cx="357963" cy="500589"/>
            </a:xfrm>
            <a:prstGeom prst="rect">
              <a:avLst/>
            </a:prstGeom>
          </p:spPr>
        </p:pic>
        <p:pic>
          <p:nvPicPr>
            <p:cNvPr id="6" name="Picture 5"/>
            <p:cNvPicPr>
              <a:picLocks noChangeAspect="1"/>
            </p:cNvPicPr>
            <p:nvPr/>
          </p:nvPicPr>
          <p:blipFill>
            <a:blip r:embed="rId3"/>
            <a:stretch>
              <a:fillRect/>
            </a:stretch>
          </p:blipFill>
          <p:spPr>
            <a:xfrm>
              <a:off x="4762760" y="3822431"/>
              <a:ext cx="294239" cy="500589"/>
            </a:xfrm>
            <a:prstGeom prst="rect">
              <a:avLst/>
            </a:prstGeom>
          </p:spPr>
        </p:pic>
        <p:pic>
          <p:nvPicPr>
            <p:cNvPr id="7" name="Picture 6"/>
            <p:cNvPicPr>
              <a:picLocks noChangeAspect="1"/>
            </p:cNvPicPr>
            <p:nvPr/>
          </p:nvPicPr>
          <p:blipFill>
            <a:blip r:embed="rId2"/>
            <a:stretch>
              <a:fillRect/>
            </a:stretch>
          </p:blipFill>
          <p:spPr>
            <a:xfrm>
              <a:off x="3665315" y="4660041"/>
              <a:ext cx="357963" cy="500589"/>
            </a:xfrm>
            <a:prstGeom prst="rect">
              <a:avLst/>
            </a:prstGeom>
          </p:spPr>
        </p:pic>
        <p:pic>
          <p:nvPicPr>
            <p:cNvPr id="8" name="Picture 7"/>
            <p:cNvPicPr>
              <a:picLocks noChangeAspect="1"/>
            </p:cNvPicPr>
            <p:nvPr/>
          </p:nvPicPr>
          <p:blipFill>
            <a:blip r:embed="rId3"/>
            <a:stretch>
              <a:fillRect/>
            </a:stretch>
          </p:blipFill>
          <p:spPr>
            <a:xfrm>
              <a:off x="4023278" y="4660041"/>
              <a:ext cx="294239" cy="500589"/>
            </a:xfrm>
            <a:prstGeom prst="rect">
              <a:avLst/>
            </a:prstGeom>
          </p:spPr>
        </p:pic>
        <p:pic>
          <p:nvPicPr>
            <p:cNvPr id="9" name="Picture 8"/>
            <p:cNvPicPr>
              <a:picLocks noChangeAspect="1"/>
            </p:cNvPicPr>
            <p:nvPr/>
          </p:nvPicPr>
          <p:blipFill>
            <a:blip r:embed="rId3"/>
            <a:stretch>
              <a:fillRect/>
            </a:stretch>
          </p:blipFill>
          <p:spPr>
            <a:xfrm>
              <a:off x="3729039" y="3822431"/>
              <a:ext cx="294239" cy="500589"/>
            </a:xfrm>
            <a:prstGeom prst="rect">
              <a:avLst/>
            </a:prstGeom>
          </p:spPr>
        </p:pic>
        <p:pic>
          <p:nvPicPr>
            <p:cNvPr id="10" name="Picture 9"/>
            <p:cNvPicPr>
              <a:picLocks noChangeAspect="1"/>
            </p:cNvPicPr>
            <p:nvPr/>
          </p:nvPicPr>
          <p:blipFill>
            <a:blip r:embed="rId3"/>
            <a:stretch>
              <a:fillRect/>
            </a:stretch>
          </p:blipFill>
          <p:spPr>
            <a:xfrm>
              <a:off x="4023278" y="3822431"/>
              <a:ext cx="294239" cy="500589"/>
            </a:xfrm>
            <a:prstGeom prst="rect">
              <a:avLst/>
            </a:prstGeom>
          </p:spPr>
        </p:pic>
        <p:pic>
          <p:nvPicPr>
            <p:cNvPr id="11" name="Picture 10"/>
            <p:cNvPicPr>
              <a:picLocks noChangeAspect="1"/>
            </p:cNvPicPr>
            <p:nvPr/>
          </p:nvPicPr>
          <p:blipFill>
            <a:blip r:embed="rId2"/>
            <a:stretch>
              <a:fillRect/>
            </a:stretch>
          </p:blipFill>
          <p:spPr>
            <a:xfrm>
              <a:off x="4699036" y="4660041"/>
              <a:ext cx="357963" cy="500589"/>
            </a:xfrm>
            <a:prstGeom prst="rect">
              <a:avLst/>
            </a:prstGeom>
          </p:spPr>
        </p:pic>
        <p:pic>
          <p:nvPicPr>
            <p:cNvPr id="12" name="Picture 11"/>
            <p:cNvPicPr>
              <a:picLocks noChangeAspect="1"/>
            </p:cNvPicPr>
            <p:nvPr/>
          </p:nvPicPr>
          <p:blipFill>
            <a:blip r:embed="rId2"/>
            <a:stretch>
              <a:fillRect/>
            </a:stretch>
          </p:blipFill>
          <p:spPr>
            <a:xfrm>
              <a:off x="5056999" y="4660041"/>
              <a:ext cx="357963" cy="500589"/>
            </a:xfrm>
            <a:prstGeom prst="rect">
              <a:avLst/>
            </a:prstGeom>
          </p:spPr>
        </p:pic>
      </p:grpSp>
    </p:spTree>
    <p:extLst>
      <p:ext uri="{BB962C8B-B14F-4D97-AF65-F5344CB8AC3E}">
        <p14:creationId xmlns:p14="http://schemas.microsoft.com/office/powerpoint/2010/main" val="379166321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Bit Grouping Illustrated</a:t>
            </a:r>
            <a:endParaRPr lang="en-US" dirty="0"/>
          </a:p>
        </p:txBody>
      </p:sp>
      <p:grpSp>
        <p:nvGrpSpPr>
          <p:cNvPr id="66" name="Group 65"/>
          <p:cNvGrpSpPr/>
          <p:nvPr/>
        </p:nvGrpSpPr>
        <p:grpSpPr>
          <a:xfrm>
            <a:off x="2160427" y="1581460"/>
            <a:ext cx="4823146" cy="2937375"/>
            <a:chOff x="2465085" y="1581460"/>
            <a:chExt cx="4823146" cy="2937375"/>
          </a:xfrm>
        </p:grpSpPr>
        <p:sp>
          <p:nvSpPr>
            <p:cNvPr id="4" name="Rectangle 3"/>
            <p:cNvSpPr/>
            <p:nvPr/>
          </p:nvSpPr>
          <p:spPr>
            <a:xfrm>
              <a:off x="2537703" y="2313036"/>
              <a:ext cx="2278038" cy="429898"/>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5" name="Rounded Rectangle 4"/>
            <p:cNvSpPr/>
            <p:nvPr/>
          </p:nvSpPr>
          <p:spPr>
            <a:xfrm>
              <a:off x="2579940" y="1592700"/>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p:cNvSpPr/>
            <p:nvPr/>
          </p:nvSpPr>
          <p:spPr>
            <a:xfrm>
              <a:off x="2934635" y="1592700"/>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a:off x="3351822" y="1592700"/>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3706517" y="1592700"/>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a:off x="4061212" y="1592700"/>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4415907" y="1592700"/>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Line Callout 1 10"/>
            <p:cNvSpPr/>
            <p:nvPr/>
          </p:nvSpPr>
          <p:spPr>
            <a:xfrm>
              <a:off x="5585585" y="1581460"/>
              <a:ext cx="1702646" cy="297838"/>
            </a:xfrm>
            <a:prstGeom prst="borderCallout1">
              <a:avLst>
                <a:gd name="adj1" fmla="val 64033"/>
                <a:gd name="adj2" fmla="val -7673"/>
                <a:gd name="adj3" fmla="val 63929"/>
                <a:gd name="adj4" fmla="val -38333"/>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200" dirty="0" smtClean="0"/>
                <a:t>Individual bits</a:t>
              </a:r>
              <a:endParaRPr lang="en-US" sz="1200" dirty="0"/>
            </a:p>
          </p:txBody>
        </p:sp>
        <p:sp>
          <p:nvSpPr>
            <p:cNvPr id="12" name="Line Callout 1 11"/>
            <p:cNvSpPr/>
            <p:nvPr/>
          </p:nvSpPr>
          <p:spPr>
            <a:xfrm>
              <a:off x="5585585" y="2366422"/>
              <a:ext cx="1702646" cy="297838"/>
            </a:xfrm>
            <a:prstGeom prst="borderCallout1">
              <a:avLst>
                <a:gd name="adj1" fmla="val 65920"/>
                <a:gd name="adj2" fmla="val -6353"/>
                <a:gd name="adj3" fmla="val 63929"/>
                <a:gd name="adj4" fmla="val -38333"/>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200" dirty="0" smtClean="0"/>
                <a:t>Named grouping</a:t>
              </a:r>
              <a:endParaRPr lang="en-US" sz="1200" dirty="0"/>
            </a:p>
          </p:txBody>
        </p:sp>
        <p:sp>
          <p:nvSpPr>
            <p:cNvPr id="13" name="Rounded Rectangle 12"/>
            <p:cNvSpPr/>
            <p:nvPr/>
          </p:nvSpPr>
          <p:spPr>
            <a:xfrm>
              <a:off x="2642432" y="2383951"/>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p:cNvSpPr/>
            <p:nvPr/>
          </p:nvSpPr>
          <p:spPr>
            <a:xfrm>
              <a:off x="2997127" y="2383951"/>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p:cNvSpPr/>
            <p:nvPr/>
          </p:nvSpPr>
          <p:spPr>
            <a:xfrm>
              <a:off x="4061212" y="2383951"/>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17"/>
            <p:cNvSpPr/>
            <p:nvPr/>
          </p:nvSpPr>
          <p:spPr>
            <a:xfrm>
              <a:off x="4415907" y="2383951"/>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2537703" y="3189621"/>
              <a:ext cx="2278038" cy="44993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0" name="Rounded Rectangle 19"/>
            <p:cNvSpPr/>
            <p:nvPr/>
          </p:nvSpPr>
          <p:spPr>
            <a:xfrm>
              <a:off x="2642432" y="3260536"/>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ounded Rectangle 20"/>
            <p:cNvSpPr/>
            <p:nvPr/>
          </p:nvSpPr>
          <p:spPr>
            <a:xfrm>
              <a:off x="2997127" y="3260536"/>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ounded Rectangle 23"/>
            <p:cNvSpPr/>
            <p:nvPr/>
          </p:nvSpPr>
          <p:spPr>
            <a:xfrm>
              <a:off x="4061212" y="3260536"/>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ounded Rectangle 24"/>
            <p:cNvSpPr/>
            <p:nvPr/>
          </p:nvSpPr>
          <p:spPr>
            <a:xfrm>
              <a:off x="4415907" y="3260536"/>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p:cNvSpPr txBox="1"/>
            <p:nvPr/>
          </p:nvSpPr>
          <p:spPr>
            <a:xfrm>
              <a:off x="2642432" y="3639558"/>
              <a:ext cx="292203" cy="246221"/>
            </a:xfrm>
            <a:prstGeom prst="rect">
              <a:avLst/>
            </a:prstGeom>
            <a:noFill/>
          </p:spPr>
          <p:txBody>
            <a:bodyPr wrap="square" rtlCol="0">
              <a:spAutoFit/>
            </a:bodyPr>
            <a:lstStyle/>
            <a:p>
              <a:r>
                <a:rPr lang="en-US" sz="1000" dirty="0" smtClean="0"/>
                <a:t>0</a:t>
              </a:r>
              <a:endParaRPr lang="en-US" sz="1000" dirty="0"/>
            </a:p>
          </p:txBody>
        </p:sp>
        <p:sp>
          <p:nvSpPr>
            <p:cNvPr id="27" name="TextBox 26"/>
            <p:cNvSpPr txBox="1"/>
            <p:nvPr/>
          </p:nvSpPr>
          <p:spPr>
            <a:xfrm>
              <a:off x="2997127" y="3639558"/>
              <a:ext cx="292203" cy="246221"/>
            </a:xfrm>
            <a:prstGeom prst="rect">
              <a:avLst/>
            </a:prstGeom>
            <a:noFill/>
          </p:spPr>
          <p:txBody>
            <a:bodyPr wrap="square" rtlCol="0">
              <a:spAutoFit/>
            </a:bodyPr>
            <a:lstStyle/>
            <a:p>
              <a:r>
                <a:rPr lang="en-US" sz="1000" dirty="0" smtClean="0"/>
                <a:t>1</a:t>
              </a:r>
              <a:endParaRPr lang="en-US" sz="1000" dirty="0"/>
            </a:p>
          </p:txBody>
        </p:sp>
        <p:sp>
          <p:nvSpPr>
            <p:cNvPr id="30" name="TextBox 29"/>
            <p:cNvSpPr txBox="1"/>
            <p:nvPr/>
          </p:nvSpPr>
          <p:spPr>
            <a:xfrm>
              <a:off x="4061212" y="3639558"/>
              <a:ext cx="292203" cy="246221"/>
            </a:xfrm>
            <a:prstGeom prst="rect">
              <a:avLst/>
            </a:prstGeom>
            <a:noFill/>
          </p:spPr>
          <p:txBody>
            <a:bodyPr wrap="square" rtlCol="0">
              <a:spAutoFit/>
            </a:bodyPr>
            <a:lstStyle/>
            <a:p>
              <a:r>
                <a:rPr lang="en-US" sz="1000" dirty="0" smtClean="0"/>
                <a:t>6</a:t>
              </a:r>
              <a:endParaRPr lang="en-US" sz="1000" dirty="0"/>
            </a:p>
          </p:txBody>
        </p:sp>
        <p:sp>
          <p:nvSpPr>
            <p:cNvPr id="31" name="TextBox 30"/>
            <p:cNvSpPr txBox="1"/>
            <p:nvPr/>
          </p:nvSpPr>
          <p:spPr>
            <a:xfrm>
              <a:off x="4415907" y="3639558"/>
              <a:ext cx="292203" cy="246221"/>
            </a:xfrm>
            <a:prstGeom prst="rect">
              <a:avLst/>
            </a:prstGeom>
            <a:noFill/>
          </p:spPr>
          <p:txBody>
            <a:bodyPr wrap="square" rtlCol="0">
              <a:spAutoFit/>
            </a:bodyPr>
            <a:lstStyle/>
            <a:p>
              <a:r>
                <a:rPr lang="en-US" sz="1000" dirty="0" smtClean="0"/>
                <a:t>7</a:t>
              </a:r>
              <a:endParaRPr lang="en-US" sz="1000" dirty="0"/>
            </a:p>
          </p:txBody>
        </p:sp>
        <p:sp>
          <p:nvSpPr>
            <p:cNvPr id="32" name="Line Callout 1 31"/>
            <p:cNvSpPr/>
            <p:nvPr/>
          </p:nvSpPr>
          <p:spPr>
            <a:xfrm>
              <a:off x="5585585" y="3433265"/>
              <a:ext cx="1702646" cy="422947"/>
            </a:xfrm>
            <a:prstGeom prst="borderCallout1">
              <a:avLst>
                <a:gd name="adj1" fmla="val 79127"/>
                <a:gd name="adj2" fmla="val -6023"/>
                <a:gd name="adj3" fmla="val 79023"/>
                <a:gd name="adj4" fmla="val -36683"/>
              </a:avLst>
            </a:prstGeom>
            <a:ln>
              <a:headEnd type="none"/>
              <a:tailEnd type="arrow"/>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200" dirty="0" smtClean="0"/>
                <a:t>Index: </a:t>
              </a:r>
            </a:p>
            <a:p>
              <a:pPr algn="ctr"/>
              <a:r>
                <a:rPr lang="en-US" sz="1200" dirty="0"/>
                <a:t> </a:t>
              </a:r>
              <a:r>
                <a:rPr lang="en-US" sz="1200" dirty="0" smtClean="0"/>
                <a:t> bit’s location in group</a:t>
              </a:r>
              <a:endParaRPr lang="en-US" sz="1200" dirty="0"/>
            </a:p>
          </p:txBody>
        </p:sp>
        <p:sp>
          <p:nvSpPr>
            <p:cNvPr id="53" name="TextBox 52"/>
            <p:cNvSpPr txBox="1"/>
            <p:nvPr/>
          </p:nvSpPr>
          <p:spPr>
            <a:xfrm>
              <a:off x="3527112" y="2336659"/>
              <a:ext cx="344039" cy="369332"/>
            </a:xfrm>
            <a:prstGeom prst="rect">
              <a:avLst/>
            </a:prstGeom>
            <a:noFill/>
          </p:spPr>
          <p:txBody>
            <a:bodyPr wrap="none" rtlCol="0">
              <a:spAutoFit/>
            </a:bodyPr>
            <a:lstStyle/>
            <a:p>
              <a:r>
                <a:rPr lang="is-IS" dirty="0" smtClean="0"/>
                <a:t>…</a:t>
              </a:r>
              <a:endParaRPr lang="en-US" dirty="0"/>
            </a:p>
          </p:txBody>
        </p:sp>
        <p:sp>
          <p:nvSpPr>
            <p:cNvPr id="55" name="TextBox 54"/>
            <p:cNvSpPr txBox="1"/>
            <p:nvPr/>
          </p:nvSpPr>
          <p:spPr>
            <a:xfrm>
              <a:off x="3531538" y="3201519"/>
              <a:ext cx="344039" cy="369332"/>
            </a:xfrm>
            <a:prstGeom prst="rect">
              <a:avLst/>
            </a:prstGeom>
            <a:noFill/>
          </p:spPr>
          <p:txBody>
            <a:bodyPr wrap="none" rtlCol="0">
              <a:spAutoFit/>
            </a:bodyPr>
            <a:lstStyle/>
            <a:p>
              <a:r>
                <a:rPr lang="is-IS" dirty="0" smtClean="0"/>
                <a:t>…</a:t>
              </a:r>
              <a:endParaRPr lang="en-US" dirty="0"/>
            </a:p>
          </p:txBody>
        </p:sp>
        <p:sp>
          <p:nvSpPr>
            <p:cNvPr id="47" name="Rectangle 46"/>
            <p:cNvSpPr/>
            <p:nvPr/>
          </p:nvSpPr>
          <p:spPr>
            <a:xfrm>
              <a:off x="2465085" y="4258928"/>
              <a:ext cx="646898" cy="25990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MSB</a:t>
              </a:r>
              <a:endParaRPr lang="en-US" dirty="0"/>
            </a:p>
          </p:txBody>
        </p:sp>
        <p:sp>
          <p:nvSpPr>
            <p:cNvPr id="57" name="Rectangle 56"/>
            <p:cNvSpPr/>
            <p:nvPr/>
          </p:nvSpPr>
          <p:spPr>
            <a:xfrm>
              <a:off x="4238560" y="4258928"/>
              <a:ext cx="646898" cy="25990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LSB</a:t>
              </a:r>
              <a:endParaRPr lang="en-US" dirty="0"/>
            </a:p>
          </p:txBody>
        </p:sp>
        <p:cxnSp>
          <p:nvCxnSpPr>
            <p:cNvPr id="59" name="Straight Arrow Connector 58"/>
            <p:cNvCxnSpPr>
              <a:stCxn id="57" idx="0"/>
              <a:endCxn id="31" idx="2"/>
            </p:cNvCxnSpPr>
            <p:nvPr/>
          </p:nvCxnSpPr>
          <p:spPr>
            <a:xfrm flipV="1">
              <a:off x="4562009" y="3885779"/>
              <a:ext cx="0" cy="37314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61" name="Straight Arrow Connector 60"/>
            <p:cNvCxnSpPr>
              <a:stCxn id="47" idx="0"/>
              <a:endCxn id="26" idx="2"/>
            </p:cNvCxnSpPr>
            <p:nvPr/>
          </p:nvCxnSpPr>
          <p:spPr>
            <a:xfrm flipV="1">
              <a:off x="2788534" y="3885779"/>
              <a:ext cx="0" cy="37314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sp>
        <p:nvSpPr>
          <p:cNvPr id="65" name="Rectangle 64"/>
          <p:cNvSpPr/>
          <p:nvPr/>
        </p:nvSpPr>
        <p:spPr>
          <a:xfrm>
            <a:off x="940837" y="4820093"/>
            <a:ext cx="7063116" cy="1754327"/>
          </a:xfrm>
          <a:prstGeom prst="rect">
            <a:avLst/>
          </a:prstGeom>
        </p:spPr>
        <p:txBody>
          <a:bodyPr wrap="square">
            <a:spAutoFit/>
          </a:bodyPr>
          <a:lstStyle/>
          <a:p>
            <a:pPr marL="285750" indent="-285750">
              <a:buFont typeface="Arial"/>
              <a:buChar char="•"/>
            </a:pPr>
            <a:r>
              <a:rPr lang="en-US" dirty="0" smtClean="0"/>
              <a:t>Consider writing </a:t>
            </a:r>
            <a:r>
              <a:rPr lang="en-US" dirty="0"/>
              <a:t>the decimal value </a:t>
            </a:r>
            <a:r>
              <a:rPr lang="en-US" dirty="0" smtClean="0"/>
              <a:t>for ‘one thousand two hundred and eight’:</a:t>
            </a:r>
            <a:endParaRPr lang="en-US" dirty="0"/>
          </a:p>
          <a:p>
            <a:pPr marL="742950" lvl="1" indent="-285750">
              <a:buFont typeface="Wingdings" charset="2"/>
              <a:buChar char="v"/>
            </a:pPr>
            <a:r>
              <a:rPr lang="en-US" dirty="0"/>
              <a:t>Big Endian (left-to-right): 1 – 2 – 0 – 8</a:t>
            </a:r>
          </a:p>
          <a:p>
            <a:pPr marL="742950" lvl="1" indent="-285750">
              <a:buFont typeface="Wingdings" charset="2"/>
              <a:buChar char="v"/>
            </a:pPr>
            <a:r>
              <a:rPr lang="en-US" dirty="0"/>
              <a:t>Little Endian (right-to-left): 8 – 0 – 2 – 1</a:t>
            </a:r>
          </a:p>
          <a:p>
            <a:pPr marL="285750" indent="-285750">
              <a:buFont typeface="Arial"/>
              <a:buChar char="•"/>
            </a:pPr>
            <a:r>
              <a:rPr lang="en-US" dirty="0">
                <a:solidFill>
                  <a:srgbClr val="FF0000"/>
                </a:solidFill>
              </a:rPr>
              <a:t>NOTE: </a:t>
            </a:r>
            <a:r>
              <a:rPr lang="en-US" dirty="0"/>
              <a:t>The </a:t>
            </a:r>
            <a:r>
              <a:rPr lang="en-US" i="1" u="sng" dirty="0"/>
              <a:t>most-</a:t>
            </a:r>
            <a:r>
              <a:rPr lang="en-US" i="1" u="sng" dirty="0" smtClean="0"/>
              <a:t>significant-digit</a:t>
            </a:r>
            <a:r>
              <a:rPr lang="en-US" u="sng" dirty="0" smtClean="0"/>
              <a:t> </a:t>
            </a:r>
            <a:r>
              <a:rPr lang="en-US" dirty="0"/>
              <a:t>in </a:t>
            </a:r>
            <a:r>
              <a:rPr lang="en-US" b="1" i="1" dirty="0"/>
              <a:t>big endian </a:t>
            </a:r>
            <a:r>
              <a:rPr lang="en-US" dirty="0"/>
              <a:t>is on the left, while it is the </a:t>
            </a:r>
            <a:r>
              <a:rPr lang="en-US" dirty="0" smtClean="0"/>
              <a:t>right for </a:t>
            </a:r>
            <a:r>
              <a:rPr lang="en-US" b="1" i="1" dirty="0"/>
              <a:t>little endian</a:t>
            </a:r>
            <a:r>
              <a:rPr lang="en-US" dirty="0"/>
              <a:t>.</a:t>
            </a:r>
            <a:endParaRPr lang="en-US" dirty="0">
              <a:solidFill>
                <a:srgbClr val="FF0000"/>
              </a:solidFill>
            </a:endParaRPr>
          </a:p>
        </p:txBody>
      </p:sp>
    </p:spTree>
    <p:extLst>
      <p:ext uri="{BB962C8B-B14F-4D97-AF65-F5344CB8AC3E}">
        <p14:creationId xmlns:p14="http://schemas.microsoft.com/office/powerpoint/2010/main" val="19571248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Grouping Bits</a:t>
            </a:r>
            <a:endParaRPr lang="en-US" dirty="0"/>
          </a:p>
        </p:txBody>
      </p:sp>
      <p:sp>
        <p:nvSpPr>
          <p:cNvPr id="3" name="Content Placeholder 2"/>
          <p:cNvSpPr>
            <a:spLocks noGrp="1"/>
          </p:cNvSpPr>
          <p:nvPr>
            <p:ph idx="1"/>
          </p:nvPr>
        </p:nvSpPr>
        <p:spPr/>
        <p:txBody>
          <a:bodyPr>
            <a:normAutofit/>
          </a:bodyPr>
          <a:lstStyle/>
          <a:p>
            <a:r>
              <a:rPr lang="en-US" dirty="0" smtClean="0"/>
              <a:t>Grouping </a:t>
            </a:r>
            <a:r>
              <a:rPr lang="en-US" b="1" i="1" dirty="0" smtClean="0">
                <a:solidFill>
                  <a:schemeClr val="accent3"/>
                </a:solidFill>
              </a:rPr>
              <a:t>bits</a:t>
            </a:r>
            <a:r>
              <a:rPr lang="en-US" dirty="0" smtClean="0">
                <a:solidFill>
                  <a:schemeClr val="accent3"/>
                </a:solidFill>
              </a:rPr>
              <a:t> </a:t>
            </a:r>
            <a:r>
              <a:rPr lang="en-US" dirty="0" smtClean="0"/>
              <a:t>to represents </a:t>
            </a:r>
            <a:r>
              <a:rPr lang="en-US" b="1" i="1" dirty="0" smtClean="0">
                <a:solidFill>
                  <a:schemeClr val="tx2"/>
                </a:solidFill>
              </a:rPr>
              <a:t>numbers</a:t>
            </a:r>
            <a:r>
              <a:rPr lang="en-US" dirty="0" smtClean="0">
                <a:solidFill>
                  <a:schemeClr val="tx2"/>
                </a:solidFill>
              </a:rPr>
              <a:t> </a:t>
            </a:r>
          </a:p>
          <a:p>
            <a:pPr lvl="1"/>
            <a:r>
              <a:rPr lang="en-US" dirty="0" smtClean="0">
                <a:solidFill>
                  <a:schemeClr val="tx2"/>
                </a:solidFill>
              </a:rPr>
              <a:t>4 bits = </a:t>
            </a:r>
            <a:r>
              <a:rPr lang="en-US" dirty="0" smtClean="0">
                <a:solidFill>
                  <a:srgbClr val="660066"/>
                </a:solidFill>
              </a:rPr>
              <a:t>nibble</a:t>
            </a:r>
          </a:p>
          <a:p>
            <a:pPr lvl="1"/>
            <a:r>
              <a:rPr lang="en-US" dirty="0" smtClean="0">
                <a:solidFill>
                  <a:schemeClr val="tx2"/>
                </a:solidFill>
              </a:rPr>
              <a:t>8 bits = </a:t>
            </a:r>
            <a:r>
              <a:rPr lang="en-US" dirty="0" smtClean="0">
                <a:solidFill>
                  <a:srgbClr val="000090"/>
                </a:solidFill>
              </a:rPr>
              <a:t>byte</a:t>
            </a:r>
          </a:p>
          <a:p>
            <a:pPr lvl="1"/>
            <a:r>
              <a:rPr lang="en-US" dirty="0" smtClean="0">
                <a:solidFill>
                  <a:schemeClr val="tx2"/>
                </a:solidFill>
              </a:rPr>
              <a:t>16 bits</a:t>
            </a:r>
          </a:p>
          <a:p>
            <a:pPr lvl="1"/>
            <a:r>
              <a:rPr lang="en-US" dirty="0" smtClean="0">
                <a:solidFill>
                  <a:schemeClr val="tx2"/>
                </a:solidFill>
              </a:rPr>
              <a:t>32 bits</a:t>
            </a:r>
          </a:p>
          <a:p>
            <a:pPr lvl="1"/>
            <a:r>
              <a:rPr lang="en-US" dirty="0" smtClean="0">
                <a:solidFill>
                  <a:schemeClr val="tx2"/>
                </a:solidFill>
              </a:rPr>
              <a:t>64 bits</a:t>
            </a:r>
          </a:p>
          <a:p>
            <a:pPr lvl="2"/>
            <a:r>
              <a:rPr lang="en-US" dirty="0" smtClean="0">
                <a:solidFill>
                  <a:schemeClr val="tx2"/>
                </a:solidFill>
                <a:sym typeface="Wingdings"/>
              </a:rPr>
              <a:t>most modern computers use this many bits for </a:t>
            </a:r>
            <a:r>
              <a:rPr lang="en-US" b="1" i="1" dirty="0" smtClean="0">
                <a:solidFill>
                  <a:schemeClr val="tx2"/>
                </a:solidFill>
                <a:sym typeface="Wingdings"/>
              </a:rPr>
              <a:t>addressing</a:t>
            </a:r>
            <a:endParaRPr lang="en-US" b="1" i="1" dirty="0" smtClean="0">
              <a:solidFill>
                <a:schemeClr val="tx2"/>
              </a:solidFill>
            </a:endParaRPr>
          </a:p>
          <a:p>
            <a:pPr lvl="1"/>
            <a:r>
              <a:rPr lang="en-US" dirty="0" smtClean="0">
                <a:solidFill>
                  <a:schemeClr val="tx2"/>
                </a:solidFill>
              </a:rPr>
              <a:t>128 bits</a:t>
            </a:r>
            <a:endParaRPr lang="en-US" dirty="0" smtClean="0"/>
          </a:p>
        </p:txBody>
      </p:sp>
      <p:sp>
        <p:nvSpPr>
          <p:cNvPr id="4" name="Right Brace 3"/>
          <p:cNvSpPr/>
          <p:nvPr/>
        </p:nvSpPr>
        <p:spPr>
          <a:xfrm>
            <a:off x="2601396" y="3356140"/>
            <a:ext cx="552183" cy="1270057"/>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 name="TextBox 4"/>
          <p:cNvSpPr txBox="1"/>
          <p:nvPr/>
        </p:nvSpPr>
        <p:spPr>
          <a:xfrm>
            <a:off x="3306964" y="3669049"/>
            <a:ext cx="3813865" cy="646331"/>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pPr marL="285750" indent="-285750">
              <a:buFont typeface="Arial"/>
              <a:buChar char="•"/>
            </a:pPr>
            <a:r>
              <a:rPr lang="en-US" dirty="0" smtClean="0"/>
              <a:t>Depends on programming language</a:t>
            </a:r>
          </a:p>
          <a:p>
            <a:pPr marL="742950" lvl="1" indent="-285750">
              <a:buFont typeface="Wingdings" charset="2"/>
              <a:buChar char="Ø"/>
            </a:pPr>
            <a:r>
              <a:rPr lang="en-US" dirty="0" smtClean="0"/>
              <a:t> and sometimes processor</a:t>
            </a:r>
            <a:endParaRPr lang="en-US" dirty="0"/>
          </a:p>
        </p:txBody>
      </p:sp>
    </p:spTree>
    <p:extLst>
      <p:ext uri="{BB962C8B-B14F-4D97-AF65-F5344CB8AC3E}">
        <p14:creationId xmlns:p14="http://schemas.microsoft.com/office/powerpoint/2010/main" val="329791112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Binary Number System</a:t>
            </a:r>
          </a:p>
        </p:txBody>
      </p:sp>
      <p:sp>
        <p:nvSpPr>
          <p:cNvPr id="3" name="Content Placeholder 2"/>
          <p:cNvSpPr>
            <a:spLocks noGrp="1"/>
          </p:cNvSpPr>
          <p:nvPr>
            <p:ph idx="1"/>
          </p:nvPr>
        </p:nvSpPr>
        <p:spPr/>
        <p:txBody>
          <a:bodyPr>
            <a:normAutofit lnSpcReduction="10000"/>
          </a:bodyPr>
          <a:lstStyle/>
          <a:p>
            <a:r>
              <a:rPr lang="en-US" dirty="0" smtClean="0"/>
              <a:t>The ‘binary numbering system’ uses bits to represent numbers.</a:t>
            </a:r>
          </a:p>
          <a:p>
            <a:pPr lvl="1"/>
            <a:r>
              <a:rPr lang="en-US" dirty="0" smtClean="0"/>
              <a:t>Since a certain number of bits allows us to represent a distinct number of states, we can choose to represent either positive or negative numbers</a:t>
            </a:r>
            <a:r>
              <a:rPr lang="is-IS" dirty="0" smtClean="0"/>
              <a:t>.</a:t>
            </a:r>
          </a:p>
          <a:p>
            <a:r>
              <a:rPr lang="is-IS" dirty="0" smtClean="0"/>
              <a:t>To represent a negative number, we designate the MSB as the ‘</a:t>
            </a:r>
            <a:r>
              <a:rPr lang="is-IS" i="1" u="sng" dirty="0" smtClean="0"/>
              <a:t>sign bit</a:t>
            </a:r>
            <a:r>
              <a:rPr lang="is-IS" dirty="0" smtClean="0"/>
              <a:t>’.</a:t>
            </a:r>
          </a:p>
          <a:p>
            <a:pPr lvl="1"/>
            <a:r>
              <a:rPr lang="is-IS" dirty="0" smtClean="0"/>
              <a:t>The ‘</a:t>
            </a:r>
            <a:r>
              <a:rPr lang="is-IS" i="1" u="sng" dirty="0" smtClean="0"/>
              <a:t>sign bit</a:t>
            </a:r>
            <a:r>
              <a:rPr lang="is-IS" dirty="0" smtClean="0"/>
              <a:t>’ tells us if the number is positive or negative.</a:t>
            </a:r>
            <a:endParaRPr lang="en-US" dirty="0"/>
          </a:p>
        </p:txBody>
      </p:sp>
    </p:spTree>
    <p:extLst>
      <p:ext uri="{BB962C8B-B14F-4D97-AF65-F5344CB8AC3E}">
        <p14:creationId xmlns:p14="http://schemas.microsoft.com/office/powerpoint/2010/main" val="220460708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Signed and Unsigned Bits</a:t>
            </a:r>
            <a:endParaRPr lang="en-US" dirty="0"/>
          </a:p>
        </p:txBody>
      </p:sp>
      <p:sp>
        <p:nvSpPr>
          <p:cNvPr id="3" name="Content Placeholder 2"/>
          <p:cNvSpPr>
            <a:spLocks noGrp="1"/>
          </p:cNvSpPr>
          <p:nvPr>
            <p:ph idx="1"/>
          </p:nvPr>
        </p:nvSpPr>
        <p:spPr/>
        <p:txBody>
          <a:bodyPr/>
          <a:lstStyle/>
          <a:p>
            <a:r>
              <a:rPr lang="en-US" dirty="0" smtClean="0"/>
              <a:t>Given a group of 4 bits, we can either:</a:t>
            </a:r>
          </a:p>
          <a:p>
            <a:pPr marL="971550" lvl="1" indent="-514350">
              <a:buFont typeface="+mj-lt"/>
              <a:buAutoNum type="arabicPeriod"/>
            </a:pPr>
            <a:r>
              <a:rPr lang="en-US" dirty="0" smtClean="0"/>
              <a:t>Use all 4 bits as ‘unsigned bits’ to represent numbers:</a:t>
            </a:r>
          </a:p>
          <a:p>
            <a:pPr marL="457200" lvl="1" indent="0">
              <a:buNone/>
            </a:pPr>
            <a:endParaRPr lang="en-US" dirty="0" smtClean="0"/>
          </a:p>
          <a:p>
            <a:pPr marL="457200" lvl="1" indent="0">
              <a:buNone/>
            </a:pPr>
            <a:endParaRPr lang="en-US" dirty="0" smtClean="0"/>
          </a:p>
          <a:p>
            <a:pPr marL="971550" lvl="1" indent="-514350">
              <a:buFont typeface="+mj-lt"/>
              <a:buAutoNum type="arabicPeriod"/>
            </a:pPr>
            <a:r>
              <a:rPr lang="en-US" dirty="0" smtClean="0"/>
              <a:t>Use 1 bits as the ‘sign bit’, s-bit, and the remaining bits to represent the value of the number:</a:t>
            </a:r>
          </a:p>
        </p:txBody>
      </p:sp>
      <p:grpSp>
        <p:nvGrpSpPr>
          <p:cNvPr id="12" name="Group 11"/>
          <p:cNvGrpSpPr/>
          <p:nvPr/>
        </p:nvGrpSpPr>
        <p:grpSpPr>
          <a:xfrm>
            <a:off x="2556958" y="3148494"/>
            <a:ext cx="4030084" cy="429898"/>
            <a:chOff x="2912140" y="3063222"/>
            <a:chExt cx="4030084" cy="429898"/>
          </a:xfrm>
        </p:grpSpPr>
        <p:sp>
          <p:nvSpPr>
            <p:cNvPr id="4" name="Rectangle 3"/>
            <p:cNvSpPr/>
            <p:nvPr/>
          </p:nvSpPr>
          <p:spPr>
            <a:xfrm>
              <a:off x="2912140" y="3063222"/>
              <a:ext cx="1557594" cy="429898"/>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5" name="Line Callout 1 4"/>
            <p:cNvSpPr/>
            <p:nvPr/>
          </p:nvSpPr>
          <p:spPr>
            <a:xfrm>
              <a:off x="5239578" y="3116608"/>
              <a:ext cx="1702646" cy="297838"/>
            </a:xfrm>
            <a:prstGeom prst="borderCallout1">
              <a:avLst>
                <a:gd name="adj1" fmla="val 65920"/>
                <a:gd name="adj2" fmla="val -6353"/>
                <a:gd name="adj3" fmla="val 63929"/>
                <a:gd name="adj4" fmla="val -38333"/>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200" dirty="0" smtClean="0"/>
                <a:t>Unsigned bits grouping</a:t>
              </a:r>
              <a:endParaRPr lang="en-US" sz="1200" dirty="0"/>
            </a:p>
          </p:txBody>
        </p:sp>
        <p:sp>
          <p:nvSpPr>
            <p:cNvPr id="8" name="Rounded Rectangle 7"/>
            <p:cNvSpPr/>
            <p:nvPr/>
          </p:nvSpPr>
          <p:spPr>
            <a:xfrm>
              <a:off x="3715205" y="3134137"/>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x</a:t>
              </a:r>
              <a:endParaRPr lang="en-US" dirty="0"/>
            </a:p>
          </p:txBody>
        </p:sp>
        <p:sp>
          <p:nvSpPr>
            <p:cNvPr id="9" name="Rounded Rectangle 8"/>
            <p:cNvSpPr/>
            <p:nvPr/>
          </p:nvSpPr>
          <p:spPr>
            <a:xfrm>
              <a:off x="4069900" y="3134137"/>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x</a:t>
              </a:r>
              <a:endParaRPr lang="en-US" dirty="0"/>
            </a:p>
          </p:txBody>
        </p:sp>
        <p:sp>
          <p:nvSpPr>
            <p:cNvPr id="10" name="Rounded Rectangle 9"/>
            <p:cNvSpPr/>
            <p:nvPr/>
          </p:nvSpPr>
          <p:spPr>
            <a:xfrm>
              <a:off x="2998174" y="3134137"/>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x</a:t>
              </a:r>
              <a:endParaRPr lang="en-US" dirty="0"/>
            </a:p>
          </p:txBody>
        </p:sp>
        <p:sp>
          <p:nvSpPr>
            <p:cNvPr id="11" name="Rounded Rectangle 10"/>
            <p:cNvSpPr/>
            <p:nvPr/>
          </p:nvSpPr>
          <p:spPr>
            <a:xfrm>
              <a:off x="3352869" y="3134137"/>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x</a:t>
              </a:r>
              <a:endParaRPr lang="en-US" dirty="0"/>
            </a:p>
          </p:txBody>
        </p:sp>
      </p:grpSp>
      <p:grpSp>
        <p:nvGrpSpPr>
          <p:cNvPr id="13" name="Group 12"/>
          <p:cNvGrpSpPr/>
          <p:nvPr/>
        </p:nvGrpSpPr>
        <p:grpSpPr>
          <a:xfrm>
            <a:off x="2556958" y="5577378"/>
            <a:ext cx="4030084" cy="429898"/>
            <a:chOff x="2912140" y="3063222"/>
            <a:chExt cx="4030084" cy="429898"/>
          </a:xfrm>
        </p:grpSpPr>
        <p:sp>
          <p:nvSpPr>
            <p:cNvPr id="14" name="Rectangle 13"/>
            <p:cNvSpPr/>
            <p:nvPr/>
          </p:nvSpPr>
          <p:spPr>
            <a:xfrm>
              <a:off x="2912140" y="3063222"/>
              <a:ext cx="1557594" cy="429898"/>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5" name="Line Callout 1 14"/>
            <p:cNvSpPr/>
            <p:nvPr/>
          </p:nvSpPr>
          <p:spPr>
            <a:xfrm>
              <a:off x="5239578" y="3116608"/>
              <a:ext cx="1702646" cy="297838"/>
            </a:xfrm>
            <a:prstGeom prst="borderCallout1">
              <a:avLst>
                <a:gd name="adj1" fmla="val 65920"/>
                <a:gd name="adj2" fmla="val -6353"/>
                <a:gd name="adj3" fmla="val 63929"/>
                <a:gd name="adj4" fmla="val -38333"/>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200" dirty="0" smtClean="0"/>
                <a:t>Signed bits grouping</a:t>
              </a:r>
              <a:endParaRPr lang="en-US" sz="1200" dirty="0"/>
            </a:p>
          </p:txBody>
        </p:sp>
        <p:sp>
          <p:nvSpPr>
            <p:cNvPr id="16" name="Rounded Rectangle 15"/>
            <p:cNvSpPr/>
            <p:nvPr/>
          </p:nvSpPr>
          <p:spPr>
            <a:xfrm>
              <a:off x="3715205" y="3134137"/>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x</a:t>
              </a:r>
              <a:endParaRPr lang="en-US" dirty="0"/>
            </a:p>
          </p:txBody>
        </p:sp>
        <p:sp>
          <p:nvSpPr>
            <p:cNvPr id="17" name="Rounded Rectangle 16"/>
            <p:cNvSpPr/>
            <p:nvPr/>
          </p:nvSpPr>
          <p:spPr>
            <a:xfrm>
              <a:off x="4069900" y="3134137"/>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x</a:t>
              </a:r>
              <a:endParaRPr lang="en-US" dirty="0"/>
            </a:p>
          </p:txBody>
        </p:sp>
        <p:sp>
          <p:nvSpPr>
            <p:cNvPr id="18" name="Rounded Rectangle 17"/>
            <p:cNvSpPr/>
            <p:nvPr/>
          </p:nvSpPr>
          <p:spPr>
            <a:xfrm>
              <a:off x="2998174" y="3134137"/>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a:t>
              </a:r>
              <a:endParaRPr lang="en-US" dirty="0"/>
            </a:p>
          </p:txBody>
        </p:sp>
        <p:sp>
          <p:nvSpPr>
            <p:cNvPr id="19" name="Rounded Rectangle 18"/>
            <p:cNvSpPr/>
            <p:nvPr/>
          </p:nvSpPr>
          <p:spPr>
            <a:xfrm>
              <a:off x="3352869" y="3134137"/>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x</a:t>
              </a:r>
              <a:endParaRPr lang="en-US" dirty="0"/>
            </a:p>
          </p:txBody>
        </p:sp>
      </p:grpSp>
    </p:spTree>
    <p:extLst>
      <p:ext uri="{BB962C8B-B14F-4D97-AF65-F5344CB8AC3E}">
        <p14:creationId xmlns:p14="http://schemas.microsoft.com/office/powerpoint/2010/main" val="18282192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Windows Installation</a:t>
            </a:r>
            <a:endParaRPr lang="en-US" dirty="0"/>
          </a:p>
        </p:txBody>
      </p:sp>
      <p:sp>
        <p:nvSpPr>
          <p:cNvPr id="3" name="Content Placeholder 2"/>
          <p:cNvSpPr>
            <a:spLocks noGrp="1"/>
          </p:cNvSpPr>
          <p:nvPr>
            <p:ph idx="1"/>
          </p:nvPr>
        </p:nvSpPr>
        <p:spPr/>
        <p:txBody>
          <a:bodyPr>
            <a:normAutofit fontScale="85000" lnSpcReduction="10000"/>
          </a:bodyPr>
          <a:lstStyle/>
          <a:p>
            <a:pPr marL="514350" indent="-514350">
              <a:buFont typeface="+mj-lt"/>
              <a:buAutoNum type="arabicPeriod"/>
            </a:pPr>
            <a:r>
              <a:rPr lang="en-US" dirty="0" smtClean="0"/>
              <a:t>Download the ‘Required Software’ for your platform:</a:t>
            </a:r>
          </a:p>
          <a:p>
            <a:pPr marL="514350" indent="-514350">
              <a:buFont typeface="+mj-lt"/>
              <a:buAutoNum type="arabicPeriod"/>
            </a:pPr>
            <a:r>
              <a:rPr lang="en-US" dirty="0" smtClean="0"/>
              <a:t>Install </a:t>
            </a:r>
            <a:r>
              <a:rPr lang="en-US" dirty="0" err="1" smtClean="0"/>
              <a:t>Git</a:t>
            </a:r>
            <a:endParaRPr lang="en-US" dirty="0" smtClean="0"/>
          </a:p>
          <a:p>
            <a:pPr marL="914400" lvl="1" indent="-514350"/>
            <a:r>
              <a:rPr lang="en-US" dirty="0" smtClean="0"/>
              <a:t>Create a .</a:t>
            </a:r>
            <a:r>
              <a:rPr lang="en-US" dirty="0" err="1" smtClean="0"/>
              <a:t>gitconfig</a:t>
            </a:r>
            <a:r>
              <a:rPr lang="en-US" dirty="0" smtClean="0"/>
              <a:t> file in %HOME%\.</a:t>
            </a:r>
            <a:r>
              <a:rPr lang="en-US" dirty="0" err="1" smtClean="0"/>
              <a:t>gitconf</a:t>
            </a:r>
            <a:r>
              <a:rPr lang="en-US" dirty="0" smtClean="0"/>
              <a:t>:</a:t>
            </a:r>
          </a:p>
          <a:p>
            <a:pPr marL="1314450" lvl="2" indent="-514350"/>
            <a:r>
              <a:rPr lang="en-US" dirty="0" smtClean="0"/>
              <a:t>&gt; </a:t>
            </a:r>
            <a:r>
              <a:rPr lang="en-US" dirty="0" err="1" smtClean="0"/>
              <a:t>git</a:t>
            </a:r>
            <a:r>
              <a:rPr lang="en-US" dirty="0" smtClean="0"/>
              <a:t> </a:t>
            </a:r>
            <a:r>
              <a:rPr lang="en-US" dirty="0" err="1" smtClean="0"/>
              <a:t>config</a:t>
            </a:r>
            <a:r>
              <a:rPr lang="en-US" dirty="0" smtClean="0"/>
              <a:t> --global </a:t>
            </a:r>
            <a:r>
              <a:rPr lang="en-US" dirty="0" err="1" smtClean="0"/>
              <a:t>user.email</a:t>
            </a:r>
            <a:r>
              <a:rPr lang="en-US" dirty="0" smtClean="0"/>
              <a:t> </a:t>
            </a:r>
            <a:r>
              <a:rPr lang="en-US" dirty="0" smtClean="0">
                <a:hlinkClick r:id="rId2"/>
              </a:rPr>
              <a:t>“your@email.com</a:t>
            </a:r>
            <a:r>
              <a:rPr lang="en-US" dirty="0" smtClean="0"/>
              <a:t>”</a:t>
            </a:r>
          </a:p>
          <a:p>
            <a:pPr marL="1314450" lvl="2" indent="-514350"/>
            <a:r>
              <a:rPr lang="en-US" dirty="0" smtClean="0"/>
              <a:t>&gt; </a:t>
            </a:r>
            <a:r>
              <a:rPr lang="en-US" dirty="0" err="1" smtClean="0"/>
              <a:t>git</a:t>
            </a:r>
            <a:r>
              <a:rPr lang="en-US" dirty="0" smtClean="0"/>
              <a:t> </a:t>
            </a:r>
            <a:r>
              <a:rPr lang="en-US" dirty="0" err="1" smtClean="0"/>
              <a:t>config</a:t>
            </a:r>
            <a:r>
              <a:rPr lang="en-US" dirty="0" smtClean="0"/>
              <a:t> --global </a:t>
            </a:r>
            <a:r>
              <a:rPr lang="en-US" dirty="0" err="1" smtClean="0"/>
              <a:t>user.name</a:t>
            </a:r>
            <a:r>
              <a:rPr lang="en-US" dirty="0" smtClean="0"/>
              <a:t> “your name”</a:t>
            </a:r>
          </a:p>
          <a:p>
            <a:pPr marL="514350" indent="-514350">
              <a:buFont typeface="+mj-lt"/>
              <a:buAutoNum type="arabicPeriod"/>
            </a:pPr>
            <a:r>
              <a:rPr lang="en-US" dirty="0" smtClean="0"/>
              <a:t>Install Go tools</a:t>
            </a:r>
          </a:p>
          <a:p>
            <a:pPr marL="914400" lvl="1" indent="-514350">
              <a:buFont typeface="+mj-lt"/>
              <a:buAutoNum type="arabicPeriod"/>
            </a:pPr>
            <a:r>
              <a:rPr lang="en-US" dirty="0" smtClean="0"/>
              <a:t>Create GOPATH home directory</a:t>
            </a:r>
          </a:p>
          <a:p>
            <a:pPr marL="1314450" lvl="2" indent="-514350"/>
            <a:r>
              <a:rPr lang="en-US" dirty="0"/>
              <a:t>$ </a:t>
            </a:r>
            <a:r>
              <a:rPr lang="en-US" dirty="0" err="1" smtClean="0"/>
              <a:t>mkdir</a:t>
            </a:r>
            <a:r>
              <a:rPr lang="en-US" dirty="0" smtClean="0"/>
              <a:t> </a:t>
            </a:r>
            <a:r>
              <a:rPr lang="en-US" dirty="0"/>
              <a:t>%</a:t>
            </a:r>
            <a:r>
              <a:rPr lang="en-US" dirty="0" smtClean="0"/>
              <a:t>HOME%\</a:t>
            </a:r>
            <a:r>
              <a:rPr lang="en-US" dirty="0" err="1" smtClean="0"/>
              <a:t>lcp</a:t>
            </a:r>
            <a:endParaRPr lang="en-US" dirty="0"/>
          </a:p>
          <a:p>
            <a:pPr marL="1314450" lvl="2" indent="-514350"/>
            <a:r>
              <a:rPr lang="en-US" dirty="0"/>
              <a:t>$ </a:t>
            </a:r>
            <a:r>
              <a:rPr lang="en-US" dirty="0" err="1"/>
              <a:t>mkdir</a:t>
            </a:r>
            <a:r>
              <a:rPr lang="en-US" dirty="0"/>
              <a:t> </a:t>
            </a:r>
            <a:r>
              <a:rPr lang="en-US" dirty="0" smtClean="0"/>
              <a:t>%HOME%\</a:t>
            </a:r>
            <a:r>
              <a:rPr lang="en-US" dirty="0" err="1" smtClean="0"/>
              <a:t>lcp</a:t>
            </a:r>
            <a:r>
              <a:rPr lang="en-US" dirty="0" smtClean="0"/>
              <a:t>\go</a:t>
            </a:r>
            <a:r>
              <a:rPr lang="en-US" dirty="0"/>
              <a:t>-</a:t>
            </a:r>
            <a:r>
              <a:rPr lang="en-US" dirty="0" err="1"/>
              <a:t>lang</a:t>
            </a:r>
            <a:r>
              <a:rPr lang="en-US" dirty="0"/>
              <a:t>-</a:t>
            </a:r>
            <a:r>
              <a:rPr lang="en-US" dirty="0" smtClean="0"/>
              <a:t>programming</a:t>
            </a:r>
          </a:p>
          <a:p>
            <a:pPr marL="914400" lvl="1" indent="-514350">
              <a:buFont typeface="+mj-lt"/>
              <a:buAutoNum type="arabicPeriod"/>
            </a:pPr>
            <a:r>
              <a:rPr lang="en-US" dirty="0" smtClean="0"/>
              <a:t>Set GOPATH </a:t>
            </a:r>
            <a:r>
              <a:rPr lang="en-US" dirty="0" err="1" smtClean="0"/>
              <a:t>env</a:t>
            </a:r>
            <a:r>
              <a:rPr lang="en-US" dirty="0" smtClean="0"/>
              <a:t> to point this directory</a:t>
            </a:r>
          </a:p>
          <a:p>
            <a:pPr marL="514350" indent="-514350">
              <a:buFont typeface="+mj-lt"/>
              <a:buAutoNum type="arabicPeriod"/>
            </a:pPr>
            <a:r>
              <a:rPr lang="en-US" dirty="0" smtClean="0"/>
              <a:t>Install Visual Studio Code</a:t>
            </a:r>
          </a:p>
        </p:txBody>
      </p:sp>
    </p:spTree>
    <p:extLst>
      <p:ext uri="{BB962C8B-B14F-4D97-AF65-F5344CB8AC3E}">
        <p14:creationId xmlns:p14="http://schemas.microsoft.com/office/powerpoint/2010/main" val="4055501964"/>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Signed and Unsigned Bits:</a:t>
            </a:r>
            <a:br>
              <a:rPr lang="en-US" dirty="0" smtClean="0"/>
            </a:br>
            <a:r>
              <a:rPr lang="en-US" dirty="0" smtClean="0"/>
              <a:t>Illustrated</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477926690"/>
              </p:ext>
            </p:extLst>
          </p:nvPr>
        </p:nvGraphicFramePr>
        <p:xfrm>
          <a:off x="457200" y="1600200"/>
          <a:ext cx="8229600" cy="3337560"/>
        </p:xfrm>
        <a:graphic>
          <a:graphicData uri="http://schemas.openxmlformats.org/drawingml/2006/table">
            <a:tbl>
              <a:tblPr firstRow="1" bandRow="1">
                <a:tableStyleId>{5C22544A-7EE6-4342-B048-85BDC9FD1C3A}</a:tableStyleId>
              </a:tblPr>
              <a:tblGrid>
                <a:gridCol w="2057400"/>
                <a:gridCol w="2057400"/>
                <a:gridCol w="2057400"/>
                <a:gridCol w="2057400"/>
              </a:tblGrid>
              <a:tr h="370840">
                <a:tc>
                  <a:txBody>
                    <a:bodyPr/>
                    <a:lstStyle/>
                    <a:p>
                      <a:r>
                        <a:rPr lang="en-US" dirty="0" smtClean="0"/>
                        <a:t>Unsigned Bits</a:t>
                      </a:r>
                      <a:endParaRPr lang="en-US" dirty="0"/>
                    </a:p>
                  </a:txBody>
                  <a:tcPr/>
                </a:tc>
                <a:tc>
                  <a:txBody>
                    <a:bodyPr/>
                    <a:lstStyle/>
                    <a:p>
                      <a:r>
                        <a:rPr lang="en-US" dirty="0" smtClean="0"/>
                        <a:t>Unsigned</a:t>
                      </a:r>
                      <a:r>
                        <a:rPr lang="en-US" baseline="0" dirty="0" smtClean="0"/>
                        <a:t> Value</a:t>
                      </a:r>
                      <a:endParaRPr lang="en-US" dirty="0"/>
                    </a:p>
                  </a:txBody>
                  <a:tcPr/>
                </a:tc>
                <a:tc>
                  <a:txBody>
                    <a:bodyPr/>
                    <a:lstStyle/>
                    <a:p>
                      <a:r>
                        <a:rPr lang="en-US" dirty="0" smtClean="0"/>
                        <a:t>Signed Bits</a:t>
                      </a:r>
                      <a:endParaRPr lang="en-US" dirty="0"/>
                    </a:p>
                  </a:txBody>
                  <a:tcPr/>
                </a:tc>
                <a:tc>
                  <a:txBody>
                    <a:bodyPr/>
                    <a:lstStyle/>
                    <a:p>
                      <a:r>
                        <a:rPr lang="en-US" dirty="0" smtClean="0"/>
                        <a:t>Signed Value</a:t>
                      </a:r>
                      <a:endParaRPr lang="en-US" dirty="0"/>
                    </a:p>
                  </a:txBody>
                  <a:tcPr/>
                </a:tc>
              </a:tr>
              <a:tr h="370840">
                <a:tc>
                  <a:txBody>
                    <a:bodyPr/>
                    <a:lstStyle/>
                    <a:p>
                      <a:r>
                        <a:rPr lang="en-US" dirty="0" smtClean="0"/>
                        <a:t>000</a:t>
                      </a:r>
                      <a:endParaRPr lang="en-US" dirty="0"/>
                    </a:p>
                  </a:txBody>
                  <a:tcPr/>
                </a:tc>
                <a:tc>
                  <a:txBody>
                    <a:bodyPr/>
                    <a:lstStyle/>
                    <a:p>
                      <a:r>
                        <a:rPr lang="en-US" dirty="0" smtClean="0"/>
                        <a:t>0</a:t>
                      </a:r>
                      <a:endParaRPr lang="en-US" dirty="0"/>
                    </a:p>
                  </a:txBody>
                  <a:tcPr/>
                </a:tc>
                <a:tc>
                  <a:txBody>
                    <a:bodyPr/>
                    <a:lstStyle/>
                    <a:p>
                      <a:r>
                        <a:rPr lang="en-US" dirty="0" smtClean="0"/>
                        <a:t>0-00</a:t>
                      </a:r>
                      <a:endParaRPr lang="en-US" dirty="0"/>
                    </a:p>
                  </a:txBody>
                  <a:tcPr/>
                </a:tc>
                <a:tc>
                  <a:txBody>
                    <a:bodyPr/>
                    <a:lstStyle/>
                    <a:p>
                      <a:r>
                        <a:rPr lang="en-US" dirty="0" smtClean="0"/>
                        <a:t>0</a:t>
                      </a:r>
                      <a:endParaRPr lang="en-US" dirty="0"/>
                    </a:p>
                  </a:txBody>
                  <a:tcPr/>
                </a:tc>
              </a:tr>
              <a:tr h="370840">
                <a:tc>
                  <a:txBody>
                    <a:bodyPr/>
                    <a:lstStyle/>
                    <a:p>
                      <a:r>
                        <a:rPr lang="en-US" dirty="0" smtClean="0"/>
                        <a:t>001</a:t>
                      </a:r>
                      <a:endParaRPr lang="en-US" dirty="0"/>
                    </a:p>
                  </a:txBody>
                  <a:tcPr/>
                </a:tc>
                <a:tc>
                  <a:txBody>
                    <a:bodyPr/>
                    <a:lstStyle/>
                    <a:p>
                      <a:r>
                        <a:rPr lang="en-US" dirty="0" smtClean="0"/>
                        <a:t>1</a:t>
                      </a:r>
                      <a:endParaRPr lang="en-US" dirty="0"/>
                    </a:p>
                  </a:txBody>
                  <a:tcPr/>
                </a:tc>
                <a:tc>
                  <a:txBody>
                    <a:bodyPr/>
                    <a:lstStyle/>
                    <a:p>
                      <a:r>
                        <a:rPr lang="en-US" dirty="0" smtClean="0"/>
                        <a:t>0-01</a:t>
                      </a:r>
                      <a:endParaRPr lang="en-US" dirty="0"/>
                    </a:p>
                  </a:txBody>
                  <a:tcPr/>
                </a:tc>
                <a:tc>
                  <a:txBody>
                    <a:bodyPr/>
                    <a:lstStyle/>
                    <a:p>
                      <a:r>
                        <a:rPr lang="en-US" dirty="0" smtClean="0"/>
                        <a:t>1</a:t>
                      </a:r>
                      <a:endParaRPr lang="en-US" dirty="0"/>
                    </a:p>
                  </a:txBody>
                  <a:tcPr/>
                </a:tc>
              </a:tr>
              <a:tr h="370840">
                <a:tc>
                  <a:txBody>
                    <a:bodyPr/>
                    <a:lstStyle/>
                    <a:p>
                      <a:r>
                        <a:rPr lang="en-US" dirty="0" smtClean="0"/>
                        <a:t>010</a:t>
                      </a:r>
                      <a:endParaRPr lang="en-US" dirty="0"/>
                    </a:p>
                  </a:txBody>
                  <a:tcPr/>
                </a:tc>
                <a:tc>
                  <a:txBody>
                    <a:bodyPr/>
                    <a:lstStyle/>
                    <a:p>
                      <a:r>
                        <a:rPr lang="en-US" dirty="0" smtClean="0"/>
                        <a:t>2</a:t>
                      </a:r>
                      <a:endParaRPr lang="en-US" dirty="0"/>
                    </a:p>
                  </a:txBody>
                  <a:tcPr/>
                </a:tc>
                <a:tc>
                  <a:txBody>
                    <a:bodyPr/>
                    <a:lstStyle/>
                    <a:p>
                      <a:r>
                        <a:rPr lang="en-US" dirty="0" smtClean="0"/>
                        <a:t>0-10</a:t>
                      </a:r>
                      <a:endParaRPr lang="en-US" dirty="0"/>
                    </a:p>
                  </a:txBody>
                  <a:tcPr/>
                </a:tc>
                <a:tc>
                  <a:txBody>
                    <a:bodyPr/>
                    <a:lstStyle/>
                    <a:p>
                      <a:r>
                        <a:rPr lang="en-US" dirty="0" smtClean="0"/>
                        <a:t>2</a:t>
                      </a:r>
                      <a:endParaRPr lang="en-US" dirty="0"/>
                    </a:p>
                  </a:txBody>
                  <a:tcPr/>
                </a:tc>
              </a:tr>
              <a:tr h="370840">
                <a:tc>
                  <a:txBody>
                    <a:bodyPr/>
                    <a:lstStyle/>
                    <a:p>
                      <a:r>
                        <a:rPr lang="en-US" dirty="0" smtClean="0"/>
                        <a:t>011</a:t>
                      </a:r>
                      <a:endParaRPr lang="en-US" dirty="0"/>
                    </a:p>
                  </a:txBody>
                  <a:tcPr/>
                </a:tc>
                <a:tc>
                  <a:txBody>
                    <a:bodyPr/>
                    <a:lstStyle/>
                    <a:p>
                      <a:r>
                        <a:rPr lang="en-US" dirty="0" smtClean="0"/>
                        <a:t>3</a:t>
                      </a:r>
                      <a:endParaRPr lang="en-US" dirty="0"/>
                    </a:p>
                  </a:txBody>
                  <a:tcPr/>
                </a:tc>
                <a:tc>
                  <a:txBody>
                    <a:bodyPr/>
                    <a:lstStyle/>
                    <a:p>
                      <a:r>
                        <a:rPr lang="en-US" dirty="0" smtClean="0"/>
                        <a:t>0-11</a:t>
                      </a:r>
                      <a:endParaRPr lang="en-US" dirty="0"/>
                    </a:p>
                  </a:txBody>
                  <a:tcPr/>
                </a:tc>
                <a:tc>
                  <a:txBody>
                    <a:bodyPr/>
                    <a:lstStyle/>
                    <a:p>
                      <a:r>
                        <a:rPr lang="en-US" dirty="0" smtClean="0"/>
                        <a:t>3</a:t>
                      </a:r>
                      <a:endParaRPr lang="en-US" dirty="0"/>
                    </a:p>
                  </a:txBody>
                  <a:tcPr/>
                </a:tc>
              </a:tr>
              <a:tr h="370840">
                <a:tc>
                  <a:txBody>
                    <a:bodyPr/>
                    <a:lstStyle/>
                    <a:p>
                      <a:r>
                        <a:rPr lang="en-US" dirty="0" smtClean="0"/>
                        <a:t>100</a:t>
                      </a:r>
                      <a:endParaRPr lang="en-US" dirty="0"/>
                    </a:p>
                  </a:txBody>
                  <a:tcPr/>
                </a:tc>
                <a:tc>
                  <a:txBody>
                    <a:bodyPr/>
                    <a:lstStyle/>
                    <a:p>
                      <a:r>
                        <a:rPr lang="en-US" dirty="0" smtClean="0"/>
                        <a:t>4</a:t>
                      </a:r>
                      <a:endParaRPr lang="en-US" dirty="0"/>
                    </a:p>
                  </a:txBody>
                  <a:tcPr/>
                </a:tc>
                <a:tc>
                  <a:txBody>
                    <a:bodyPr/>
                    <a:lstStyle/>
                    <a:p>
                      <a:r>
                        <a:rPr lang="en-US" dirty="0" smtClean="0"/>
                        <a:t>1-00</a:t>
                      </a:r>
                      <a:endParaRPr lang="en-US" dirty="0"/>
                    </a:p>
                  </a:txBody>
                  <a:tcPr>
                    <a:solidFill>
                      <a:schemeClr val="tx2">
                        <a:lumMod val="60000"/>
                        <a:lumOff val="40000"/>
                      </a:schemeClr>
                    </a:solidFill>
                  </a:tcPr>
                </a:tc>
                <a:tc>
                  <a:txBody>
                    <a:bodyPr/>
                    <a:lstStyle/>
                    <a:p>
                      <a:r>
                        <a:rPr lang="en-US" dirty="0" smtClean="0"/>
                        <a:t>0</a:t>
                      </a:r>
                      <a:endParaRPr lang="en-US" dirty="0"/>
                    </a:p>
                  </a:txBody>
                  <a:tcPr>
                    <a:solidFill>
                      <a:schemeClr val="tx2">
                        <a:lumMod val="60000"/>
                        <a:lumOff val="40000"/>
                      </a:schemeClr>
                    </a:solidFill>
                  </a:tcPr>
                </a:tc>
              </a:tr>
              <a:tr h="370840">
                <a:tc>
                  <a:txBody>
                    <a:bodyPr/>
                    <a:lstStyle/>
                    <a:p>
                      <a:r>
                        <a:rPr lang="en-US" dirty="0" smtClean="0"/>
                        <a:t>101</a:t>
                      </a:r>
                      <a:endParaRPr lang="en-US" dirty="0"/>
                    </a:p>
                  </a:txBody>
                  <a:tcPr/>
                </a:tc>
                <a:tc>
                  <a:txBody>
                    <a:bodyPr/>
                    <a:lstStyle/>
                    <a:p>
                      <a:r>
                        <a:rPr lang="en-US" dirty="0" smtClean="0"/>
                        <a:t>5</a:t>
                      </a:r>
                      <a:endParaRPr lang="en-US" dirty="0"/>
                    </a:p>
                  </a:txBody>
                  <a:tcPr/>
                </a:tc>
                <a:tc>
                  <a:txBody>
                    <a:bodyPr/>
                    <a:lstStyle/>
                    <a:p>
                      <a:r>
                        <a:rPr lang="en-US" dirty="0" smtClean="0"/>
                        <a:t>1-01</a:t>
                      </a:r>
                      <a:endParaRPr lang="en-US" dirty="0"/>
                    </a:p>
                  </a:txBody>
                  <a:tcPr/>
                </a:tc>
                <a:tc>
                  <a:txBody>
                    <a:bodyPr/>
                    <a:lstStyle/>
                    <a:p>
                      <a:r>
                        <a:rPr lang="en-US" dirty="0" smtClean="0"/>
                        <a:t>-3</a:t>
                      </a:r>
                      <a:endParaRPr lang="en-US" dirty="0"/>
                    </a:p>
                  </a:txBody>
                  <a:tcPr/>
                </a:tc>
              </a:tr>
              <a:tr h="370840">
                <a:tc>
                  <a:txBody>
                    <a:bodyPr/>
                    <a:lstStyle/>
                    <a:p>
                      <a:r>
                        <a:rPr lang="en-US" dirty="0" smtClean="0"/>
                        <a:t>110</a:t>
                      </a:r>
                      <a:endParaRPr lang="en-US" dirty="0"/>
                    </a:p>
                  </a:txBody>
                  <a:tcPr/>
                </a:tc>
                <a:tc>
                  <a:txBody>
                    <a:bodyPr/>
                    <a:lstStyle/>
                    <a:p>
                      <a:r>
                        <a:rPr lang="en-US" dirty="0" smtClean="0"/>
                        <a:t>6</a:t>
                      </a:r>
                      <a:endParaRPr lang="en-US" dirty="0"/>
                    </a:p>
                  </a:txBody>
                  <a:tcPr/>
                </a:tc>
                <a:tc>
                  <a:txBody>
                    <a:bodyPr/>
                    <a:lstStyle/>
                    <a:p>
                      <a:r>
                        <a:rPr lang="en-US" dirty="0" smtClean="0"/>
                        <a:t>1-10</a:t>
                      </a:r>
                      <a:endParaRPr lang="en-US" dirty="0"/>
                    </a:p>
                  </a:txBody>
                  <a:tcPr/>
                </a:tc>
                <a:tc>
                  <a:txBody>
                    <a:bodyPr/>
                    <a:lstStyle/>
                    <a:p>
                      <a:r>
                        <a:rPr lang="en-US" dirty="0" smtClean="0"/>
                        <a:t>-2</a:t>
                      </a:r>
                      <a:endParaRPr lang="en-US" dirty="0"/>
                    </a:p>
                  </a:txBody>
                  <a:tcPr/>
                </a:tc>
              </a:tr>
              <a:tr h="370840">
                <a:tc>
                  <a:txBody>
                    <a:bodyPr/>
                    <a:lstStyle/>
                    <a:p>
                      <a:r>
                        <a:rPr lang="en-US" dirty="0" smtClean="0"/>
                        <a:t>111</a:t>
                      </a:r>
                      <a:endParaRPr lang="en-US" dirty="0"/>
                    </a:p>
                  </a:txBody>
                  <a:tcPr/>
                </a:tc>
                <a:tc>
                  <a:txBody>
                    <a:bodyPr/>
                    <a:lstStyle/>
                    <a:p>
                      <a:r>
                        <a:rPr lang="en-US" dirty="0" smtClean="0"/>
                        <a:t>7</a:t>
                      </a:r>
                      <a:endParaRPr lang="en-US" dirty="0"/>
                    </a:p>
                  </a:txBody>
                  <a:tcPr/>
                </a:tc>
                <a:tc>
                  <a:txBody>
                    <a:bodyPr/>
                    <a:lstStyle/>
                    <a:p>
                      <a:r>
                        <a:rPr lang="en-US" dirty="0" smtClean="0"/>
                        <a:t>1-11</a:t>
                      </a:r>
                      <a:endParaRPr lang="en-US" dirty="0"/>
                    </a:p>
                  </a:txBody>
                  <a:tcPr/>
                </a:tc>
                <a:tc>
                  <a:txBody>
                    <a:bodyPr/>
                    <a:lstStyle/>
                    <a:p>
                      <a:r>
                        <a:rPr lang="en-US" dirty="0" smtClean="0"/>
                        <a:t>-1</a:t>
                      </a:r>
                      <a:endParaRPr lang="en-US" dirty="0"/>
                    </a:p>
                  </a:txBody>
                  <a:tcPr/>
                </a:tc>
              </a:tr>
            </a:tbl>
          </a:graphicData>
        </a:graphic>
      </p:graphicFrame>
      <p:sp>
        <p:nvSpPr>
          <p:cNvPr id="5" name="TextBox 4"/>
          <p:cNvSpPr txBox="1"/>
          <p:nvPr/>
        </p:nvSpPr>
        <p:spPr>
          <a:xfrm>
            <a:off x="773814" y="5794744"/>
            <a:ext cx="7378943" cy="369332"/>
          </a:xfrm>
          <a:prstGeom prst="rect">
            <a:avLst/>
          </a:prstGeom>
          <a:noFill/>
        </p:spPr>
        <p:txBody>
          <a:bodyPr wrap="none" rtlCol="0">
            <a:spAutoFit/>
          </a:bodyPr>
          <a:lstStyle/>
          <a:p>
            <a:r>
              <a:rPr lang="en-US" dirty="0" smtClean="0"/>
              <a:t>* Wikipedia</a:t>
            </a:r>
            <a:r>
              <a:rPr lang="en-US" dirty="0"/>
              <a:t>:  </a:t>
            </a:r>
            <a:r>
              <a:rPr lang="en-US" dirty="0">
                <a:hlinkClick r:id="rId2"/>
              </a:rPr>
              <a:t>https://</a:t>
            </a:r>
            <a:r>
              <a:rPr lang="en-US" dirty="0" err="1">
                <a:hlinkClick r:id="rId2"/>
              </a:rPr>
              <a:t>en.wikipedia.org</a:t>
            </a:r>
            <a:r>
              <a:rPr lang="en-US" dirty="0">
                <a:hlinkClick r:id="rId2"/>
              </a:rPr>
              <a:t>/wiki/</a:t>
            </a:r>
            <a:r>
              <a:rPr lang="en-US" dirty="0" err="1">
                <a:hlinkClick r:id="rId2"/>
              </a:rPr>
              <a:t>Signed_number_representations</a:t>
            </a:r>
            <a:endParaRPr lang="en-US" dirty="0"/>
          </a:p>
        </p:txBody>
      </p:sp>
    </p:spTree>
    <p:extLst>
      <p:ext uri="{BB962C8B-B14F-4D97-AF65-F5344CB8AC3E}">
        <p14:creationId xmlns:p14="http://schemas.microsoft.com/office/powerpoint/2010/main" val="273584697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Bit Grouping and Numeric Range</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861433932"/>
              </p:ext>
            </p:extLst>
          </p:nvPr>
        </p:nvGraphicFramePr>
        <p:xfrm>
          <a:off x="457200" y="1600200"/>
          <a:ext cx="8229600" cy="2666999"/>
        </p:xfrm>
        <a:graphic>
          <a:graphicData uri="http://schemas.openxmlformats.org/drawingml/2006/table">
            <a:tbl>
              <a:tblPr firstRow="1" bandRow="1">
                <a:tableStyleId>{5C22544A-7EE6-4342-B048-85BDC9FD1C3A}</a:tableStyleId>
              </a:tblPr>
              <a:tblGrid>
                <a:gridCol w="1001823"/>
                <a:gridCol w="1919768"/>
                <a:gridCol w="2734930"/>
                <a:gridCol w="2573079"/>
              </a:tblGrid>
              <a:tr h="370840">
                <a:tc>
                  <a:txBody>
                    <a:bodyPr/>
                    <a:lstStyle/>
                    <a:p>
                      <a:r>
                        <a:rPr lang="en-US" dirty="0" smtClean="0"/>
                        <a:t># of bits</a:t>
                      </a:r>
                      <a:endParaRPr lang="en-US" dirty="0"/>
                    </a:p>
                  </a:txBody>
                  <a:tcPr/>
                </a:tc>
                <a:tc>
                  <a:txBody>
                    <a:bodyPr/>
                    <a:lstStyle/>
                    <a:p>
                      <a:r>
                        <a:rPr lang="en-US" dirty="0" smtClean="0"/>
                        <a:t>#</a:t>
                      </a:r>
                      <a:r>
                        <a:rPr lang="en-US" baseline="0" dirty="0" smtClean="0"/>
                        <a:t> of unique values</a:t>
                      </a:r>
                      <a:endParaRPr lang="en-US" dirty="0"/>
                    </a:p>
                  </a:txBody>
                  <a:tcPr/>
                </a:tc>
                <a:tc>
                  <a:txBody>
                    <a:bodyPr/>
                    <a:lstStyle/>
                    <a:p>
                      <a:r>
                        <a:rPr lang="en-US" dirty="0" smtClean="0"/>
                        <a:t>Unsigned</a:t>
                      </a:r>
                      <a:r>
                        <a:rPr lang="en-US" baseline="0" dirty="0" smtClean="0"/>
                        <a:t> Number Range</a:t>
                      </a:r>
                      <a:endParaRPr lang="en-US" dirty="0"/>
                    </a:p>
                  </a:txBody>
                  <a:tcPr/>
                </a:tc>
                <a:tc>
                  <a:txBody>
                    <a:bodyPr/>
                    <a:lstStyle/>
                    <a:p>
                      <a:r>
                        <a:rPr lang="en-US" dirty="0" smtClean="0"/>
                        <a:t>Signed Number Range</a:t>
                      </a:r>
                      <a:endParaRPr lang="en-US" dirty="0"/>
                    </a:p>
                  </a:txBody>
                  <a:tcPr/>
                </a:tc>
              </a:tr>
              <a:tr h="370840">
                <a:tc>
                  <a:txBody>
                    <a:bodyPr/>
                    <a:lstStyle/>
                    <a:p>
                      <a:r>
                        <a:rPr lang="en-US" dirty="0" smtClean="0"/>
                        <a:t>8</a:t>
                      </a:r>
                      <a:endParaRPr lang="en-US" dirty="0"/>
                    </a:p>
                  </a:txBody>
                  <a:tcPr/>
                </a:tc>
                <a:tc>
                  <a:txBody>
                    <a:bodyPr/>
                    <a:lstStyle/>
                    <a:p>
                      <a:r>
                        <a:rPr lang="en-US" dirty="0" smtClean="0"/>
                        <a:t>2^8 = 256</a:t>
                      </a:r>
                      <a:endParaRPr lang="en-US" dirty="0"/>
                    </a:p>
                  </a:txBody>
                  <a:tcPr/>
                </a:tc>
                <a:tc>
                  <a:txBody>
                    <a:bodyPr/>
                    <a:lstStyle/>
                    <a:p>
                      <a:r>
                        <a:rPr lang="en-US" dirty="0" smtClean="0"/>
                        <a:t>0 to 255</a:t>
                      </a:r>
                      <a:endParaRPr lang="en-US" dirty="0"/>
                    </a:p>
                  </a:txBody>
                  <a:tcPr/>
                </a:tc>
                <a:tc>
                  <a:txBody>
                    <a:bodyPr/>
                    <a:lstStyle/>
                    <a:p>
                      <a:r>
                        <a:rPr lang="en-US" dirty="0" smtClean="0"/>
                        <a:t>-127 to</a:t>
                      </a:r>
                      <a:r>
                        <a:rPr lang="en-US" baseline="0" dirty="0" smtClean="0"/>
                        <a:t> 127</a:t>
                      </a:r>
                      <a:endParaRPr lang="en-US" dirty="0"/>
                    </a:p>
                  </a:txBody>
                  <a:tcPr/>
                </a:tc>
              </a:tr>
              <a:tr h="370840">
                <a:tc>
                  <a:txBody>
                    <a:bodyPr/>
                    <a:lstStyle/>
                    <a:p>
                      <a:r>
                        <a:rPr lang="en-US" dirty="0" smtClean="0"/>
                        <a:t>16</a:t>
                      </a:r>
                      <a:endParaRPr lang="en-US" dirty="0"/>
                    </a:p>
                  </a:txBody>
                  <a:tcPr/>
                </a:tc>
                <a:tc>
                  <a:txBody>
                    <a:bodyPr/>
                    <a:lstStyle/>
                    <a:p>
                      <a:r>
                        <a:rPr lang="en-US" dirty="0" smtClean="0"/>
                        <a:t>2^16 = 65,535</a:t>
                      </a:r>
                      <a:endParaRPr lang="en-US" dirty="0"/>
                    </a:p>
                  </a:txBody>
                  <a:tcPr/>
                </a:tc>
                <a:tc>
                  <a:txBody>
                    <a:bodyPr/>
                    <a:lstStyle/>
                    <a:p>
                      <a:r>
                        <a:rPr lang="en-US" dirty="0" smtClean="0"/>
                        <a:t>0 to 65,534</a:t>
                      </a:r>
                      <a:endParaRPr lang="en-US" dirty="0"/>
                    </a:p>
                  </a:txBody>
                  <a:tcPr/>
                </a:tc>
                <a:tc>
                  <a:txBody>
                    <a:bodyPr/>
                    <a:lstStyle/>
                    <a:p>
                      <a:r>
                        <a:rPr lang="en-US" dirty="0" smtClean="0"/>
                        <a:t>-32,767 to 32,767</a:t>
                      </a:r>
                      <a:endParaRPr lang="en-US" dirty="0"/>
                    </a:p>
                  </a:txBody>
                  <a:tcPr/>
                </a:tc>
              </a:tr>
              <a:tr h="370840">
                <a:tc>
                  <a:txBody>
                    <a:bodyPr/>
                    <a:lstStyle/>
                    <a:p>
                      <a:r>
                        <a:rPr lang="en-US" dirty="0" smtClean="0"/>
                        <a:t>32</a:t>
                      </a:r>
                      <a:endParaRPr lang="en-US" dirty="0"/>
                    </a:p>
                  </a:txBody>
                  <a:tcPr/>
                </a:tc>
                <a:tc>
                  <a:txBody>
                    <a:bodyPr/>
                    <a:lstStyle/>
                    <a:p>
                      <a:r>
                        <a:rPr lang="en-US" dirty="0" smtClean="0"/>
                        <a:t>2^32 = 4,294,967,295</a:t>
                      </a:r>
                      <a:endParaRPr lang="en-US" dirty="0"/>
                    </a:p>
                  </a:txBody>
                  <a:tcPr/>
                </a:tc>
                <a:tc>
                  <a:txBody>
                    <a:bodyPr/>
                    <a:lstStyle/>
                    <a:p>
                      <a:r>
                        <a:rPr lang="en-US" dirty="0" smtClean="0"/>
                        <a:t>0 to 4,294,967,294</a:t>
                      </a:r>
                      <a:endParaRPr lang="en-US" dirty="0"/>
                    </a:p>
                  </a:txBody>
                  <a:tcPr/>
                </a:tc>
                <a:tc>
                  <a:txBody>
                    <a:bodyPr/>
                    <a:lstStyle/>
                    <a:p>
                      <a:r>
                        <a:rPr lang="en-US" dirty="0" smtClean="0"/>
                        <a:t>-2,147,483,647</a:t>
                      </a:r>
                      <a:endParaRPr lang="en-US" dirty="0"/>
                    </a:p>
                  </a:txBody>
                  <a:tcPr/>
                </a:tc>
              </a:tr>
              <a:tr h="370840">
                <a:tc>
                  <a:txBody>
                    <a:bodyPr/>
                    <a:lstStyle/>
                    <a:p>
                      <a:r>
                        <a:rPr lang="en-US" dirty="0" smtClean="0"/>
                        <a:t>64</a:t>
                      </a:r>
                      <a:endParaRPr lang="en-US" dirty="0"/>
                    </a:p>
                  </a:txBody>
                  <a:tcPr/>
                </a:tc>
                <a:tc>
                  <a:txBody>
                    <a:bodyPr/>
                    <a:lstStyle/>
                    <a:p>
                      <a:r>
                        <a:rPr lang="en-US" dirty="0" smtClean="0"/>
                        <a:t>2^64 = </a:t>
                      </a:r>
                      <a:r>
                        <a:rPr lang="is-IS" dirty="0" smtClean="0"/>
                        <a:t>18,446,744,073,709,551,615</a:t>
                      </a:r>
                      <a:endParaRPr lang="en-US" dirty="0"/>
                    </a:p>
                  </a:txBody>
                  <a:tcPr/>
                </a:tc>
                <a:tc>
                  <a:txBody>
                    <a:bodyPr/>
                    <a:lstStyle/>
                    <a:p>
                      <a:r>
                        <a:rPr lang="en-US" dirty="0" smtClean="0"/>
                        <a:t>0 to </a:t>
                      </a:r>
                      <a:r>
                        <a:rPr lang="is-IS" dirty="0" smtClean="0"/>
                        <a:t>18,446,744,073,709,551,614</a:t>
                      </a:r>
                      <a:endParaRPr lang="en-US" dirty="0"/>
                    </a:p>
                  </a:txBody>
                  <a:tcPr/>
                </a:tc>
                <a:tc>
                  <a:txBody>
                    <a:bodyPr/>
                    <a:lstStyle/>
                    <a:p>
                      <a:r>
                        <a:rPr lang="en-US" dirty="0" smtClean="0"/>
                        <a:t>-</a:t>
                      </a:r>
                      <a:r>
                        <a:rPr lang="is-IS" dirty="0" smtClean="0"/>
                        <a:t>9.22337203685478E18 to 9.22337203685478E18</a:t>
                      </a:r>
                      <a:endParaRPr lang="en-US" dirty="0"/>
                    </a:p>
                  </a:txBody>
                  <a:tcPr/>
                </a:tc>
              </a:tr>
            </a:tbl>
          </a:graphicData>
        </a:graphic>
      </p:graphicFrame>
    </p:spTree>
    <p:extLst>
      <p:ext uri="{BB962C8B-B14F-4D97-AF65-F5344CB8AC3E}">
        <p14:creationId xmlns:p14="http://schemas.microsoft.com/office/powerpoint/2010/main" val="410087549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Memory (simplified)</a:t>
            </a:r>
            <a:endParaRPr lang="en-US" dirty="0"/>
          </a:p>
        </p:txBody>
      </p:sp>
      <p:sp>
        <p:nvSpPr>
          <p:cNvPr id="5" name="Content Placeholder 4"/>
          <p:cNvSpPr>
            <a:spLocks noGrp="1"/>
          </p:cNvSpPr>
          <p:nvPr>
            <p:ph idx="1"/>
          </p:nvPr>
        </p:nvSpPr>
        <p:spPr>
          <a:xfrm>
            <a:off x="457200" y="1600201"/>
            <a:ext cx="8229600" cy="1712992"/>
          </a:xfrm>
        </p:spPr>
        <p:txBody>
          <a:bodyPr/>
          <a:lstStyle/>
          <a:p>
            <a:r>
              <a:rPr lang="en-US" dirty="0" smtClean="0"/>
              <a:t>A </a:t>
            </a:r>
            <a:r>
              <a:rPr lang="en-US" b="1" i="1" dirty="0" smtClean="0"/>
              <a:t>mechanism</a:t>
            </a:r>
            <a:r>
              <a:rPr lang="en-US" dirty="0" smtClean="0"/>
              <a:t> or </a:t>
            </a:r>
            <a:r>
              <a:rPr lang="en-US" b="1" i="1" dirty="0" smtClean="0"/>
              <a:t>device</a:t>
            </a:r>
            <a:r>
              <a:rPr lang="en-US" dirty="0" smtClean="0"/>
              <a:t> for storing </a:t>
            </a:r>
            <a:r>
              <a:rPr lang="en-US" b="1" i="1" dirty="0" smtClean="0">
                <a:solidFill>
                  <a:schemeClr val="accent6"/>
                </a:solidFill>
              </a:rPr>
              <a:t>bytes</a:t>
            </a:r>
          </a:p>
          <a:p>
            <a:r>
              <a:rPr lang="en-US" dirty="0" smtClean="0">
                <a:solidFill>
                  <a:srgbClr val="000000"/>
                </a:solidFill>
              </a:rPr>
              <a:t>Memory </a:t>
            </a:r>
            <a:r>
              <a:rPr lang="en-US" b="1" i="1" dirty="0" smtClean="0">
                <a:solidFill>
                  <a:srgbClr val="000000"/>
                </a:solidFill>
              </a:rPr>
              <a:t>capacity</a:t>
            </a:r>
            <a:r>
              <a:rPr lang="en-US" dirty="0" smtClean="0">
                <a:solidFill>
                  <a:srgbClr val="000000"/>
                </a:solidFill>
              </a:rPr>
              <a:t> is measured in number of </a:t>
            </a:r>
            <a:r>
              <a:rPr lang="en-US" b="1" i="1" dirty="0" smtClean="0">
                <a:solidFill>
                  <a:schemeClr val="accent6"/>
                </a:solidFill>
              </a:rPr>
              <a:t>bytes</a:t>
            </a:r>
            <a:endParaRPr lang="en-US" dirty="0" smtClean="0">
              <a:solidFill>
                <a:srgbClr val="000000"/>
              </a:solidFill>
            </a:endParaRPr>
          </a:p>
        </p:txBody>
      </p:sp>
      <p:grpSp>
        <p:nvGrpSpPr>
          <p:cNvPr id="23" name="Group 22"/>
          <p:cNvGrpSpPr/>
          <p:nvPr/>
        </p:nvGrpSpPr>
        <p:grpSpPr>
          <a:xfrm>
            <a:off x="2178786" y="4097758"/>
            <a:ext cx="4786428" cy="295289"/>
            <a:chOff x="1996807" y="4097758"/>
            <a:chExt cx="4786428" cy="295289"/>
          </a:xfrm>
        </p:grpSpPr>
        <p:sp>
          <p:nvSpPr>
            <p:cNvPr id="8" name="Rectangle 7"/>
            <p:cNvSpPr/>
            <p:nvPr/>
          </p:nvSpPr>
          <p:spPr>
            <a:xfrm>
              <a:off x="1996807"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9" name="Rectangle 8"/>
            <p:cNvSpPr/>
            <p:nvPr/>
          </p:nvSpPr>
          <p:spPr>
            <a:xfrm>
              <a:off x="2320998"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0" name="Rectangle 9"/>
            <p:cNvSpPr/>
            <p:nvPr/>
          </p:nvSpPr>
          <p:spPr>
            <a:xfrm>
              <a:off x="2645189"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1" name="Rectangle 10"/>
            <p:cNvSpPr/>
            <p:nvPr/>
          </p:nvSpPr>
          <p:spPr>
            <a:xfrm>
              <a:off x="2969380"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2" name="Rectangle 11"/>
            <p:cNvSpPr/>
            <p:nvPr/>
          </p:nvSpPr>
          <p:spPr>
            <a:xfrm>
              <a:off x="3293571"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3" name="Rectangle 12"/>
            <p:cNvSpPr/>
            <p:nvPr/>
          </p:nvSpPr>
          <p:spPr>
            <a:xfrm>
              <a:off x="3617762"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4" name="Rectangle 13"/>
            <p:cNvSpPr/>
            <p:nvPr/>
          </p:nvSpPr>
          <p:spPr>
            <a:xfrm>
              <a:off x="3941953"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5" name="Rectangle 14"/>
            <p:cNvSpPr/>
            <p:nvPr/>
          </p:nvSpPr>
          <p:spPr>
            <a:xfrm>
              <a:off x="4266144"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6" name="Rectangle 15"/>
            <p:cNvSpPr/>
            <p:nvPr/>
          </p:nvSpPr>
          <p:spPr>
            <a:xfrm>
              <a:off x="4590335"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7" name="Rectangle 16"/>
            <p:cNvSpPr/>
            <p:nvPr/>
          </p:nvSpPr>
          <p:spPr>
            <a:xfrm>
              <a:off x="4914526"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8" name="Rectangle 17"/>
            <p:cNvSpPr/>
            <p:nvPr/>
          </p:nvSpPr>
          <p:spPr>
            <a:xfrm>
              <a:off x="5238717"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9" name="Rectangle 18"/>
            <p:cNvSpPr/>
            <p:nvPr/>
          </p:nvSpPr>
          <p:spPr>
            <a:xfrm>
              <a:off x="5562908"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0" name="Rectangle 19"/>
            <p:cNvSpPr/>
            <p:nvPr/>
          </p:nvSpPr>
          <p:spPr>
            <a:xfrm>
              <a:off x="5887099"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1" name="Rectangle 20"/>
            <p:cNvSpPr/>
            <p:nvPr/>
          </p:nvSpPr>
          <p:spPr>
            <a:xfrm>
              <a:off x="6211290"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2" name="Rectangle 21"/>
            <p:cNvSpPr/>
            <p:nvPr/>
          </p:nvSpPr>
          <p:spPr>
            <a:xfrm>
              <a:off x="6535481"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grpSp>
      <p:sp>
        <p:nvSpPr>
          <p:cNvPr id="24" name="TextBox 23"/>
          <p:cNvSpPr txBox="1"/>
          <p:nvPr/>
        </p:nvSpPr>
        <p:spPr>
          <a:xfrm>
            <a:off x="1104366" y="4060737"/>
            <a:ext cx="697627" cy="369332"/>
          </a:xfrm>
          <a:prstGeom prst="rect">
            <a:avLst/>
          </a:prstGeom>
          <a:noFill/>
        </p:spPr>
        <p:txBody>
          <a:bodyPr wrap="none" rtlCol="0">
            <a:spAutoFit/>
          </a:bodyPr>
          <a:lstStyle/>
          <a:p>
            <a:r>
              <a:rPr lang="en-US" dirty="0" smtClean="0"/>
              <a:t>bytes</a:t>
            </a:r>
            <a:endParaRPr lang="en-US" dirty="0"/>
          </a:p>
        </p:txBody>
      </p:sp>
      <p:cxnSp>
        <p:nvCxnSpPr>
          <p:cNvPr id="26" name="Straight Arrow Connector 25"/>
          <p:cNvCxnSpPr>
            <a:stCxn id="24" idx="3"/>
            <a:endCxn id="8" idx="1"/>
          </p:cNvCxnSpPr>
          <p:nvPr/>
        </p:nvCxnSpPr>
        <p:spPr>
          <a:xfrm>
            <a:off x="1801993" y="4245403"/>
            <a:ext cx="376793"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2030542" y="4765514"/>
            <a:ext cx="530915" cy="369332"/>
          </a:xfrm>
          <a:prstGeom prst="rect">
            <a:avLst/>
          </a:prstGeom>
          <a:noFill/>
        </p:spPr>
        <p:txBody>
          <a:bodyPr wrap="none" rtlCol="0">
            <a:spAutoFit/>
          </a:bodyPr>
          <a:lstStyle/>
          <a:p>
            <a:r>
              <a:rPr lang="en-US" dirty="0" smtClean="0"/>
              <a:t>bits</a:t>
            </a:r>
            <a:endParaRPr lang="en-US" dirty="0"/>
          </a:p>
        </p:txBody>
      </p:sp>
      <p:sp>
        <p:nvSpPr>
          <p:cNvPr id="38" name="Right Brace 37"/>
          <p:cNvSpPr/>
          <p:nvPr/>
        </p:nvSpPr>
        <p:spPr>
          <a:xfrm rot="5400000">
            <a:off x="2204194" y="4543169"/>
            <a:ext cx="189899" cy="254792"/>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12837104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Memory (addressing)</a:t>
            </a:r>
            <a:endParaRPr lang="en-US" dirty="0"/>
          </a:p>
        </p:txBody>
      </p:sp>
      <p:sp>
        <p:nvSpPr>
          <p:cNvPr id="5" name="Content Placeholder 4"/>
          <p:cNvSpPr>
            <a:spLocks noGrp="1"/>
          </p:cNvSpPr>
          <p:nvPr>
            <p:ph idx="1"/>
          </p:nvPr>
        </p:nvSpPr>
        <p:spPr>
          <a:xfrm>
            <a:off x="457200" y="1600201"/>
            <a:ext cx="8229600" cy="1712992"/>
          </a:xfrm>
        </p:spPr>
        <p:txBody>
          <a:bodyPr>
            <a:normAutofit fontScale="70000" lnSpcReduction="20000"/>
          </a:bodyPr>
          <a:lstStyle/>
          <a:p>
            <a:r>
              <a:rPr lang="en-US" dirty="0" smtClean="0"/>
              <a:t>Question:</a:t>
            </a:r>
          </a:p>
          <a:p>
            <a:pPr lvl="1"/>
            <a:r>
              <a:rPr lang="en-US" dirty="0" smtClean="0"/>
              <a:t>If my storage </a:t>
            </a:r>
            <a:r>
              <a:rPr lang="en-US" b="1" i="1" dirty="0" smtClean="0"/>
              <a:t>device</a:t>
            </a:r>
            <a:r>
              <a:rPr lang="en-US" dirty="0" smtClean="0"/>
              <a:t> can store X </a:t>
            </a:r>
            <a:r>
              <a:rPr lang="en-US" b="1" i="1" dirty="0" smtClean="0">
                <a:solidFill>
                  <a:schemeClr val="accent6"/>
                </a:solidFill>
              </a:rPr>
              <a:t>bytes</a:t>
            </a:r>
            <a:r>
              <a:rPr lang="en-US" dirty="0" smtClean="0">
                <a:solidFill>
                  <a:srgbClr val="000000"/>
                </a:solidFill>
              </a:rPr>
              <a:t>,</a:t>
            </a:r>
            <a:r>
              <a:rPr lang="en-US" b="1" i="1" dirty="0" smtClean="0">
                <a:solidFill>
                  <a:schemeClr val="accent6"/>
                </a:solidFill>
              </a:rPr>
              <a:t> </a:t>
            </a:r>
            <a:r>
              <a:rPr lang="en-US" dirty="0" smtClean="0">
                <a:solidFill>
                  <a:srgbClr val="000000"/>
                </a:solidFill>
              </a:rPr>
              <a:t>how do I access a </a:t>
            </a:r>
            <a:r>
              <a:rPr lang="en-US" u="sng" dirty="0" smtClean="0">
                <a:solidFill>
                  <a:srgbClr val="000000"/>
                </a:solidFill>
              </a:rPr>
              <a:t>particular</a:t>
            </a:r>
            <a:r>
              <a:rPr lang="en-US" dirty="0" smtClean="0">
                <a:solidFill>
                  <a:srgbClr val="000000"/>
                </a:solidFill>
              </a:rPr>
              <a:t> </a:t>
            </a:r>
            <a:r>
              <a:rPr lang="en-US" b="1" i="1" dirty="0" smtClean="0">
                <a:solidFill>
                  <a:schemeClr val="accent6"/>
                </a:solidFill>
              </a:rPr>
              <a:t>byte</a:t>
            </a:r>
            <a:r>
              <a:rPr lang="en-US" dirty="0" smtClean="0">
                <a:solidFill>
                  <a:srgbClr val="000000"/>
                </a:solidFill>
              </a:rPr>
              <a:t>?</a:t>
            </a:r>
          </a:p>
          <a:p>
            <a:r>
              <a:rPr lang="en-US" dirty="0" smtClean="0">
                <a:solidFill>
                  <a:srgbClr val="000000"/>
                </a:solidFill>
              </a:rPr>
              <a:t>Answer:</a:t>
            </a:r>
          </a:p>
          <a:p>
            <a:pPr lvl="1"/>
            <a:r>
              <a:rPr lang="en-US" dirty="0" smtClean="0">
                <a:solidFill>
                  <a:srgbClr val="000000"/>
                </a:solidFill>
              </a:rPr>
              <a:t>Addressing; each </a:t>
            </a:r>
            <a:r>
              <a:rPr lang="en-US" b="1" i="1" dirty="0" smtClean="0">
                <a:solidFill>
                  <a:schemeClr val="accent6"/>
                </a:solidFill>
              </a:rPr>
              <a:t>byte </a:t>
            </a:r>
            <a:r>
              <a:rPr lang="en-US" dirty="0" smtClean="0">
                <a:solidFill>
                  <a:srgbClr val="000000"/>
                </a:solidFill>
              </a:rPr>
              <a:t>has it own address</a:t>
            </a:r>
          </a:p>
        </p:txBody>
      </p:sp>
      <p:graphicFrame>
        <p:nvGraphicFramePr>
          <p:cNvPr id="6" name="Table 5"/>
          <p:cNvGraphicFramePr>
            <a:graphicFrameLocks noGrp="1"/>
          </p:cNvGraphicFramePr>
          <p:nvPr>
            <p:extLst>
              <p:ext uri="{D42A27DB-BD31-4B8C-83A1-F6EECF244321}">
                <p14:modId xmlns:p14="http://schemas.microsoft.com/office/powerpoint/2010/main" val="3226819135"/>
              </p:ext>
            </p:extLst>
          </p:nvPr>
        </p:nvGraphicFramePr>
        <p:xfrm>
          <a:off x="2540000" y="5201035"/>
          <a:ext cx="4064000" cy="1112520"/>
        </p:xfrm>
        <a:graphic>
          <a:graphicData uri="http://schemas.openxmlformats.org/drawingml/2006/table">
            <a:tbl>
              <a:tblPr firstRow="1" bandRow="1">
                <a:tableStyleId>{5C22544A-7EE6-4342-B048-85BDC9FD1C3A}</a:tableStyleId>
              </a:tblPr>
              <a:tblGrid>
                <a:gridCol w="2032000"/>
                <a:gridCol w="2032000"/>
              </a:tblGrid>
              <a:tr h="370840">
                <a:tc>
                  <a:txBody>
                    <a:bodyPr/>
                    <a:lstStyle/>
                    <a:p>
                      <a:r>
                        <a:rPr lang="en-US" dirty="0" smtClean="0"/>
                        <a:t>#</a:t>
                      </a:r>
                      <a:r>
                        <a:rPr lang="en-US" baseline="0" dirty="0" smtClean="0"/>
                        <a:t> of bytes</a:t>
                      </a:r>
                      <a:endParaRPr lang="en-US" dirty="0"/>
                    </a:p>
                  </a:txBody>
                  <a:tcPr/>
                </a:tc>
                <a:tc>
                  <a:txBody>
                    <a:bodyPr/>
                    <a:lstStyle/>
                    <a:p>
                      <a:r>
                        <a:rPr lang="en-US" dirty="0" smtClean="0"/>
                        <a:t>Name</a:t>
                      </a:r>
                      <a:endParaRPr lang="en-US" dirty="0"/>
                    </a:p>
                  </a:txBody>
                  <a:tcPr/>
                </a:tc>
              </a:tr>
              <a:tr h="370840">
                <a:tc>
                  <a:txBody>
                    <a:bodyPr/>
                    <a:lstStyle/>
                    <a:p>
                      <a:r>
                        <a:rPr lang="en-US" dirty="0" smtClean="0"/>
                        <a:t>1024</a:t>
                      </a:r>
                      <a:endParaRPr lang="en-US" dirty="0"/>
                    </a:p>
                  </a:txBody>
                  <a:tcPr/>
                </a:tc>
                <a:tc>
                  <a:txBody>
                    <a:bodyPr/>
                    <a:lstStyle/>
                    <a:p>
                      <a:r>
                        <a:rPr lang="en-US" dirty="0" smtClean="0"/>
                        <a:t>1kilo-bytes (1Kb)</a:t>
                      </a:r>
                      <a:endParaRPr lang="en-US" dirty="0"/>
                    </a:p>
                  </a:txBody>
                  <a:tcPr/>
                </a:tc>
              </a:tr>
              <a:tr h="370840">
                <a:tc>
                  <a:txBody>
                    <a:bodyPr/>
                    <a:lstStyle/>
                    <a:p>
                      <a:r>
                        <a:rPr lang="en-US" dirty="0" smtClean="0"/>
                        <a:t>1024*1024</a:t>
                      </a:r>
                      <a:endParaRPr lang="en-US" dirty="0"/>
                    </a:p>
                  </a:txBody>
                  <a:tcPr/>
                </a:tc>
                <a:tc>
                  <a:txBody>
                    <a:bodyPr/>
                    <a:lstStyle/>
                    <a:p>
                      <a:r>
                        <a:rPr lang="en-US" dirty="0" smtClean="0"/>
                        <a:t>1mega-bytes</a:t>
                      </a:r>
                      <a:r>
                        <a:rPr lang="en-US" baseline="0" dirty="0" smtClean="0"/>
                        <a:t> (1Mb)</a:t>
                      </a:r>
                      <a:endParaRPr lang="en-US" dirty="0"/>
                    </a:p>
                  </a:txBody>
                  <a:tcPr/>
                </a:tc>
              </a:tr>
            </a:tbl>
          </a:graphicData>
        </a:graphic>
      </p:graphicFrame>
      <p:grpSp>
        <p:nvGrpSpPr>
          <p:cNvPr id="7" name="Group 6"/>
          <p:cNvGrpSpPr/>
          <p:nvPr/>
        </p:nvGrpSpPr>
        <p:grpSpPr>
          <a:xfrm>
            <a:off x="2715996" y="3393456"/>
            <a:ext cx="4786428" cy="295289"/>
            <a:chOff x="1996807" y="4097758"/>
            <a:chExt cx="4786428" cy="295289"/>
          </a:xfrm>
        </p:grpSpPr>
        <p:sp>
          <p:nvSpPr>
            <p:cNvPr id="11" name="Rectangle 10"/>
            <p:cNvSpPr/>
            <p:nvPr/>
          </p:nvSpPr>
          <p:spPr>
            <a:xfrm>
              <a:off x="1996807"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2" name="Rectangle 11"/>
            <p:cNvSpPr/>
            <p:nvPr/>
          </p:nvSpPr>
          <p:spPr>
            <a:xfrm>
              <a:off x="2320998"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3" name="Rectangle 12"/>
            <p:cNvSpPr/>
            <p:nvPr/>
          </p:nvSpPr>
          <p:spPr>
            <a:xfrm>
              <a:off x="2645189"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4" name="Rectangle 13"/>
            <p:cNvSpPr/>
            <p:nvPr/>
          </p:nvSpPr>
          <p:spPr>
            <a:xfrm>
              <a:off x="2969380"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5" name="Rectangle 14"/>
            <p:cNvSpPr/>
            <p:nvPr/>
          </p:nvSpPr>
          <p:spPr>
            <a:xfrm>
              <a:off x="3293571"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6" name="Rectangle 15"/>
            <p:cNvSpPr/>
            <p:nvPr/>
          </p:nvSpPr>
          <p:spPr>
            <a:xfrm>
              <a:off x="3617762"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7" name="Rectangle 16"/>
            <p:cNvSpPr/>
            <p:nvPr/>
          </p:nvSpPr>
          <p:spPr>
            <a:xfrm>
              <a:off x="3941953"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8" name="Rectangle 17"/>
            <p:cNvSpPr/>
            <p:nvPr/>
          </p:nvSpPr>
          <p:spPr>
            <a:xfrm>
              <a:off x="4266144"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9" name="Rectangle 18"/>
            <p:cNvSpPr/>
            <p:nvPr/>
          </p:nvSpPr>
          <p:spPr>
            <a:xfrm>
              <a:off x="4590335"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0" name="Rectangle 19"/>
            <p:cNvSpPr/>
            <p:nvPr/>
          </p:nvSpPr>
          <p:spPr>
            <a:xfrm>
              <a:off x="4914526"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1" name="Rectangle 20"/>
            <p:cNvSpPr/>
            <p:nvPr/>
          </p:nvSpPr>
          <p:spPr>
            <a:xfrm>
              <a:off x="5238717"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2" name="Rectangle 21"/>
            <p:cNvSpPr/>
            <p:nvPr/>
          </p:nvSpPr>
          <p:spPr>
            <a:xfrm>
              <a:off x="5562908"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3" name="Rectangle 22"/>
            <p:cNvSpPr/>
            <p:nvPr/>
          </p:nvSpPr>
          <p:spPr>
            <a:xfrm>
              <a:off x="5887099"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4" name="Rectangle 23"/>
            <p:cNvSpPr/>
            <p:nvPr/>
          </p:nvSpPr>
          <p:spPr>
            <a:xfrm>
              <a:off x="6211290"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5" name="Rectangle 24"/>
            <p:cNvSpPr/>
            <p:nvPr/>
          </p:nvSpPr>
          <p:spPr>
            <a:xfrm>
              <a:off x="6535481"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grpSp>
      <p:sp>
        <p:nvSpPr>
          <p:cNvPr id="8" name="TextBox 7"/>
          <p:cNvSpPr txBox="1"/>
          <p:nvPr/>
        </p:nvSpPr>
        <p:spPr>
          <a:xfrm>
            <a:off x="1641576" y="3356435"/>
            <a:ext cx="697627" cy="369332"/>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bytes</a:t>
            </a:r>
            <a:endParaRPr lang="en-US" dirty="0"/>
          </a:p>
        </p:txBody>
      </p:sp>
      <p:cxnSp>
        <p:nvCxnSpPr>
          <p:cNvPr id="9" name="Straight Arrow Connector 8"/>
          <p:cNvCxnSpPr>
            <a:stCxn id="8" idx="3"/>
            <a:endCxn id="11" idx="1"/>
          </p:cNvCxnSpPr>
          <p:nvPr/>
        </p:nvCxnSpPr>
        <p:spPr>
          <a:xfrm>
            <a:off x="2339203" y="3541101"/>
            <a:ext cx="376793"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7" name="Rectangle 26"/>
          <p:cNvSpPr/>
          <p:nvPr/>
        </p:nvSpPr>
        <p:spPr>
          <a:xfrm>
            <a:off x="2715996" y="3725767"/>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28" name="Rectangle 27"/>
          <p:cNvSpPr/>
          <p:nvPr/>
        </p:nvSpPr>
        <p:spPr>
          <a:xfrm>
            <a:off x="3040187" y="3725767"/>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sp>
        <p:nvSpPr>
          <p:cNvPr id="29" name="Rectangle 28"/>
          <p:cNvSpPr/>
          <p:nvPr/>
        </p:nvSpPr>
        <p:spPr>
          <a:xfrm>
            <a:off x="3364378" y="3725767"/>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30" name="Rectangle 29"/>
          <p:cNvSpPr/>
          <p:nvPr/>
        </p:nvSpPr>
        <p:spPr>
          <a:xfrm>
            <a:off x="3688569" y="3725767"/>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31" name="Rectangle 30"/>
          <p:cNvSpPr/>
          <p:nvPr/>
        </p:nvSpPr>
        <p:spPr>
          <a:xfrm>
            <a:off x="4012760" y="3725767"/>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a:t>
            </a:r>
            <a:endParaRPr lang="en-US" dirty="0"/>
          </a:p>
        </p:txBody>
      </p:sp>
      <p:sp>
        <p:nvSpPr>
          <p:cNvPr id="3" name="TextBox 2"/>
          <p:cNvSpPr txBox="1"/>
          <p:nvPr/>
        </p:nvSpPr>
        <p:spPr>
          <a:xfrm>
            <a:off x="4290436" y="3688745"/>
            <a:ext cx="247754" cy="369332"/>
          </a:xfrm>
          <a:prstGeom prst="rect">
            <a:avLst/>
          </a:prstGeom>
          <a:noFill/>
        </p:spPr>
        <p:txBody>
          <a:bodyPr wrap="square" rtlCol="0">
            <a:spAutoFit/>
          </a:bodyPr>
          <a:lstStyle/>
          <a:p>
            <a:r>
              <a:rPr lang="is-IS" dirty="0" smtClean="0"/>
              <a:t>…</a:t>
            </a:r>
            <a:endParaRPr lang="en-US" dirty="0"/>
          </a:p>
        </p:txBody>
      </p:sp>
    </p:spTree>
    <p:extLst>
      <p:ext uri="{BB962C8B-B14F-4D97-AF65-F5344CB8AC3E}">
        <p14:creationId xmlns:p14="http://schemas.microsoft.com/office/powerpoint/2010/main" val="305478647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Storing Information Compared</a:t>
            </a:r>
            <a:endParaRPr lang="en-US" dirty="0"/>
          </a:p>
        </p:txBody>
      </p:sp>
      <p:graphicFrame>
        <p:nvGraphicFramePr>
          <p:cNvPr id="8" name="Content Placeholder 7"/>
          <p:cNvGraphicFramePr>
            <a:graphicFrameLocks noGrp="1"/>
          </p:cNvGraphicFramePr>
          <p:nvPr>
            <p:ph idx="1"/>
            <p:extLst>
              <p:ext uri="{D42A27DB-BD31-4B8C-83A1-F6EECF244321}">
                <p14:modId xmlns:p14="http://schemas.microsoft.com/office/powerpoint/2010/main" val="1464649686"/>
              </p:ext>
            </p:extLst>
          </p:nvPr>
        </p:nvGraphicFramePr>
        <p:xfrm>
          <a:off x="457200" y="1600200"/>
          <a:ext cx="8229600" cy="3708400"/>
        </p:xfrm>
        <a:graphic>
          <a:graphicData uri="http://schemas.openxmlformats.org/drawingml/2006/table">
            <a:tbl>
              <a:tblPr firstRow="1" bandRow="1">
                <a:tableStyleId>{5C22544A-7EE6-4342-B048-85BDC9FD1C3A}</a:tableStyleId>
              </a:tblPr>
              <a:tblGrid>
                <a:gridCol w="4114800"/>
                <a:gridCol w="4114800"/>
              </a:tblGrid>
              <a:tr h="370840">
                <a:tc>
                  <a:txBody>
                    <a:bodyPr/>
                    <a:lstStyle/>
                    <a:p>
                      <a:r>
                        <a:rPr lang="en-US" dirty="0" smtClean="0"/>
                        <a:t>Literature</a:t>
                      </a:r>
                      <a:endParaRPr lang="en-US" dirty="0"/>
                    </a:p>
                  </a:txBody>
                  <a:tcPr/>
                </a:tc>
                <a:tc>
                  <a:txBody>
                    <a:bodyPr/>
                    <a:lstStyle/>
                    <a:p>
                      <a:r>
                        <a:rPr lang="en-US" dirty="0" smtClean="0"/>
                        <a:t>Computer</a:t>
                      </a:r>
                      <a:endParaRPr lang="en-US" dirty="0"/>
                    </a:p>
                  </a:txBody>
                  <a:tcPr/>
                </a:tc>
              </a:tr>
              <a:tr h="370840">
                <a:tc>
                  <a:txBody>
                    <a:bodyPr/>
                    <a:lstStyle/>
                    <a:p>
                      <a:r>
                        <a:rPr lang="en-US" dirty="0" smtClean="0"/>
                        <a:t>Books</a:t>
                      </a:r>
                      <a:endParaRPr lang="en-US" dirty="0"/>
                    </a:p>
                  </a:txBody>
                  <a:tcPr/>
                </a:tc>
                <a:tc>
                  <a:txBody>
                    <a:bodyPr/>
                    <a:lstStyle/>
                    <a:p>
                      <a:r>
                        <a:rPr lang="en-US" dirty="0" smtClean="0"/>
                        <a:t>Programs</a:t>
                      </a:r>
                      <a:endParaRPr lang="en-US" dirty="0"/>
                    </a:p>
                  </a:txBody>
                  <a:tcPr/>
                </a:tc>
              </a:tr>
              <a:tr h="370840">
                <a:tc>
                  <a:txBody>
                    <a:bodyPr/>
                    <a:lstStyle/>
                    <a:p>
                      <a:r>
                        <a:rPr lang="en-US" dirty="0" smtClean="0"/>
                        <a:t>Chapters</a:t>
                      </a:r>
                      <a:endParaRPr lang="en-US" dirty="0"/>
                    </a:p>
                  </a:txBody>
                  <a:tcPr/>
                </a:tc>
                <a:tc>
                  <a:txBody>
                    <a:bodyPr/>
                    <a:lstStyle/>
                    <a:p>
                      <a:r>
                        <a:rPr lang="en-US" dirty="0" smtClean="0"/>
                        <a:t>Packages/Modules</a:t>
                      </a:r>
                      <a:endParaRPr lang="en-US" dirty="0"/>
                    </a:p>
                  </a:txBody>
                  <a:tcPr/>
                </a:tc>
              </a:tr>
              <a:tr h="370840">
                <a:tc>
                  <a:txBody>
                    <a:bodyPr/>
                    <a:lstStyle/>
                    <a:p>
                      <a:r>
                        <a:rPr lang="en-US" dirty="0" smtClean="0"/>
                        <a:t>Sections</a:t>
                      </a:r>
                      <a:endParaRPr lang="en-US" dirty="0"/>
                    </a:p>
                  </a:txBody>
                  <a:tcPr/>
                </a:tc>
                <a:tc>
                  <a:txBody>
                    <a:bodyPr/>
                    <a:lstStyle/>
                    <a:p>
                      <a:r>
                        <a:rPr lang="en-US" dirty="0" smtClean="0"/>
                        <a:t>Sub-packages/Sub-modules*</a:t>
                      </a:r>
                      <a:endParaRPr lang="en-US" dirty="0"/>
                    </a:p>
                  </a:txBody>
                  <a:tcPr/>
                </a:tc>
              </a:tr>
              <a:tr h="370840">
                <a:tc>
                  <a:txBody>
                    <a:bodyPr/>
                    <a:lstStyle/>
                    <a:p>
                      <a:r>
                        <a:rPr lang="en-US" dirty="0" smtClean="0"/>
                        <a:t>Paragraphs</a:t>
                      </a:r>
                      <a:endParaRPr lang="en-US" dirty="0"/>
                    </a:p>
                  </a:txBody>
                  <a:tcPr/>
                </a:tc>
                <a:tc>
                  <a:txBody>
                    <a:bodyPr/>
                    <a:lstStyle/>
                    <a:p>
                      <a:r>
                        <a:rPr lang="en-US" dirty="0" smtClean="0"/>
                        <a:t>Functions</a:t>
                      </a:r>
                      <a:endParaRPr lang="en-US" dirty="0"/>
                    </a:p>
                  </a:txBody>
                  <a:tcPr/>
                </a:tc>
              </a:tr>
              <a:tr h="370840">
                <a:tc>
                  <a:txBody>
                    <a:bodyPr/>
                    <a:lstStyle/>
                    <a:p>
                      <a:r>
                        <a:rPr lang="en-US" dirty="0" smtClean="0"/>
                        <a:t>Sentences</a:t>
                      </a:r>
                      <a:endParaRPr lang="en-US" dirty="0"/>
                    </a:p>
                  </a:txBody>
                  <a:tcPr/>
                </a:tc>
                <a:tc>
                  <a:txBody>
                    <a:bodyPr/>
                    <a:lstStyle/>
                    <a:p>
                      <a:r>
                        <a:rPr lang="en-US" dirty="0" smtClean="0"/>
                        <a:t>Statements</a:t>
                      </a:r>
                      <a:endParaRPr lang="en-US" dirty="0"/>
                    </a:p>
                  </a:txBody>
                  <a:tcPr/>
                </a:tc>
              </a:tr>
              <a:tr h="370840">
                <a:tc>
                  <a:txBody>
                    <a:bodyPr/>
                    <a:lstStyle/>
                    <a:p>
                      <a:r>
                        <a:rPr lang="en-US" dirty="0" smtClean="0"/>
                        <a:t>Words</a:t>
                      </a:r>
                      <a:endParaRPr lang="en-US" dirty="0"/>
                    </a:p>
                  </a:txBody>
                  <a:tcPr/>
                </a:tc>
                <a:tc>
                  <a:txBody>
                    <a:bodyPr/>
                    <a:lstStyle/>
                    <a:p>
                      <a:r>
                        <a:rPr lang="en-US" dirty="0" smtClean="0"/>
                        <a:t>Tokens</a:t>
                      </a:r>
                      <a:endParaRPr lang="en-US" dirty="0"/>
                    </a:p>
                  </a:txBody>
                  <a:tcPr/>
                </a:tc>
              </a:tr>
              <a:tr h="370840">
                <a:tc>
                  <a:txBody>
                    <a:bodyPr/>
                    <a:lstStyle/>
                    <a:p>
                      <a:r>
                        <a:rPr lang="en-US" dirty="0" smtClean="0"/>
                        <a:t>Characters</a:t>
                      </a:r>
                      <a:endParaRPr lang="en-US" dirty="0"/>
                    </a:p>
                  </a:txBody>
                  <a:tcPr/>
                </a:tc>
                <a:tc>
                  <a:txBody>
                    <a:bodyPr/>
                    <a:lstStyle/>
                    <a:p>
                      <a:r>
                        <a:rPr lang="en-US" dirty="0" smtClean="0"/>
                        <a:t>Characters</a:t>
                      </a:r>
                      <a:endParaRPr lang="en-US" dirty="0"/>
                    </a:p>
                  </a:txBody>
                  <a:tcPr/>
                </a:tc>
              </a:tr>
              <a:tr h="370840">
                <a:tc>
                  <a:txBody>
                    <a:bodyPr/>
                    <a:lstStyle/>
                    <a:p>
                      <a:r>
                        <a:rPr lang="en-US" dirty="0" smtClean="0"/>
                        <a:t>Letter, Number,</a:t>
                      </a:r>
                      <a:r>
                        <a:rPr lang="en-US" baseline="0" dirty="0" smtClean="0"/>
                        <a:t> Symbol</a:t>
                      </a:r>
                      <a:endParaRPr lang="en-US" dirty="0"/>
                    </a:p>
                  </a:txBody>
                  <a:tcPr/>
                </a:tc>
                <a:tc>
                  <a:txBody>
                    <a:bodyPr/>
                    <a:lstStyle/>
                    <a:p>
                      <a:r>
                        <a:rPr lang="en-US" dirty="0" smtClean="0"/>
                        <a:t>Letter,</a:t>
                      </a:r>
                      <a:r>
                        <a:rPr lang="en-US" baseline="0" dirty="0" smtClean="0"/>
                        <a:t> Number, Symbol</a:t>
                      </a:r>
                      <a:endParaRPr lang="en-US" dirty="0"/>
                    </a:p>
                  </a:txBody>
                  <a:tcPr/>
                </a:tc>
              </a:tr>
              <a:tr h="370840">
                <a:tc>
                  <a:txBody>
                    <a:bodyPr/>
                    <a:lstStyle/>
                    <a:p>
                      <a:r>
                        <a:rPr lang="en-US" dirty="0" smtClean="0"/>
                        <a:t>-</a:t>
                      </a:r>
                      <a:endParaRPr lang="en-US" dirty="0"/>
                    </a:p>
                  </a:txBody>
                  <a:tcPr/>
                </a:tc>
                <a:tc>
                  <a:txBody>
                    <a:bodyPr/>
                    <a:lstStyle/>
                    <a:p>
                      <a:r>
                        <a:rPr lang="en-US" dirty="0" smtClean="0"/>
                        <a:t>Bits</a:t>
                      </a:r>
                      <a:endParaRPr lang="en-US" dirty="0"/>
                    </a:p>
                  </a:txBody>
                  <a:tcPr/>
                </a:tc>
              </a:tr>
            </a:tbl>
          </a:graphicData>
        </a:graphic>
      </p:graphicFrame>
      <p:sp>
        <p:nvSpPr>
          <p:cNvPr id="3" name="TextBox 2"/>
          <p:cNvSpPr txBox="1"/>
          <p:nvPr/>
        </p:nvSpPr>
        <p:spPr>
          <a:xfrm>
            <a:off x="619672" y="5779679"/>
            <a:ext cx="2531462" cy="369332"/>
          </a:xfrm>
          <a:prstGeom prst="rect">
            <a:avLst/>
          </a:prstGeom>
          <a:noFill/>
        </p:spPr>
        <p:txBody>
          <a:bodyPr wrap="none" rtlCol="0">
            <a:spAutoFit/>
          </a:bodyPr>
          <a:lstStyle/>
          <a:p>
            <a:r>
              <a:rPr lang="en-US" dirty="0"/>
              <a:t>*</a:t>
            </a:r>
            <a:r>
              <a:rPr lang="en-US" dirty="0">
                <a:hlinkClick r:id="rId2"/>
              </a:rPr>
              <a:t>https://</a:t>
            </a:r>
            <a:r>
              <a:rPr lang="en-US" dirty="0" err="1">
                <a:hlinkClick r:id="rId2"/>
              </a:rPr>
              <a:t>golang.org</a:t>
            </a:r>
            <a:r>
              <a:rPr lang="en-US" dirty="0">
                <a:hlinkClick r:id="rId2"/>
              </a:rPr>
              <a:t>/</a:t>
            </a:r>
            <a:r>
              <a:rPr lang="en-US" dirty="0" err="1">
                <a:hlinkClick r:id="rId2"/>
              </a:rPr>
              <a:t>pkg</a:t>
            </a:r>
            <a:r>
              <a:rPr lang="en-US" dirty="0">
                <a:hlinkClick r:id="rId2"/>
              </a:rPr>
              <a:t>/</a:t>
            </a:r>
            <a:endParaRPr lang="en-US" dirty="0"/>
          </a:p>
        </p:txBody>
      </p:sp>
    </p:spTree>
    <p:extLst>
      <p:ext uri="{BB962C8B-B14F-4D97-AF65-F5344CB8AC3E}">
        <p14:creationId xmlns:p14="http://schemas.microsoft.com/office/powerpoint/2010/main" val="182522334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2016-09-17_07-47-53.png"/>
          <p:cNvPicPr>
            <a:picLocks noGrp="1" noChangeAspect="1"/>
          </p:cNvPicPr>
          <p:nvPr>
            <p:ph idx="1"/>
          </p:nvPr>
        </p:nvPicPr>
        <p:blipFill>
          <a:blip r:embed="rId2">
            <a:extLst>
              <a:ext uri="{28A0092B-C50C-407E-A947-70E740481C1C}">
                <a14:useLocalDpi xmlns:a14="http://schemas.microsoft.com/office/drawing/2010/main" val="0"/>
              </a:ext>
            </a:extLst>
          </a:blip>
          <a:srcRect l="-18187" r="-18187"/>
          <a:stretch>
            <a:fillRect/>
          </a:stretch>
        </p:blipFill>
        <p:spPr/>
      </p:pic>
    </p:spTree>
    <p:extLst>
      <p:ext uri="{BB962C8B-B14F-4D97-AF65-F5344CB8AC3E}">
        <p14:creationId xmlns:p14="http://schemas.microsoft.com/office/powerpoint/2010/main" val="207779908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ASCII</a:t>
            </a:r>
            <a:endParaRPr lang="en-US" dirty="0"/>
          </a:p>
        </p:txBody>
      </p:sp>
      <p:sp>
        <p:nvSpPr>
          <p:cNvPr id="3" name="Content Placeholder 2"/>
          <p:cNvSpPr>
            <a:spLocks noGrp="1"/>
          </p:cNvSpPr>
          <p:nvPr>
            <p:ph idx="1"/>
          </p:nvPr>
        </p:nvSpPr>
        <p:spPr>
          <a:xfrm>
            <a:off x="457200" y="1600201"/>
            <a:ext cx="8229600" cy="1234420"/>
          </a:xfrm>
        </p:spPr>
        <p:txBody>
          <a:bodyPr/>
          <a:lstStyle/>
          <a:p>
            <a:r>
              <a:rPr lang="en-US" dirty="0" smtClean="0"/>
              <a:t>A system for defining the </a:t>
            </a:r>
            <a:r>
              <a:rPr lang="en-US" b="1" i="1" dirty="0" smtClean="0">
                <a:solidFill>
                  <a:schemeClr val="accent2">
                    <a:lumMod val="75000"/>
                  </a:schemeClr>
                </a:solidFill>
              </a:rPr>
              <a:t>letters</a:t>
            </a:r>
            <a:r>
              <a:rPr lang="en-US" dirty="0" smtClean="0"/>
              <a:t>, </a:t>
            </a:r>
            <a:r>
              <a:rPr lang="en-US" b="1" i="1" dirty="0" smtClean="0">
                <a:solidFill>
                  <a:schemeClr val="tx2"/>
                </a:solidFill>
              </a:rPr>
              <a:t>numbers</a:t>
            </a:r>
            <a:r>
              <a:rPr lang="en-US" dirty="0" smtClean="0">
                <a:solidFill>
                  <a:schemeClr val="tx2"/>
                </a:solidFill>
              </a:rPr>
              <a:t> </a:t>
            </a:r>
            <a:r>
              <a:rPr lang="en-US" dirty="0" smtClean="0"/>
              <a:t>, and </a:t>
            </a:r>
            <a:r>
              <a:rPr lang="en-US" b="1" i="1" dirty="0" smtClean="0">
                <a:solidFill>
                  <a:srgbClr val="FF0000"/>
                </a:solidFill>
              </a:rPr>
              <a:t>symbols</a:t>
            </a:r>
            <a:r>
              <a:rPr lang="en-US" dirty="0" smtClean="0">
                <a:solidFill>
                  <a:srgbClr val="FF0000"/>
                </a:solidFill>
              </a:rPr>
              <a:t> </a:t>
            </a:r>
            <a:r>
              <a:rPr lang="en-US" dirty="0" smtClean="0"/>
              <a:t>for groups of 8-bits (byte) values</a:t>
            </a:r>
            <a:endParaRPr lang="en-US" dirty="0"/>
          </a:p>
        </p:txBody>
      </p:sp>
      <p:pic>
        <p:nvPicPr>
          <p:cNvPr id="5" name="Picture 4" descr="2016-09-17_12-53-27.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0502" y="2643079"/>
            <a:ext cx="6978214" cy="4021926"/>
          </a:xfrm>
          <a:prstGeom prst="rect">
            <a:avLst/>
          </a:prstGeom>
        </p:spPr>
      </p:pic>
    </p:spTree>
    <p:extLst>
      <p:ext uri="{BB962C8B-B14F-4D97-AF65-F5344CB8AC3E}">
        <p14:creationId xmlns:p14="http://schemas.microsoft.com/office/powerpoint/2010/main" val="67458613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Chapter 2 – The Basics</a:t>
            </a:r>
            <a:endParaRPr lang="en-US" dirty="0"/>
          </a:p>
        </p:txBody>
      </p:sp>
      <p:sp>
        <p:nvSpPr>
          <p:cNvPr id="3" name="Subtitle 2"/>
          <p:cNvSpPr>
            <a:spLocks noGrp="1"/>
          </p:cNvSpPr>
          <p:nvPr>
            <p:ph type="subTitle" idx="1"/>
          </p:nvPr>
        </p:nvSpPr>
        <p:spPr/>
        <p:txBody>
          <a:bodyPr/>
          <a:lstStyle/>
          <a:p>
            <a:r>
              <a:rPr lang="en-US" dirty="0" smtClean="0"/>
              <a:t>Section 4</a:t>
            </a:r>
          </a:p>
          <a:p>
            <a:r>
              <a:rPr lang="en-US" dirty="0" smtClean="0"/>
              <a:t>Data and Data Types</a:t>
            </a:r>
            <a:endParaRPr lang="en-US" dirty="0"/>
          </a:p>
        </p:txBody>
      </p:sp>
    </p:spTree>
    <p:extLst>
      <p:ext uri="{BB962C8B-B14F-4D97-AF65-F5344CB8AC3E}">
        <p14:creationId xmlns:p14="http://schemas.microsoft.com/office/powerpoint/2010/main" val="423882808"/>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lnSpcReduction="10000"/>
          </a:bodyPr>
          <a:lstStyle/>
          <a:p>
            <a:r>
              <a:rPr lang="en-US" dirty="0" smtClean="0"/>
              <a:t>Understanding Data Types</a:t>
            </a:r>
          </a:p>
          <a:p>
            <a:pPr lvl="1"/>
            <a:r>
              <a:rPr lang="en-US" dirty="0" smtClean="0"/>
              <a:t>Numbers</a:t>
            </a:r>
          </a:p>
          <a:p>
            <a:pPr lvl="2"/>
            <a:r>
              <a:rPr lang="en-US" dirty="0" smtClean="0"/>
              <a:t>Byte</a:t>
            </a:r>
          </a:p>
          <a:p>
            <a:pPr lvl="2"/>
            <a:r>
              <a:rPr lang="en-US" dirty="0" smtClean="0"/>
              <a:t>Rune</a:t>
            </a:r>
          </a:p>
          <a:p>
            <a:pPr lvl="2"/>
            <a:r>
              <a:rPr lang="en-US" dirty="0" smtClean="0"/>
              <a:t>Integer</a:t>
            </a:r>
          </a:p>
          <a:p>
            <a:pPr lvl="2"/>
            <a:r>
              <a:rPr lang="en-US" dirty="0" smtClean="0"/>
              <a:t>Float</a:t>
            </a:r>
          </a:p>
          <a:p>
            <a:pPr lvl="2"/>
            <a:r>
              <a:rPr lang="en-US" dirty="0" smtClean="0"/>
              <a:t>Complex</a:t>
            </a:r>
          </a:p>
          <a:p>
            <a:pPr lvl="1"/>
            <a:r>
              <a:rPr lang="en-US" dirty="0" smtClean="0"/>
              <a:t>Booleans</a:t>
            </a:r>
          </a:p>
          <a:p>
            <a:pPr lvl="1"/>
            <a:r>
              <a:rPr lang="en-US" dirty="0" smtClean="0"/>
              <a:t>Strings</a:t>
            </a:r>
          </a:p>
          <a:p>
            <a:r>
              <a:rPr lang="en-US" dirty="0" smtClean="0"/>
              <a:t>Data Type Storage (</a:t>
            </a:r>
            <a:r>
              <a:rPr lang="en-US" i="1" dirty="0" smtClean="0"/>
              <a:t>simplified</a:t>
            </a:r>
            <a:r>
              <a:rPr lang="en-US" dirty="0" smtClean="0"/>
              <a:t>)</a:t>
            </a:r>
          </a:p>
          <a:p>
            <a:pPr lvl="1"/>
            <a:endParaRPr lang="en-US" dirty="0" smtClean="0"/>
          </a:p>
          <a:p>
            <a:endParaRPr lang="en-US" dirty="0"/>
          </a:p>
        </p:txBody>
      </p:sp>
    </p:spTree>
    <p:extLst>
      <p:ext uri="{BB962C8B-B14F-4D97-AF65-F5344CB8AC3E}">
        <p14:creationId xmlns:p14="http://schemas.microsoft.com/office/powerpoint/2010/main" val="36657916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ASCII</a:t>
            </a:r>
            <a:endParaRPr lang="en-US" dirty="0"/>
          </a:p>
        </p:txBody>
      </p:sp>
      <p:sp>
        <p:nvSpPr>
          <p:cNvPr id="3" name="Content Placeholder 2"/>
          <p:cNvSpPr>
            <a:spLocks noGrp="1"/>
          </p:cNvSpPr>
          <p:nvPr>
            <p:ph idx="1"/>
          </p:nvPr>
        </p:nvSpPr>
        <p:spPr>
          <a:xfrm>
            <a:off x="457200" y="1600201"/>
            <a:ext cx="8229600" cy="1234420"/>
          </a:xfrm>
        </p:spPr>
        <p:txBody>
          <a:bodyPr/>
          <a:lstStyle/>
          <a:p>
            <a:r>
              <a:rPr lang="en-US" dirty="0" smtClean="0"/>
              <a:t>A system for defining the </a:t>
            </a:r>
            <a:r>
              <a:rPr lang="en-US" b="1" i="1" dirty="0" smtClean="0">
                <a:solidFill>
                  <a:schemeClr val="accent2">
                    <a:lumMod val="75000"/>
                  </a:schemeClr>
                </a:solidFill>
              </a:rPr>
              <a:t>letters</a:t>
            </a:r>
            <a:r>
              <a:rPr lang="en-US" dirty="0" smtClean="0"/>
              <a:t>, </a:t>
            </a:r>
            <a:r>
              <a:rPr lang="en-US" b="1" i="1" dirty="0" smtClean="0">
                <a:solidFill>
                  <a:schemeClr val="tx2"/>
                </a:solidFill>
              </a:rPr>
              <a:t>numbers</a:t>
            </a:r>
            <a:r>
              <a:rPr lang="en-US" dirty="0" smtClean="0">
                <a:solidFill>
                  <a:schemeClr val="tx2"/>
                </a:solidFill>
              </a:rPr>
              <a:t> </a:t>
            </a:r>
            <a:r>
              <a:rPr lang="en-US" dirty="0" smtClean="0"/>
              <a:t>, and </a:t>
            </a:r>
            <a:r>
              <a:rPr lang="en-US" b="1" i="1" dirty="0" smtClean="0">
                <a:solidFill>
                  <a:srgbClr val="FF0000"/>
                </a:solidFill>
              </a:rPr>
              <a:t>symbols</a:t>
            </a:r>
            <a:r>
              <a:rPr lang="en-US" dirty="0" smtClean="0">
                <a:solidFill>
                  <a:srgbClr val="FF0000"/>
                </a:solidFill>
              </a:rPr>
              <a:t> </a:t>
            </a:r>
            <a:r>
              <a:rPr lang="en-US" dirty="0" smtClean="0"/>
              <a:t>for groups of 8-bits (byte) values</a:t>
            </a:r>
            <a:endParaRPr lang="en-US" dirty="0"/>
          </a:p>
        </p:txBody>
      </p:sp>
      <p:pic>
        <p:nvPicPr>
          <p:cNvPr id="5" name="Picture 4" descr="2016-09-17_12-53-27.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0502" y="2643079"/>
            <a:ext cx="6978214" cy="4021926"/>
          </a:xfrm>
          <a:prstGeom prst="rect">
            <a:avLst/>
          </a:prstGeom>
        </p:spPr>
      </p:pic>
      <p:sp>
        <p:nvSpPr>
          <p:cNvPr id="4" name="TextBox 3"/>
          <p:cNvSpPr txBox="1"/>
          <p:nvPr/>
        </p:nvSpPr>
        <p:spPr>
          <a:xfrm>
            <a:off x="6134440" y="5265938"/>
            <a:ext cx="2713771" cy="1323439"/>
          </a:xfrm>
          <a:prstGeom prst="rect">
            <a:avLst/>
          </a:prstGeom>
          <a:noFill/>
        </p:spPr>
        <p:txBody>
          <a:bodyPr wrap="square" rtlCol="0">
            <a:spAutoFit/>
          </a:bodyPr>
          <a:lstStyle/>
          <a:p>
            <a:pPr marL="285750" indent="-285750">
              <a:buFontTx/>
              <a:buChar char="•"/>
            </a:pPr>
            <a:r>
              <a:rPr lang="en-US" sz="1600" b="1" dirty="0" smtClean="0">
                <a:solidFill>
                  <a:srgbClr val="FF0000"/>
                </a:solidFill>
              </a:rPr>
              <a:t>ASCII</a:t>
            </a:r>
            <a:r>
              <a:rPr lang="en-US" sz="1600" dirty="0" smtClean="0">
                <a:solidFill>
                  <a:srgbClr val="0000FF"/>
                </a:solidFill>
              </a:rPr>
              <a:t> is only one of many encoding standards. Go Lang uses </a:t>
            </a:r>
            <a:r>
              <a:rPr lang="en-US" sz="1600" b="1" dirty="0" smtClean="0">
                <a:solidFill>
                  <a:srgbClr val="0000FF"/>
                </a:solidFill>
              </a:rPr>
              <a:t>utf-8</a:t>
            </a:r>
            <a:r>
              <a:rPr lang="en-US" sz="1600" dirty="0" smtClean="0">
                <a:solidFill>
                  <a:srgbClr val="0000FF"/>
                </a:solidFill>
              </a:rPr>
              <a:t>, which supports 8, 16, 24, and 32-bits encoding.</a:t>
            </a:r>
            <a:endParaRPr lang="en-US" sz="1600" dirty="0">
              <a:solidFill>
                <a:srgbClr val="0000FF"/>
              </a:solidFill>
            </a:endParaRPr>
          </a:p>
        </p:txBody>
      </p:sp>
    </p:spTree>
    <p:extLst>
      <p:ext uri="{BB962C8B-B14F-4D97-AF65-F5344CB8AC3E}">
        <p14:creationId xmlns:p14="http://schemas.microsoft.com/office/powerpoint/2010/main" val="19745789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Chapter 1 – Installation and Setup</a:t>
            </a:r>
            <a:endParaRPr lang="en-US" dirty="0"/>
          </a:p>
        </p:txBody>
      </p:sp>
      <p:sp>
        <p:nvSpPr>
          <p:cNvPr id="3" name="Subtitle 2"/>
          <p:cNvSpPr>
            <a:spLocks noGrp="1"/>
          </p:cNvSpPr>
          <p:nvPr>
            <p:ph type="subTitle" idx="1"/>
          </p:nvPr>
        </p:nvSpPr>
        <p:spPr/>
        <p:txBody>
          <a:bodyPr/>
          <a:lstStyle/>
          <a:p>
            <a:r>
              <a:rPr lang="en-US" dirty="0" smtClean="0"/>
              <a:t>Section 2</a:t>
            </a:r>
          </a:p>
          <a:p>
            <a:r>
              <a:rPr lang="en-US" dirty="0" smtClean="0"/>
              <a:t>Go Tools and Plugin Setup for Mac OS X</a:t>
            </a:r>
            <a:endParaRPr lang="en-US" dirty="0"/>
          </a:p>
        </p:txBody>
      </p:sp>
    </p:spTree>
    <p:extLst>
      <p:ext uri="{BB962C8B-B14F-4D97-AF65-F5344CB8AC3E}">
        <p14:creationId xmlns:p14="http://schemas.microsoft.com/office/powerpoint/2010/main" val="3739103140"/>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Values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062389111"/>
              </p:ext>
            </p:extLst>
          </p:nvPr>
        </p:nvGraphicFramePr>
        <p:xfrm>
          <a:off x="1445659" y="1600200"/>
          <a:ext cx="2743200" cy="3337560"/>
        </p:xfrm>
        <a:graphic>
          <a:graphicData uri="http://schemas.openxmlformats.org/drawingml/2006/table">
            <a:tbl>
              <a:tblPr firstRow="1" bandRow="1">
                <a:tableStyleId>{5C22544A-7EE6-4342-B048-85BDC9FD1C3A}</a:tableStyleId>
              </a:tblPr>
              <a:tblGrid>
                <a:gridCol w="2743200"/>
              </a:tblGrid>
              <a:tr h="370840">
                <a:tc>
                  <a:txBody>
                    <a:bodyPr/>
                    <a:lstStyle/>
                    <a:p>
                      <a:r>
                        <a:rPr lang="en-US" dirty="0" smtClean="0"/>
                        <a:t>Column 1</a:t>
                      </a:r>
                      <a:endParaRPr lang="en-US" dirty="0"/>
                    </a:p>
                  </a:txBody>
                  <a:tcPr/>
                </a:tc>
              </a:tr>
              <a:tr h="370840">
                <a:tc>
                  <a:txBody>
                    <a:bodyPr/>
                    <a:lstStyle/>
                    <a:p>
                      <a:r>
                        <a:rPr lang="en-US" dirty="0" smtClean="0"/>
                        <a:t>5</a:t>
                      </a:r>
                      <a:endParaRPr lang="en-US" dirty="0"/>
                    </a:p>
                  </a:txBody>
                  <a:tcPr/>
                </a:tc>
              </a:tr>
              <a:tr h="370840">
                <a:tc>
                  <a:txBody>
                    <a:bodyPr/>
                    <a:lstStyle/>
                    <a:p>
                      <a:r>
                        <a:rPr lang="en-US" dirty="0" smtClean="0"/>
                        <a:t>19</a:t>
                      </a:r>
                      <a:endParaRPr lang="en-US" dirty="0"/>
                    </a:p>
                  </a:txBody>
                  <a:tcPr/>
                </a:tc>
              </a:tr>
              <a:tr h="370840">
                <a:tc>
                  <a:txBody>
                    <a:bodyPr/>
                    <a:lstStyle/>
                    <a:p>
                      <a:r>
                        <a:rPr lang="en-US" dirty="0" err="1" smtClean="0"/>
                        <a:t>Verrol</a:t>
                      </a:r>
                      <a:endParaRPr lang="en-US" dirty="0"/>
                    </a:p>
                  </a:txBody>
                  <a:tcPr/>
                </a:tc>
              </a:tr>
              <a:tr h="370840">
                <a:tc>
                  <a:txBody>
                    <a:bodyPr/>
                    <a:lstStyle/>
                    <a:p>
                      <a:r>
                        <a:rPr lang="en-US" dirty="0" smtClean="0"/>
                        <a:t>true</a:t>
                      </a:r>
                      <a:endParaRPr lang="en-US" dirty="0"/>
                    </a:p>
                  </a:txBody>
                  <a:tcPr/>
                </a:tc>
              </a:tr>
              <a:tr h="370840">
                <a:tc>
                  <a:txBody>
                    <a:bodyPr/>
                    <a:lstStyle/>
                    <a:p>
                      <a:r>
                        <a:rPr lang="en-US" dirty="0" smtClean="0"/>
                        <a:t>false</a:t>
                      </a:r>
                      <a:endParaRPr lang="en-US" dirty="0"/>
                    </a:p>
                  </a:txBody>
                  <a:tcPr/>
                </a:tc>
              </a:tr>
              <a:tr h="370840">
                <a:tc>
                  <a:txBody>
                    <a:bodyPr/>
                    <a:lstStyle/>
                    <a:p>
                      <a:r>
                        <a:rPr lang="en-US" dirty="0" smtClean="0"/>
                        <a:t>3.14159</a:t>
                      </a:r>
                      <a:endParaRPr lang="en-US" dirty="0"/>
                    </a:p>
                  </a:txBody>
                  <a:tcPr/>
                </a:tc>
              </a:tr>
              <a:tr h="370840">
                <a:tc>
                  <a:txBody>
                    <a:bodyPr/>
                    <a:lstStyle/>
                    <a:p>
                      <a:r>
                        <a:rPr lang="en-US" dirty="0" smtClean="0"/>
                        <a:t>13.87</a:t>
                      </a:r>
                      <a:endParaRPr lang="en-US" dirty="0"/>
                    </a:p>
                  </a:txBody>
                  <a:tcPr/>
                </a:tc>
              </a:tr>
              <a:tr h="370840">
                <a:tc>
                  <a:txBody>
                    <a:bodyPr/>
                    <a:lstStyle/>
                    <a:p>
                      <a:r>
                        <a:rPr lang="en-US" dirty="0" smtClean="0"/>
                        <a:t>9/11/2001</a:t>
                      </a:r>
                      <a:endParaRPr lang="en-US" dirty="0"/>
                    </a:p>
                  </a:txBody>
                  <a:tcPr/>
                </a:tc>
              </a:tr>
            </a:tbl>
          </a:graphicData>
        </a:graphic>
      </p:graphicFrame>
      <p:graphicFrame>
        <p:nvGraphicFramePr>
          <p:cNvPr id="5" name="Content Placeholder 3"/>
          <p:cNvGraphicFramePr>
            <a:graphicFrameLocks noGrp="1"/>
          </p:cNvGraphicFramePr>
          <p:nvPr>
            <p:ph idx="1"/>
            <p:extLst>
              <p:ext uri="{D42A27DB-BD31-4B8C-83A1-F6EECF244321}">
                <p14:modId xmlns:p14="http://schemas.microsoft.com/office/powerpoint/2010/main" val="3502112890"/>
              </p:ext>
            </p:extLst>
          </p:nvPr>
        </p:nvGraphicFramePr>
        <p:xfrm>
          <a:off x="4904905" y="1600200"/>
          <a:ext cx="2743200" cy="3337560"/>
        </p:xfrm>
        <a:graphic>
          <a:graphicData uri="http://schemas.openxmlformats.org/drawingml/2006/table">
            <a:tbl>
              <a:tblPr firstRow="1" bandRow="1">
                <a:tableStyleId>{5C22544A-7EE6-4342-B048-85BDC9FD1C3A}</a:tableStyleId>
              </a:tblPr>
              <a:tblGrid>
                <a:gridCol w="2743200"/>
              </a:tblGrid>
              <a:tr h="370840">
                <a:tc>
                  <a:txBody>
                    <a:bodyPr/>
                    <a:lstStyle/>
                    <a:p>
                      <a:r>
                        <a:rPr lang="en-US" dirty="0" smtClean="0"/>
                        <a:t>Column 2</a:t>
                      </a:r>
                      <a:endParaRPr lang="en-US" dirty="0"/>
                    </a:p>
                  </a:txBody>
                  <a:tcPr/>
                </a:tc>
              </a:tr>
              <a:tr h="370840">
                <a:tc>
                  <a:txBody>
                    <a:bodyPr/>
                    <a:lstStyle/>
                    <a:p>
                      <a:r>
                        <a:rPr lang="en-US" dirty="0" smtClean="0"/>
                        <a:t>5e19</a:t>
                      </a:r>
                      <a:endParaRPr lang="en-US" dirty="0"/>
                    </a:p>
                  </a:txBody>
                  <a:tcPr/>
                </a:tc>
              </a:tr>
              <a:tr h="370840">
                <a:tc>
                  <a:txBody>
                    <a:bodyPr/>
                    <a:lstStyle/>
                    <a:p>
                      <a:r>
                        <a:rPr lang="en-US" dirty="0" smtClean="0"/>
                        <a:t>0.085</a:t>
                      </a:r>
                      <a:endParaRPr lang="en-US" dirty="0"/>
                    </a:p>
                  </a:txBody>
                  <a:tcPr/>
                </a:tc>
              </a:tr>
              <a:tr h="370840">
                <a:tc>
                  <a:txBody>
                    <a:bodyPr/>
                    <a:lstStyle/>
                    <a:p>
                      <a:r>
                        <a:rPr lang="en-US" dirty="0" smtClean="0"/>
                        <a:t>solid</a:t>
                      </a:r>
                      <a:endParaRPr lang="en-US" dirty="0"/>
                    </a:p>
                  </a:txBody>
                  <a:tcPr/>
                </a:tc>
              </a:tr>
              <a:tr h="370840">
                <a:tc>
                  <a:txBody>
                    <a:bodyPr/>
                    <a:lstStyle/>
                    <a:p>
                      <a:r>
                        <a:rPr lang="en-US" dirty="0" smtClean="0"/>
                        <a:t>orange</a:t>
                      </a:r>
                      <a:endParaRPr lang="en-US" dirty="0"/>
                    </a:p>
                  </a:txBody>
                  <a:tcPr/>
                </a:tc>
              </a:tr>
              <a:tr h="370840">
                <a:tc>
                  <a:txBody>
                    <a:bodyPr/>
                    <a:lstStyle/>
                    <a:p>
                      <a:r>
                        <a:rPr lang="en-US" dirty="0" smtClean="0"/>
                        <a:t>A</a:t>
                      </a:r>
                      <a:endParaRPr lang="en-US" dirty="0"/>
                    </a:p>
                  </a:txBody>
                  <a:tcPr/>
                </a:tc>
              </a:tr>
              <a:tr h="370840">
                <a:tc>
                  <a:txBody>
                    <a:bodyPr/>
                    <a:lstStyle/>
                    <a:p>
                      <a:r>
                        <a:rPr lang="en-US" dirty="0" smtClean="0"/>
                        <a:t>B</a:t>
                      </a:r>
                      <a:endParaRPr lang="en-US" dirty="0"/>
                    </a:p>
                  </a:txBody>
                  <a:tcPr/>
                </a:tc>
              </a:tr>
              <a:tr h="370840">
                <a:tc>
                  <a:txBody>
                    <a:bodyPr/>
                    <a:lstStyle/>
                    <a:p>
                      <a:r>
                        <a:rPr lang="en-US" dirty="0" smtClean="0"/>
                        <a:t>J</a:t>
                      </a:r>
                      <a:endParaRPr lang="en-US" dirty="0"/>
                    </a:p>
                  </a:txBody>
                  <a:tcPr/>
                </a:tc>
              </a:tr>
              <a:tr h="370840">
                <a:tc>
                  <a:txBody>
                    <a:bodyPr/>
                    <a:lstStyle/>
                    <a:p>
                      <a:r>
                        <a:rPr lang="en-US" dirty="0" smtClean="0"/>
                        <a:t>5 + 7i</a:t>
                      </a:r>
                      <a:endParaRPr lang="en-US" dirty="0"/>
                    </a:p>
                  </a:txBody>
                  <a:tcPr/>
                </a:tc>
              </a:tr>
            </a:tbl>
          </a:graphicData>
        </a:graphic>
      </p:graphicFrame>
    </p:spTree>
    <p:extLst>
      <p:ext uri="{BB962C8B-B14F-4D97-AF65-F5344CB8AC3E}">
        <p14:creationId xmlns:p14="http://schemas.microsoft.com/office/powerpoint/2010/main" val="227399775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Categorizing Values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943602978"/>
              </p:ext>
            </p:extLst>
          </p:nvPr>
        </p:nvGraphicFramePr>
        <p:xfrm>
          <a:off x="1445659" y="1600200"/>
          <a:ext cx="2743200" cy="3337560"/>
        </p:xfrm>
        <a:graphic>
          <a:graphicData uri="http://schemas.openxmlformats.org/drawingml/2006/table">
            <a:tbl>
              <a:tblPr firstRow="1" bandRow="1">
                <a:tableStyleId>{5C22544A-7EE6-4342-B048-85BDC9FD1C3A}</a:tableStyleId>
              </a:tblPr>
              <a:tblGrid>
                <a:gridCol w="2743200"/>
              </a:tblGrid>
              <a:tr h="370840">
                <a:tc>
                  <a:txBody>
                    <a:bodyPr/>
                    <a:lstStyle/>
                    <a:p>
                      <a:r>
                        <a:rPr lang="en-US" dirty="0" smtClean="0"/>
                        <a:t>Column 1</a:t>
                      </a:r>
                      <a:endParaRPr lang="en-US" dirty="0"/>
                    </a:p>
                  </a:txBody>
                  <a:tcPr/>
                </a:tc>
              </a:tr>
              <a:tr h="370840">
                <a:tc>
                  <a:txBody>
                    <a:bodyPr/>
                    <a:lstStyle/>
                    <a:p>
                      <a:r>
                        <a:rPr lang="en-US" dirty="0" smtClean="0"/>
                        <a:t>5</a:t>
                      </a:r>
                      <a:endParaRPr lang="en-US" dirty="0"/>
                    </a:p>
                  </a:txBody>
                  <a:tcPr/>
                </a:tc>
              </a:tr>
              <a:tr h="370840">
                <a:tc>
                  <a:txBody>
                    <a:bodyPr/>
                    <a:lstStyle/>
                    <a:p>
                      <a:r>
                        <a:rPr lang="en-US" dirty="0" smtClean="0"/>
                        <a:t>19</a:t>
                      </a:r>
                      <a:endParaRPr lang="en-US" dirty="0"/>
                    </a:p>
                  </a:txBody>
                  <a:tcPr/>
                </a:tc>
              </a:tr>
              <a:tr h="370840">
                <a:tc>
                  <a:txBody>
                    <a:bodyPr/>
                    <a:lstStyle/>
                    <a:p>
                      <a:r>
                        <a:rPr lang="en-US" dirty="0" err="1" smtClean="0"/>
                        <a:t>Verrol</a:t>
                      </a:r>
                      <a:endParaRPr lang="en-US" dirty="0"/>
                    </a:p>
                  </a:txBody>
                  <a:tcPr/>
                </a:tc>
              </a:tr>
              <a:tr h="370840">
                <a:tc>
                  <a:txBody>
                    <a:bodyPr/>
                    <a:lstStyle/>
                    <a:p>
                      <a:r>
                        <a:rPr lang="en-US" dirty="0" smtClean="0"/>
                        <a:t>true</a:t>
                      </a:r>
                      <a:endParaRPr lang="en-US" dirty="0"/>
                    </a:p>
                  </a:txBody>
                  <a:tcPr/>
                </a:tc>
              </a:tr>
              <a:tr h="370840">
                <a:tc>
                  <a:txBody>
                    <a:bodyPr/>
                    <a:lstStyle/>
                    <a:p>
                      <a:r>
                        <a:rPr lang="en-US" dirty="0" smtClean="0"/>
                        <a:t>false</a:t>
                      </a:r>
                      <a:endParaRPr lang="en-US" dirty="0"/>
                    </a:p>
                  </a:txBody>
                  <a:tcPr/>
                </a:tc>
              </a:tr>
              <a:tr h="370840">
                <a:tc>
                  <a:txBody>
                    <a:bodyPr/>
                    <a:lstStyle/>
                    <a:p>
                      <a:r>
                        <a:rPr lang="en-US" dirty="0" smtClean="0"/>
                        <a:t>3.14159</a:t>
                      </a:r>
                      <a:endParaRPr lang="en-US" dirty="0"/>
                    </a:p>
                  </a:txBody>
                  <a:tcPr/>
                </a:tc>
              </a:tr>
              <a:tr h="370840">
                <a:tc>
                  <a:txBody>
                    <a:bodyPr/>
                    <a:lstStyle/>
                    <a:p>
                      <a:r>
                        <a:rPr lang="en-US" dirty="0" smtClean="0"/>
                        <a:t>13.87</a:t>
                      </a:r>
                      <a:endParaRPr lang="en-US" dirty="0"/>
                    </a:p>
                  </a:txBody>
                  <a:tcPr/>
                </a:tc>
              </a:tr>
              <a:tr h="370840">
                <a:tc>
                  <a:txBody>
                    <a:bodyPr/>
                    <a:lstStyle/>
                    <a:p>
                      <a:r>
                        <a:rPr lang="en-US" dirty="0" smtClean="0"/>
                        <a:t>9/11/2001</a:t>
                      </a:r>
                      <a:endParaRPr lang="en-US" dirty="0"/>
                    </a:p>
                  </a:txBody>
                  <a:tcPr/>
                </a:tc>
              </a:tr>
            </a:tbl>
          </a:graphicData>
        </a:graphic>
      </p:graphicFrame>
      <p:graphicFrame>
        <p:nvGraphicFramePr>
          <p:cNvPr id="5" name="Content Placeholder 3"/>
          <p:cNvGraphicFramePr>
            <a:graphicFrameLocks noGrp="1"/>
          </p:cNvGraphicFramePr>
          <p:nvPr>
            <p:ph idx="1"/>
            <p:extLst>
              <p:ext uri="{D42A27DB-BD31-4B8C-83A1-F6EECF244321}">
                <p14:modId xmlns:p14="http://schemas.microsoft.com/office/powerpoint/2010/main" val="2896007206"/>
              </p:ext>
            </p:extLst>
          </p:nvPr>
        </p:nvGraphicFramePr>
        <p:xfrm>
          <a:off x="4904905" y="1600200"/>
          <a:ext cx="2743200" cy="3337560"/>
        </p:xfrm>
        <a:graphic>
          <a:graphicData uri="http://schemas.openxmlformats.org/drawingml/2006/table">
            <a:tbl>
              <a:tblPr firstRow="1" bandRow="1">
                <a:tableStyleId>{5C22544A-7EE6-4342-B048-85BDC9FD1C3A}</a:tableStyleId>
              </a:tblPr>
              <a:tblGrid>
                <a:gridCol w="2743200"/>
              </a:tblGrid>
              <a:tr h="370840">
                <a:tc>
                  <a:txBody>
                    <a:bodyPr/>
                    <a:lstStyle/>
                    <a:p>
                      <a:r>
                        <a:rPr lang="en-US" dirty="0" smtClean="0"/>
                        <a:t>Column 2</a:t>
                      </a:r>
                      <a:endParaRPr lang="en-US" dirty="0"/>
                    </a:p>
                  </a:txBody>
                  <a:tcPr/>
                </a:tc>
              </a:tr>
              <a:tr h="370840">
                <a:tc>
                  <a:txBody>
                    <a:bodyPr/>
                    <a:lstStyle/>
                    <a:p>
                      <a:r>
                        <a:rPr lang="en-US" dirty="0" smtClean="0"/>
                        <a:t>5e19</a:t>
                      </a:r>
                      <a:endParaRPr lang="en-US" dirty="0"/>
                    </a:p>
                  </a:txBody>
                  <a:tcPr/>
                </a:tc>
              </a:tr>
              <a:tr h="370840">
                <a:tc>
                  <a:txBody>
                    <a:bodyPr/>
                    <a:lstStyle/>
                    <a:p>
                      <a:r>
                        <a:rPr lang="en-US" dirty="0" smtClean="0"/>
                        <a:t>0.085</a:t>
                      </a:r>
                      <a:endParaRPr lang="en-US" dirty="0"/>
                    </a:p>
                  </a:txBody>
                  <a:tcPr/>
                </a:tc>
              </a:tr>
              <a:tr h="370840">
                <a:tc>
                  <a:txBody>
                    <a:bodyPr/>
                    <a:lstStyle/>
                    <a:p>
                      <a:r>
                        <a:rPr lang="en-US" dirty="0" smtClean="0"/>
                        <a:t>solid</a:t>
                      </a:r>
                      <a:endParaRPr lang="en-US" dirty="0"/>
                    </a:p>
                  </a:txBody>
                  <a:tcPr/>
                </a:tc>
              </a:tr>
              <a:tr h="370840">
                <a:tc>
                  <a:txBody>
                    <a:bodyPr/>
                    <a:lstStyle/>
                    <a:p>
                      <a:r>
                        <a:rPr lang="en-US" dirty="0" smtClean="0"/>
                        <a:t>orange</a:t>
                      </a:r>
                      <a:endParaRPr lang="en-US" dirty="0"/>
                    </a:p>
                  </a:txBody>
                  <a:tcPr/>
                </a:tc>
              </a:tr>
              <a:tr h="370840">
                <a:tc>
                  <a:txBody>
                    <a:bodyPr/>
                    <a:lstStyle/>
                    <a:p>
                      <a:r>
                        <a:rPr lang="en-US" dirty="0" smtClean="0"/>
                        <a:t>A</a:t>
                      </a:r>
                      <a:endParaRPr lang="en-US" dirty="0"/>
                    </a:p>
                  </a:txBody>
                  <a:tcPr/>
                </a:tc>
              </a:tr>
              <a:tr h="370840">
                <a:tc>
                  <a:txBody>
                    <a:bodyPr/>
                    <a:lstStyle/>
                    <a:p>
                      <a:r>
                        <a:rPr lang="en-US" dirty="0" smtClean="0"/>
                        <a:t>B</a:t>
                      </a:r>
                      <a:endParaRPr lang="en-US" dirty="0"/>
                    </a:p>
                  </a:txBody>
                  <a:tcPr/>
                </a:tc>
              </a:tr>
              <a:tr h="370840">
                <a:tc>
                  <a:txBody>
                    <a:bodyPr/>
                    <a:lstStyle/>
                    <a:p>
                      <a:r>
                        <a:rPr lang="en-US" dirty="0" smtClean="0"/>
                        <a:t>J</a:t>
                      </a:r>
                      <a:endParaRPr lang="en-US" dirty="0"/>
                    </a:p>
                  </a:txBody>
                  <a:tcPr/>
                </a:tc>
              </a:tr>
              <a:tr h="370840">
                <a:tc>
                  <a:txBody>
                    <a:bodyPr/>
                    <a:lstStyle/>
                    <a:p>
                      <a:r>
                        <a:rPr lang="en-US" dirty="0" smtClean="0"/>
                        <a:t>5 + 7i</a:t>
                      </a:r>
                      <a:endParaRPr lang="en-US" dirty="0"/>
                    </a:p>
                  </a:txBody>
                  <a:tcPr/>
                </a:tc>
              </a:tr>
            </a:tbl>
          </a:graphicData>
        </a:graphic>
      </p:graphicFrame>
      <p:sp>
        <p:nvSpPr>
          <p:cNvPr id="3" name="Rectangle 2"/>
          <p:cNvSpPr/>
          <p:nvPr/>
        </p:nvSpPr>
        <p:spPr>
          <a:xfrm>
            <a:off x="1445661" y="5137134"/>
            <a:ext cx="1363962" cy="56912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5, 19, 5e19</a:t>
            </a:r>
            <a:endParaRPr lang="en-US" dirty="0"/>
          </a:p>
        </p:txBody>
      </p:sp>
      <p:sp>
        <p:nvSpPr>
          <p:cNvPr id="6" name="Rectangle 5"/>
          <p:cNvSpPr/>
          <p:nvPr/>
        </p:nvSpPr>
        <p:spPr>
          <a:xfrm>
            <a:off x="2962023" y="5137134"/>
            <a:ext cx="1363962" cy="569129"/>
          </a:xfrm>
          <a:prstGeom prst="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dirty="0" smtClean="0"/>
              <a:t>3.14159, 13.87, 0.085</a:t>
            </a:r>
            <a:endParaRPr lang="en-US" dirty="0"/>
          </a:p>
        </p:txBody>
      </p:sp>
      <p:sp>
        <p:nvSpPr>
          <p:cNvPr id="7" name="Rectangle 6"/>
          <p:cNvSpPr/>
          <p:nvPr/>
        </p:nvSpPr>
        <p:spPr>
          <a:xfrm>
            <a:off x="4478385" y="5137134"/>
            <a:ext cx="1363962" cy="56912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true, false</a:t>
            </a:r>
            <a:endParaRPr lang="en-US" dirty="0"/>
          </a:p>
        </p:txBody>
      </p:sp>
      <p:sp>
        <p:nvSpPr>
          <p:cNvPr id="8" name="Rectangle 7"/>
          <p:cNvSpPr/>
          <p:nvPr/>
        </p:nvSpPr>
        <p:spPr>
          <a:xfrm>
            <a:off x="5994747" y="5137134"/>
            <a:ext cx="1363962" cy="56912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err="1" smtClean="0"/>
              <a:t>Verrol</a:t>
            </a:r>
            <a:r>
              <a:rPr lang="en-US" dirty="0" smtClean="0"/>
              <a:t>, solid, orange</a:t>
            </a:r>
            <a:endParaRPr lang="en-US" dirty="0"/>
          </a:p>
        </p:txBody>
      </p:sp>
      <p:sp>
        <p:nvSpPr>
          <p:cNvPr id="9" name="Rectangle 8"/>
          <p:cNvSpPr/>
          <p:nvPr/>
        </p:nvSpPr>
        <p:spPr>
          <a:xfrm>
            <a:off x="1445660" y="5774791"/>
            <a:ext cx="1363962" cy="56912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A, B, j</a:t>
            </a:r>
            <a:endParaRPr lang="en-US" dirty="0"/>
          </a:p>
        </p:txBody>
      </p:sp>
      <p:sp>
        <p:nvSpPr>
          <p:cNvPr id="10" name="Rectangle 9"/>
          <p:cNvSpPr/>
          <p:nvPr/>
        </p:nvSpPr>
        <p:spPr>
          <a:xfrm>
            <a:off x="2962022" y="5774791"/>
            <a:ext cx="1363962" cy="56912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9/11/2001</a:t>
            </a:r>
            <a:endParaRPr lang="en-US" dirty="0"/>
          </a:p>
        </p:txBody>
      </p:sp>
      <p:sp>
        <p:nvSpPr>
          <p:cNvPr id="11" name="Rectangle 10"/>
          <p:cNvSpPr/>
          <p:nvPr/>
        </p:nvSpPr>
        <p:spPr>
          <a:xfrm>
            <a:off x="4478384" y="5774791"/>
            <a:ext cx="1363962" cy="56912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5 + 7i</a:t>
            </a:r>
            <a:endParaRPr lang="en-US" dirty="0"/>
          </a:p>
        </p:txBody>
      </p:sp>
    </p:spTree>
    <p:extLst>
      <p:ext uri="{BB962C8B-B14F-4D97-AF65-F5344CB8AC3E}">
        <p14:creationId xmlns:p14="http://schemas.microsoft.com/office/powerpoint/2010/main" val="181571605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 Data &amp; Data Type</a:t>
            </a:r>
            <a:endParaRPr lang="en-US" dirty="0"/>
          </a:p>
        </p:txBody>
      </p:sp>
      <p:sp>
        <p:nvSpPr>
          <p:cNvPr id="3" name="Content Placeholder 2"/>
          <p:cNvSpPr>
            <a:spLocks noGrp="1"/>
          </p:cNvSpPr>
          <p:nvPr>
            <p:ph idx="1"/>
          </p:nvPr>
        </p:nvSpPr>
        <p:spPr/>
        <p:txBody>
          <a:bodyPr>
            <a:normAutofit fontScale="62500" lnSpcReduction="20000"/>
          </a:bodyPr>
          <a:lstStyle/>
          <a:p>
            <a:r>
              <a:rPr lang="en-US" dirty="0" smtClean="0"/>
              <a:t>What is  ‘data’?</a:t>
            </a:r>
          </a:p>
          <a:p>
            <a:pPr lvl="1"/>
            <a:r>
              <a:rPr lang="en-US" dirty="0" smtClean="0"/>
              <a:t>‘data’ is another name for ‘value’</a:t>
            </a:r>
          </a:p>
          <a:p>
            <a:pPr lvl="2"/>
            <a:r>
              <a:rPr lang="en-US" dirty="0" smtClean="0"/>
              <a:t>The words ‘data’ and ‘value’ can be used interchangeably</a:t>
            </a:r>
          </a:p>
          <a:p>
            <a:r>
              <a:rPr lang="en-US" dirty="0" smtClean="0"/>
              <a:t>What is ‘data type’?</a:t>
            </a:r>
          </a:p>
          <a:p>
            <a:pPr lvl="1"/>
            <a:r>
              <a:rPr lang="en-US" dirty="0" err="1" smtClean="0"/>
              <a:t>Verrol’s</a:t>
            </a:r>
            <a:r>
              <a:rPr lang="en-US" dirty="0" smtClean="0"/>
              <a:t> definition:</a:t>
            </a:r>
          </a:p>
          <a:p>
            <a:pPr lvl="2"/>
            <a:r>
              <a:rPr lang="en-US" dirty="0" smtClean="0"/>
              <a:t>A ‘data type’ is the </a:t>
            </a:r>
            <a:r>
              <a:rPr lang="en-US" b="1" i="1" dirty="0" smtClean="0">
                <a:solidFill>
                  <a:srgbClr val="008000"/>
                </a:solidFill>
              </a:rPr>
              <a:t>formal </a:t>
            </a:r>
            <a:r>
              <a:rPr lang="en-US" dirty="0" smtClean="0"/>
              <a:t>specification of the </a:t>
            </a:r>
            <a:r>
              <a:rPr lang="en-US" b="1" i="1" dirty="0" smtClean="0">
                <a:solidFill>
                  <a:srgbClr val="3366FF"/>
                </a:solidFill>
              </a:rPr>
              <a:t>interpretation</a:t>
            </a:r>
            <a:r>
              <a:rPr lang="en-US" dirty="0" smtClean="0">
                <a:solidFill>
                  <a:srgbClr val="3366FF"/>
                </a:solidFill>
              </a:rPr>
              <a:t> </a:t>
            </a:r>
            <a:r>
              <a:rPr lang="en-US" dirty="0" smtClean="0"/>
              <a:t>and </a:t>
            </a:r>
            <a:r>
              <a:rPr lang="en-US" b="1" i="1" dirty="0" smtClean="0">
                <a:solidFill>
                  <a:srgbClr val="3366FF"/>
                </a:solidFill>
              </a:rPr>
              <a:t>representation</a:t>
            </a:r>
            <a:r>
              <a:rPr lang="en-US" dirty="0" smtClean="0">
                <a:solidFill>
                  <a:srgbClr val="3366FF"/>
                </a:solidFill>
              </a:rPr>
              <a:t> </a:t>
            </a:r>
            <a:r>
              <a:rPr lang="en-US" dirty="0" smtClean="0"/>
              <a:t>of a </a:t>
            </a:r>
            <a:r>
              <a:rPr lang="en-US" b="1" i="1" dirty="0" smtClean="0">
                <a:solidFill>
                  <a:schemeClr val="bg2">
                    <a:lumMod val="50000"/>
                  </a:schemeClr>
                </a:solidFill>
              </a:rPr>
              <a:t>value</a:t>
            </a:r>
          </a:p>
          <a:p>
            <a:pPr lvl="2"/>
            <a:r>
              <a:rPr lang="en-US" dirty="0" smtClean="0"/>
              <a:t>In other words, a </a:t>
            </a:r>
            <a:r>
              <a:rPr lang="en-US" b="1" i="1" dirty="0" smtClean="0">
                <a:solidFill>
                  <a:schemeClr val="bg2">
                    <a:lumMod val="50000"/>
                  </a:schemeClr>
                </a:solidFill>
              </a:rPr>
              <a:t>value </a:t>
            </a:r>
            <a:r>
              <a:rPr lang="en-US" dirty="0" smtClean="0"/>
              <a:t>of a certain </a:t>
            </a:r>
            <a:r>
              <a:rPr lang="en-US" b="1" i="1" dirty="0" smtClean="0">
                <a:solidFill>
                  <a:schemeClr val="accent2"/>
                </a:solidFill>
              </a:rPr>
              <a:t>type</a:t>
            </a:r>
            <a:r>
              <a:rPr lang="en-US" b="1" i="1" dirty="0" smtClean="0">
                <a:solidFill>
                  <a:srgbClr val="008000"/>
                </a:solidFill>
              </a:rPr>
              <a:t> </a:t>
            </a:r>
            <a:r>
              <a:rPr lang="en-US" dirty="0" smtClean="0"/>
              <a:t>must meet all the characteristics of the </a:t>
            </a:r>
            <a:r>
              <a:rPr lang="en-US" b="1" i="1" dirty="0" smtClean="0">
                <a:solidFill>
                  <a:schemeClr val="accent2"/>
                </a:solidFill>
              </a:rPr>
              <a:t>type</a:t>
            </a:r>
          </a:p>
          <a:p>
            <a:pPr lvl="2"/>
            <a:r>
              <a:rPr lang="en-US" dirty="0" smtClean="0">
                <a:solidFill>
                  <a:srgbClr val="000000"/>
                </a:solidFill>
              </a:rPr>
              <a:t>A</a:t>
            </a:r>
            <a:r>
              <a:rPr lang="en-US" b="1" i="1" dirty="0" smtClean="0">
                <a:solidFill>
                  <a:schemeClr val="accent2"/>
                </a:solidFill>
              </a:rPr>
              <a:t> type </a:t>
            </a:r>
            <a:r>
              <a:rPr lang="en-US" dirty="0" smtClean="0"/>
              <a:t>defines which </a:t>
            </a:r>
            <a:r>
              <a:rPr lang="en-US" b="1" i="1" dirty="0" smtClean="0">
                <a:solidFill>
                  <a:srgbClr val="800000"/>
                </a:solidFill>
              </a:rPr>
              <a:t>operations</a:t>
            </a:r>
            <a:r>
              <a:rPr lang="en-US" dirty="0" smtClean="0">
                <a:solidFill>
                  <a:srgbClr val="800000"/>
                </a:solidFill>
              </a:rPr>
              <a:t> </a:t>
            </a:r>
            <a:r>
              <a:rPr lang="en-US" dirty="0" smtClean="0"/>
              <a:t>are </a:t>
            </a:r>
            <a:r>
              <a:rPr lang="en-US" b="1" i="1" dirty="0" smtClean="0">
                <a:solidFill>
                  <a:schemeClr val="accent4">
                    <a:lumMod val="75000"/>
                  </a:schemeClr>
                </a:solidFill>
              </a:rPr>
              <a:t>valid</a:t>
            </a:r>
          </a:p>
          <a:p>
            <a:r>
              <a:rPr lang="en-US" dirty="0" smtClean="0"/>
              <a:t>Examples of types:</a:t>
            </a:r>
          </a:p>
          <a:p>
            <a:pPr lvl="1"/>
            <a:r>
              <a:rPr lang="en-US" dirty="0" smtClean="0"/>
              <a:t>integer</a:t>
            </a:r>
          </a:p>
          <a:p>
            <a:pPr lvl="1"/>
            <a:r>
              <a:rPr lang="en-US" dirty="0" smtClean="0"/>
              <a:t>float</a:t>
            </a:r>
          </a:p>
          <a:p>
            <a:pPr lvl="1"/>
            <a:r>
              <a:rPr lang="en-US" dirty="0" err="1" smtClean="0"/>
              <a:t>boolean</a:t>
            </a:r>
            <a:endParaRPr lang="en-US" dirty="0" smtClean="0"/>
          </a:p>
          <a:p>
            <a:pPr lvl="1"/>
            <a:r>
              <a:rPr lang="en-US" dirty="0" smtClean="0"/>
              <a:t>String</a:t>
            </a:r>
          </a:p>
          <a:p>
            <a:pPr lvl="1"/>
            <a:r>
              <a:rPr lang="en-US" dirty="0" smtClean="0"/>
              <a:t>Date</a:t>
            </a:r>
          </a:p>
          <a:p>
            <a:pPr lvl="1"/>
            <a:r>
              <a:rPr lang="en-US" dirty="0" smtClean="0"/>
              <a:t>Complex</a:t>
            </a:r>
          </a:p>
        </p:txBody>
      </p:sp>
    </p:spTree>
    <p:extLst>
      <p:ext uri="{BB962C8B-B14F-4D97-AF65-F5344CB8AC3E}">
        <p14:creationId xmlns:p14="http://schemas.microsoft.com/office/powerpoint/2010/main" val="170860620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of Using Types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309095769"/>
              </p:ext>
            </p:extLst>
          </p:nvPr>
        </p:nvGraphicFramePr>
        <p:xfrm>
          <a:off x="457200" y="1600200"/>
          <a:ext cx="8229600" cy="2225040"/>
        </p:xfrm>
        <a:graphic>
          <a:graphicData uri="http://schemas.openxmlformats.org/drawingml/2006/table">
            <a:tbl>
              <a:tblPr firstRow="1" bandRow="1">
                <a:tableStyleId>{5C22544A-7EE6-4342-B048-85BDC9FD1C3A}</a:tableStyleId>
              </a:tblPr>
              <a:tblGrid>
                <a:gridCol w="2743200"/>
                <a:gridCol w="2743200"/>
                <a:gridCol w="2743200"/>
              </a:tblGrid>
              <a:tr h="370840">
                <a:tc>
                  <a:txBody>
                    <a:bodyPr/>
                    <a:lstStyle/>
                    <a:p>
                      <a:r>
                        <a:rPr lang="en-US" dirty="0" smtClean="0"/>
                        <a:t>Type</a:t>
                      </a:r>
                      <a:endParaRPr lang="en-US" dirty="0"/>
                    </a:p>
                  </a:txBody>
                  <a:tcPr/>
                </a:tc>
                <a:tc>
                  <a:txBody>
                    <a:bodyPr/>
                    <a:lstStyle/>
                    <a:p>
                      <a:r>
                        <a:rPr lang="en-US" dirty="0" smtClean="0"/>
                        <a:t>OK</a:t>
                      </a:r>
                      <a:endParaRPr lang="en-US" dirty="0"/>
                    </a:p>
                  </a:txBody>
                  <a:tcPr/>
                </a:tc>
                <a:tc>
                  <a:txBody>
                    <a:bodyPr/>
                    <a:lstStyle/>
                    <a:p>
                      <a:r>
                        <a:rPr lang="en-US" dirty="0" smtClean="0"/>
                        <a:t>Error</a:t>
                      </a:r>
                      <a:endParaRPr lang="en-US" dirty="0"/>
                    </a:p>
                  </a:txBody>
                  <a:tcPr/>
                </a:tc>
              </a:tr>
              <a:tr h="370840">
                <a:tc>
                  <a:txBody>
                    <a:bodyPr/>
                    <a:lstStyle/>
                    <a:p>
                      <a:r>
                        <a:rPr lang="en-US" dirty="0" smtClean="0"/>
                        <a:t>uint8</a:t>
                      </a:r>
                      <a:endParaRPr lang="en-US" dirty="0"/>
                    </a:p>
                  </a:txBody>
                  <a:tcPr/>
                </a:tc>
                <a:tc>
                  <a:txBody>
                    <a:bodyPr/>
                    <a:lstStyle/>
                    <a:p>
                      <a:r>
                        <a:rPr lang="en-US" dirty="0" smtClean="0"/>
                        <a:t>8 + 16</a:t>
                      </a:r>
                      <a:endParaRPr lang="en-US" dirty="0"/>
                    </a:p>
                  </a:txBody>
                  <a:tcPr/>
                </a:tc>
                <a:tc>
                  <a:txBody>
                    <a:bodyPr/>
                    <a:lstStyle/>
                    <a:p>
                      <a:r>
                        <a:rPr lang="en-US" dirty="0" smtClean="0"/>
                        <a:t>8</a:t>
                      </a:r>
                      <a:r>
                        <a:rPr lang="en-US" baseline="0" dirty="0" smtClean="0"/>
                        <a:t> + “16”</a:t>
                      </a:r>
                      <a:endParaRPr lang="en-US" dirty="0"/>
                    </a:p>
                  </a:txBody>
                  <a:tcPr/>
                </a:tc>
              </a:tr>
              <a:tr h="370840">
                <a:tc>
                  <a:txBody>
                    <a:bodyPr/>
                    <a:lstStyle/>
                    <a:p>
                      <a:r>
                        <a:rPr lang="en-US" dirty="0" smtClean="0"/>
                        <a:t>float64</a:t>
                      </a:r>
                      <a:endParaRPr lang="en-US" dirty="0"/>
                    </a:p>
                  </a:txBody>
                  <a:tcPr/>
                </a:tc>
                <a:tc>
                  <a:txBody>
                    <a:bodyPr/>
                    <a:lstStyle/>
                    <a:p>
                      <a:r>
                        <a:rPr lang="en-US" dirty="0" smtClean="0"/>
                        <a:t>3.1415</a:t>
                      </a:r>
                      <a:r>
                        <a:rPr lang="en-US" baseline="0" dirty="0" smtClean="0"/>
                        <a:t> + 9</a:t>
                      </a:r>
                      <a:endParaRPr lang="en-US" dirty="0"/>
                    </a:p>
                  </a:txBody>
                  <a:tcPr/>
                </a:tc>
                <a:tc>
                  <a:txBody>
                    <a:bodyPr/>
                    <a:lstStyle/>
                    <a:p>
                      <a:r>
                        <a:rPr lang="en-US" dirty="0" smtClean="0"/>
                        <a:t>3.1415 + true</a:t>
                      </a:r>
                      <a:endParaRPr lang="en-US" dirty="0"/>
                    </a:p>
                  </a:txBody>
                  <a:tcPr/>
                </a:tc>
              </a:tr>
              <a:tr h="370840">
                <a:tc>
                  <a:txBody>
                    <a:bodyPr/>
                    <a:lstStyle/>
                    <a:p>
                      <a:r>
                        <a:rPr lang="en-US" dirty="0" smtClean="0"/>
                        <a:t>int32</a:t>
                      </a:r>
                      <a:endParaRPr lang="en-US" dirty="0"/>
                    </a:p>
                  </a:txBody>
                  <a:tcPr/>
                </a:tc>
                <a:tc>
                  <a:txBody>
                    <a:bodyPr/>
                    <a:lstStyle/>
                    <a:p>
                      <a:r>
                        <a:rPr lang="en-US" dirty="0" smtClean="0"/>
                        <a:t>1093890</a:t>
                      </a:r>
                      <a:endParaRPr lang="en-US" dirty="0"/>
                    </a:p>
                  </a:txBody>
                  <a:tcPr/>
                </a:tc>
                <a:tc>
                  <a:txBody>
                    <a:bodyPr/>
                    <a:lstStyle/>
                    <a:p>
                      <a:r>
                        <a:rPr lang="en-US" dirty="0" smtClean="0"/>
                        <a:t>243801</a:t>
                      </a:r>
                      <a:r>
                        <a:rPr lang="en-US" baseline="0" dirty="0" smtClean="0"/>
                        <a:t> / “a10b5”</a:t>
                      </a:r>
                      <a:endParaRPr lang="en-US" dirty="0"/>
                    </a:p>
                  </a:txBody>
                  <a:tcPr/>
                </a:tc>
              </a:tr>
              <a:tr h="370840">
                <a:tc>
                  <a:txBody>
                    <a:bodyPr/>
                    <a:lstStyle/>
                    <a:p>
                      <a:r>
                        <a:rPr lang="en-US" dirty="0" err="1" smtClean="0"/>
                        <a:t>boolean</a:t>
                      </a:r>
                      <a:endParaRPr lang="en-US" dirty="0"/>
                    </a:p>
                  </a:txBody>
                  <a:tcPr/>
                </a:tc>
                <a:tc>
                  <a:txBody>
                    <a:bodyPr/>
                    <a:lstStyle/>
                    <a:p>
                      <a:r>
                        <a:rPr lang="en-US" dirty="0" smtClean="0"/>
                        <a:t>true</a:t>
                      </a:r>
                      <a:r>
                        <a:rPr lang="en-US" baseline="0" dirty="0" smtClean="0"/>
                        <a:t> || false</a:t>
                      </a:r>
                      <a:endParaRPr lang="en-US" dirty="0"/>
                    </a:p>
                  </a:txBody>
                  <a:tcPr/>
                </a:tc>
                <a:tc>
                  <a:txBody>
                    <a:bodyPr/>
                    <a:lstStyle/>
                    <a:p>
                      <a:r>
                        <a:rPr lang="en-US" dirty="0" smtClean="0"/>
                        <a:t>true</a:t>
                      </a:r>
                      <a:r>
                        <a:rPr lang="en-US" baseline="0" dirty="0" smtClean="0"/>
                        <a:t> + false</a:t>
                      </a:r>
                      <a:endParaRPr lang="en-US" dirty="0"/>
                    </a:p>
                  </a:txBody>
                  <a:tcPr/>
                </a:tc>
              </a:tr>
              <a:tr h="370840">
                <a:tc>
                  <a:txBody>
                    <a:bodyPr/>
                    <a:lstStyle/>
                    <a:p>
                      <a:r>
                        <a:rPr lang="en-US" dirty="0" smtClean="0"/>
                        <a:t>string</a:t>
                      </a:r>
                      <a:endParaRPr lang="en-US" dirty="0"/>
                    </a:p>
                  </a:txBody>
                  <a:tcPr/>
                </a:tc>
                <a:tc>
                  <a:txBody>
                    <a:bodyPr/>
                    <a:lstStyle/>
                    <a:p>
                      <a:r>
                        <a:rPr lang="en-US" dirty="0" smtClean="0"/>
                        <a:t>“hello” + “, “ + </a:t>
                      </a:r>
                      <a:r>
                        <a:rPr lang="en-US" baseline="0" dirty="0" smtClean="0"/>
                        <a:t> “ world”</a:t>
                      </a:r>
                      <a:endParaRPr lang="en-US" dirty="0"/>
                    </a:p>
                  </a:txBody>
                  <a:tcPr/>
                </a:tc>
                <a:tc>
                  <a:txBody>
                    <a:bodyPr/>
                    <a:lstStyle/>
                    <a:p>
                      <a:r>
                        <a:rPr lang="en-US" dirty="0" smtClean="0"/>
                        <a:t>“hello” *</a:t>
                      </a:r>
                      <a:r>
                        <a:rPr lang="en-US" baseline="0" dirty="0" smtClean="0"/>
                        <a:t> 6</a:t>
                      </a:r>
                      <a:endParaRPr lang="en-US" dirty="0"/>
                    </a:p>
                  </a:txBody>
                  <a:tcPr/>
                </a:tc>
              </a:tr>
            </a:tbl>
          </a:graphicData>
        </a:graphic>
      </p:graphicFrame>
    </p:spTree>
    <p:extLst>
      <p:ext uri="{BB962C8B-B14F-4D97-AF65-F5344CB8AC3E}">
        <p14:creationId xmlns:p14="http://schemas.microsoft.com/office/powerpoint/2010/main" val="199455400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Memory (addressing)</a:t>
            </a:r>
            <a:endParaRPr lang="en-US" dirty="0"/>
          </a:p>
        </p:txBody>
      </p:sp>
      <p:sp>
        <p:nvSpPr>
          <p:cNvPr id="5" name="Content Placeholder 4"/>
          <p:cNvSpPr>
            <a:spLocks noGrp="1"/>
          </p:cNvSpPr>
          <p:nvPr>
            <p:ph idx="1"/>
          </p:nvPr>
        </p:nvSpPr>
        <p:spPr>
          <a:xfrm>
            <a:off x="457200" y="1600201"/>
            <a:ext cx="8229600" cy="1712992"/>
          </a:xfrm>
        </p:spPr>
        <p:txBody>
          <a:bodyPr>
            <a:normAutofit fontScale="70000" lnSpcReduction="20000"/>
          </a:bodyPr>
          <a:lstStyle/>
          <a:p>
            <a:r>
              <a:rPr lang="en-US" dirty="0" smtClean="0"/>
              <a:t>Question:</a:t>
            </a:r>
          </a:p>
          <a:p>
            <a:pPr lvl="1"/>
            <a:r>
              <a:rPr lang="en-US" dirty="0" smtClean="0"/>
              <a:t>If my storage </a:t>
            </a:r>
            <a:r>
              <a:rPr lang="en-US" b="1" i="1" dirty="0" smtClean="0"/>
              <a:t>device</a:t>
            </a:r>
            <a:r>
              <a:rPr lang="en-US" dirty="0" smtClean="0"/>
              <a:t> can store X </a:t>
            </a:r>
            <a:r>
              <a:rPr lang="en-US" b="1" i="1" dirty="0" smtClean="0">
                <a:solidFill>
                  <a:schemeClr val="accent6"/>
                </a:solidFill>
              </a:rPr>
              <a:t>bytes</a:t>
            </a:r>
            <a:r>
              <a:rPr lang="en-US" dirty="0" smtClean="0">
                <a:solidFill>
                  <a:srgbClr val="000000"/>
                </a:solidFill>
              </a:rPr>
              <a:t>,</a:t>
            </a:r>
            <a:r>
              <a:rPr lang="en-US" b="1" i="1" dirty="0" smtClean="0">
                <a:solidFill>
                  <a:schemeClr val="accent6"/>
                </a:solidFill>
              </a:rPr>
              <a:t> </a:t>
            </a:r>
            <a:r>
              <a:rPr lang="en-US" dirty="0" smtClean="0">
                <a:solidFill>
                  <a:srgbClr val="000000"/>
                </a:solidFill>
              </a:rPr>
              <a:t>how do I access a </a:t>
            </a:r>
            <a:r>
              <a:rPr lang="en-US" u="sng" dirty="0" smtClean="0">
                <a:solidFill>
                  <a:srgbClr val="000000"/>
                </a:solidFill>
              </a:rPr>
              <a:t>particular</a:t>
            </a:r>
            <a:r>
              <a:rPr lang="en-US" dirty="0" smtClean="0">
                <a:solidFill>
                  <a:srgbClr val="000000"/>
                </a:solidFill>
              </a:rPr>
              <a:t> </a:t>
            </a:r>
            <a:r>
              <a:rPr lang="en-US" b="1" i="1" dirty="0" smtClean="0">
                <a:solidFill>
                  <a:schemeClr val="accent6"/>
                </a:solidFill>
              </a:rPr>
              <a:t>byte</a:t>
            </a:r>
            <a:r>
              <a:rPr lang="en-US" dirty="0" smtClean="0">
                <a:solidFill>
                  <a:srgbClr val="000000"/>
                </a:solidFill>
              </a:rPr>
              <a:t>?</a:t>
            </a:r>
          </a:p>
          <a:p>
            <a:r>
              <a:rPr lang="en-US" dirty="0" smtClean="0">
                <a:solidFill>
                  <a:srgbClr val="000000"/>
                </a:solidFill>
              </a:rPr>
              <a:t>Answer:</a:t>
            </a:r>
          </a:p>
          <a:p>
            <a:pPr lvl="1"/>
            <a:r>
              <a:rPr lang="en-US" dirty="0" smtClean="0">
                <a:solidFill>
                  <a:srgbClr val="000000"/>
                </a:solidFill>
              </a:rPr>
              <a:t>Addressing; each </a:t>
            </a:r>
            <a:r>
              <a:rPr lang="en-US" b="1" i="1" dirty="0" smtClean="0">
                <a:solidFill>
                  <a:schemeClr val="accent6"/>
                </a:solidFill>
              </a:rPr>
              <a:t>byte </a:t>
            </a:r>
            <a:r>
              <a:rPr lang="en-US" dirty="0" smtClean="0">
                <a:solidFill>
                  <a:srgbClr val="000000"/>
                </a:solidFill>
              </a:rPr>
              <a:t>has it own address</a:t>
            </a:r>
          </a:p>
        </p:txBody>
      </p:sp>
      <p:graphicFrame>
        <p:nvGraphicFramePr>
          <p:cNvPr id="6" name="Table 5"/>
          <p:cNvGraphicFramePr>
            <a:graphicFrameLocks noGrp="1"/>
          </p:cNvGraphicFramePr>
          <p:nvPr>
            <p:extLst>
              <p:ext uri="{D42A27DB-BD31-4B8C-83A1-F6EECF244321}">
                <p14:modId xmlns:p14="http://schemas.microsoft.com/office/powerpoint/2010/main" val="3381420520"/>
              </p:ext>
            </p:extLst>
          </p:nvPr>
        </p:nvGraphicFramePr>
        <p:xfrm>
          <a:off x="2540000" y="5201035"/>
          <a:ext cx="4064000" cy="1112520"/>
        </p:xfrm>
        <a:graphic>
          <a:graphicData uri="http://schemas.openxmlformats.org/drawingml/2006/table">
            <a:tbl>
              <a:tblPr firstRow="1" bandRow="1">
                <a:tableStyleId>{5C22544A-7EE6-4342-B048-85BDC9FD1C3A}</a:tableStyleId>
              </a:tblPr>
              <a:tblGrid>
                <a:gridCol w="2032000"/>
                <a:gridCol w="2032000"/>
              </a:tblGrid>
              <a:tr h="370840">
                <a:tc>
                  <a:txBody>
                    <a:bodyPr/>
                    <a:lstStyle/>
                    <a:p>
                      <a:r>
                        <a:rPr lang="en-US" dirty="0" smtClean="0"/>
                        <a:t>#</a:t>
                      </a:r>
                      <a:r>
                        <a:rPr lang="en-US" baseline="0" dirty="0" smtClean="0"/>
                        <a:t> of bytes</a:t>
                      </a:r>
                      <a:endParaRPr lang="en-US" dirty="0"/>
                    </a:p>
                  </a:txBody>
                  <a:tcPr/>
                </a:tc>
                <a:tc>
                  <a:txBody>
                    <a:bodyPr/>
                    <a:lstStyle/>
                    <a:p>
                      <a:r>
                        <a:rPr lang="en-US" dirty="0" smtClean="0"/>
                        <a:t>Name</a:t>
                      </a:r>
                      <a:endParaRPr lang="en-US" dirty="0"/>
                    </a:p>
                  </a:txBody>
                  <a:tcPr/>
                </a:tc>
              </a:tr>
              <a:tr h="370840">
                <a:tc>
                  <a:txBody>
                    <a:bodyPr/>
                    <a:lstStyle/>
                    <a:p>
                      <a:r>
                        <a:rPr lang="en-US" dirty="0" smtClean="0"/>
                        <a:t>1024</a:t>
                      </a:r>
                      <a:endParaRPr lang="en-US" dirty="0"/>
                    </a:p>
                  </a:txBody>
                  <a:tcPr/>
                </a:tc>
                <a:tc>
                  <a:txBody>
                    <a:bodyPr/>
                    <a:lstStyle/>
                    <a:p>
                      <a:r>
                        <a:rPr lang="en-US" dirty="0" smtClean="0"/>
                        <a:t>1kilo-bytes (1Kb)</a:t>
                      </a:r>
                      <a:endParaRPr lang="en-US" dirty="0"/>
                    </a:p>
                  </a:txBody>
                  <a:tcPr/>
                </a:tc>
              </a:tr>
              <a:tr h="370840">
                <a:tc>
                  <a:txBody>
                    <a:bodyPr/>
                    <a:lstStyle/>
                    <a:p>
                      <a:r>
                        <a:rPr lang="en-US" dirty="0" smtClean="0"/>
                        <a:t>1024*1024</a:t>
                      </a:r>
                      <a:endParaRPr lang="en-US" dirty="0"/>
                    </a:p>
                  </a:txBody>
                  <a:tcPr/>
                </a:tc>
                <a:tc>
                  <a:txBody>
                    <a:bodyPr/>
                    <a:lstStyle/>
                    <a:p>
                      <a:r>
                        <a:rPr lang="en-US" dirty="0" smtClean="0"/>
                        <a:t>1mega-bytes</a:t>
                      </a:r>
                      <a:r>
                        <a:rPr lang="en-US" baseline="0" dirty="0" smtClean="0"/>
                        <a:t> (1Mb)</a:t>
                      </a:r>
                      <a:endParaRPr lang="en-US" dirty="0"/>
                    </a:p>
                  </a:txBody>
                  <a:tcPr/>
                </a:tc>
              </a:tr>
            </a:tbl>
          </a:graphicData>
        </a:graphic>
      </p:graphicFrame>
      <p:grpSp>
        <p:nvGrpSpPr>
          <p:cNvPr id="7" name="Group 6"/>
          <p:cNvGrpSpPr/>
          <p:nvPr/>
        </p:nvGrpSpPr>
        <p:grpSpPr>
          <a:xfrm>
            <a:off x="2715996" y="3393456"/>
            <a:ext cx="4786428" cy="295289"/>
            <a:chOff x="1996807" y="4097758"/>
            <a:chExt cx="4786428" cy="295289"/>
          </a:xfrm>
        </p:grpSpPr>
        <p:sp>
          <p:nvSpPr>
            <p:cNvPr id="11" name="Rectangle 10"/>
            <p:cNvSpPr/>
            <p:nvPr/>
          </p:nvSpPr>
          <p:spPr>
            <a:xfrm>
              <a:off x="1996807"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2" name="Rectangle 11"/>
            <p:cNvSpPr/>
            <p:nvPr/>
          </p:nvSpPr>
          <p:spPr>
            <a:xfrm>
              <a:off x="2320998"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3" name="Rectangle 12"/>
            <p:cNvSpPr/>
            <p:nvPr/>
          </p:nvSpPr>
          <p:spPr>
            <a:xfrm>
              <a:off x="2645189"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4" name="Rectangle 13"/>
            <p:cNvSpPr/>
            <p:nvPr/>
          </p:nvSpPr>
          <p:spPr>
            <a:xfrm>
              <a:off x="2969380"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5" name="Rectangle 14"/>
            <p:cNvSpPr/>
            <p:nvPr/>
          </p:nvSpPr>
          <p:spPr>
            <a:xfrm>
              <a:off x="3293571"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6" name="Rectangle 15"/>
            <p:cNvSpPr/>
            <p:nvPr/>
          </p:nvSpPr>
          <p:spPr>
            <a:xfrm>
              <a:off x="3617762"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7" name="Rectangle 16"/>
            <p:cNvSpPr/>
            <p:nvPr/>
          </p:nvSpPr>
          <p:spPr>
            <a:xfrm>
              <a:off x="3941953"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8" name="Rectangle 17"/>
            <p:cNvSpPr/>
            <p:nvPr/>
          </p:nvSpPr>
          <p:spPr>
            <a:xfrm>
              <a:off x="4266144"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9" name="Rectangle 18"/>
            <p:cNvSpPr/>
            <p:nvPr/>
          </p:nvSpPr>
          <p:spPr>
            <a:xfrm>
              <a:off x="4590335"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0" name="Rectangle 19"/>
            <p:cNvSpPr/>
            <p:nvPr/>
          </p:nvSpPr>
          <p:spPr>
            <a:xfrm>
              <a:off x="4914526"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1" name="Rectangle 20"/>
            <p:cNvSpPr/>
            <p:nvPr/>
          </p:nvSpPr>
          <p:spPr>
            <a:xfrm>
              <a:off x="5238717"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2" name="Rectangle 21"/>
            <p:cNvSpPr/>
            <p:nvPr/>
          </p:nvSpPr>
          <p:spPr>
            <a:xfrm>
              <a:off x="5562908"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3" name="Rectangle 22"/>
            <p:cNvSpPr/>
            <p:nvPr/>
          </p:nvSpPr>
          <p:spPr>
            <a:xfrm>
              <a:off x="5887099"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4" name="Rectangle 23"/>
            <p:cNvSpPr/>
            <p:nvPr/>
          </p:nvSpPr>
          <p:spPr>
            <a:xfrm>
              <a:off x="6211290"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5" name="Rectangle 24"/>
            <p:cNvSpPr/>
            <p:nvPr/>
          </p:nvSpPr>
          <p:spPr>
            <a:xfrm>
              <a:off x="6535481"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grpSp>
      <p:sp>
        <p:nvSpPr>
          <p:cNvPr id="8" name="TextBox 7"/>
          <p:cNvSpPr txBox="1"/>
          <p:nvPr/>
        </p:nvSpPr>
        <p:spPr>
          <a:xfrm>
            <a:off x="1072330" y="3356435"/>
            <a:ext cx="126687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bytes/data</a:t>
            </a:r>
            <a:endParaRPr lang="en-US" dirty="0"/>
          </a:p>
        </p:txBody>
      </p:sp>
      <p:cxnSp>
        <p:nvCxnSpPr>
          <p:cNvPr id="9" name="Straight Arrow Connector 8"/>
          <p:cNvCxnSpPr>
            <a:stCxn id="8" idx="3"/>
            <a:endCxn id="11" idx="1"/>
          </p:cNvCxnSpPr>
          <p:nvPr/>
        </p:nvCxnSpPr>
        <p:spPr>
          <a:xfrm>
            <a:off x="2339204" y="3541101"/>
            <a:ext cx="376792"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7" name="Rectangle 26"/>
          <p:cNvSpPr/>
          <p:nvPr/>
        </p:nvSpPr>
        <p:spPr>
          <a:xfrm>
            <a:off x="2715996" y="3725767"/>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28" name="Rectangle 27"/>
          <p:cNvSpPr/>
          <p:nvPr/>
        </p:nvSpPr>
        <p:spPr>
          <a:xfrm>
            <a:off x="3040187" y="3725767"/>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sp>
        <p:nvSpPr>
          <p:cNvPr id="29" name="Rectangle 28"/>
          <p:cNvSpPr/>
          <p:nvPr/>
        </p:nvSpPr>
        <p:spPr>
          <a:xfrm>
            <a:off x="3364378" y="3725767"/>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30" name="Rectangle 29"/>
          <p:cNvSpPr/>
          <p:nvPr/>
        </p:nvSpPr>
        <p:spPr>
          <a:xfrm>
            <a:off x="3688569" y="3725767"/>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31" name="Rectangle 30"/>
          <p:cNvSpPr/>
          <p:nvPr/>
        </p:nvSpPr>
        <p:spPr>
          <a:xfrm>
            <a:off x="4012760" y="3725767"/>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a:t>
            </a:r>
            <a:endParaRPr lang="en-US" dirty="0"/>
          </a:p>
        </p:txBody>
      </p:sp>
      <p:sp>
        <p:nvSpPr>
          <p:cNvPr id="3" name="TextBox 2"/>
          <p:cNvSpPr txBox="1"/>
          <p:nvPr/>
        </p:nvSpPr>
        <p:spPr>
          <a:xfrm>
            <a:off x="4290436" y="3688745"/>
            <a:ext cx="247754" cy="369332"/>
          </a:xfrm>
          <a:prstGeom prst="rect">
            <a:avLst/>
          </a:prstGeom>
          <a:noFill/>
        </p:spPr>
        <p:txBody>
          <a:bodyPr wrap="square" rtlCol="0">
            <a:spAutoFit/>
          </a:bodyPr>
          <a:lstStyle/>
          <a:p>
            <a:r>
              <a:rPr lang="is-IS" dirty="0" smtClean="0"/>
              <a:t>…</a:t>
            </a:r>
            <a:endParaRPr lang="en-US" dirty="0"/>
          </a:p>
        </p:txBody>
      </p:sp>
      <p:sp>
        <p:nvSpPr>
          <p:cNvPr id="32" name="TextBox 31"/>
          <p:cNvSpPr txBox="1"/>
          <p:nvPr/>
        </p:nvSpPr>
        <p:spPr>
          <a:xfrm>
            <a:off x="1293983" y="3716936"/>
            <a:ext cx="92256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address</a:t>
            </a:r>
            <a:endParaRPr lang="en-US" dirty="0"/>
          </a:p>
        </p:txBody>
      </p:sp>
      <p:cxnSp>
        <p:nvCxnSpPr>
          <p:cNvPr id="33" name="Straight Arrow Connector 32"/>
          <p:cNvCxnSpPr>
            <a:stCxn id="32" idx="3"/>
          </p:cNvCxnSpPr>
          <p:nvPr/>
        </p:nvCxnSpPr>
        <p:spPr>
          <a:xfrm>
            <a:off x="2216547" y="3901602"/>
            <a:ext cx="511849"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2810363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Memory Device (simplified)</a:t>
            </a:r>
            <a:endParaRPr lang="en-US" dirty="0"/>
          </a:p>
        </p:txBody>
      </p:sp>
      <p:sp>
        <p:nvSpPr>
          <p:cNvPr id="4" name="Rectangle 3"/>
          <p:cNvSpPr/>
          <p:nvPr/>
        </p:nvSpPr>
        <p:spPr>
          <a:xfrm>
            <a:off x="3316956" y="2662174"/>
            <a:ext cx="2510089" cy="153365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Memory </a:t>
            </a:r>
          </a:p>
          <a:p>
            <a:pPr algn="ctr"/>
            <a:r>
              <a:rPr lang="en-US" dirty="0" smtClean="0"/>
              <a:t>Device</a:t>
            </a:r>
            <a:endParaRPr lang="en-US" dirty="0"/>
          </a:p>
        </p:txBody>
      </p:sp>
      <p:cxnSp>
        <p:nvCxnSpPr>
          <p:cNvPr id="6" name="Straight Arrow Connector 5"/>
          <p:cNvCxnSpPr/>
          <p:nvPr/>
        </p:nvCxnSpPr>
        <p:spPr>
          <a:xfrm flipV="1">
            <a:off x="2354330" y="2887579"/>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flipV="1">
            <a:off x="2354330" y="3045970"/>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flipV="1">
            <a:off x="2354330" y="3204361"/>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flipV="1">
            <a:off x="2354330" y="3555191"/>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flipV="1">
            <a:off x="2354330" y="3713582"/>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flipV="1">
            <a:off x="2354330" y="3871973"/>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rot="5400000">
            <a:off x="2528060" y="3191715"/>
            <a:ext cx="344039" cy="369332"/>
          </a:xfrm>
          <a:prstGeom prst="rect">
            <a:avLst/>
          </a:prstGeom>
          <a:noFill/>
        </p:spPr>
        <p:txBody>
          <a:bodyPr wrap="none" rtlCol="0">
            <a:spAutoFit/>
          </a:bodyPr>
          <a:lstStyle/>
          <a:p>
            <a:r>
              <a:rPr lang="is-IS" dirty="0" smtClean="0"/>
              <a:t>…</a:t>
            </a:r>
            <a:endParaRPr lang="en-US" dirty="0"/>
          </a:p>
        </p:txBody>
      </p:sp>
      <p:cxnSp>
        <p:nvCxnSpPr>
          <p:cNvPr id="13" name="Straight Arrow Connector 12"/>
          <p:cNvCxnSpPr/>
          <p:nvPr/>
        </p:nvCxnSpPr>
        <p:spPr>
          <a:xfrm flipV="1">
            <a:off x="5981315" y="2896199"/>
            <a:ext cx="814731" cy="5991"/>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flipV="1">
            <a:off x="5981315" y="3054590"/>
            <a:ext cx="814731" cy="5991"/>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flipV="1">
            <a:off x="5981315" y="3212981"/>
            <a:ext cx="814731" cy="5991"/>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flipV="1">
            <a:off x="5981315" y="3563811"/>
            <a:ext cx="814731" cy="5991"/>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flipV="1">
            <a:off x="5981315" y="3722202"/>
            <a:ext cx="814731" cy="5991"/>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flipV="1">
            <a:off x="5981315" y="3880593"/>
            <a:ext cx="814731" cy="5991"/>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rot="5400000">
            <a:off x="6203426" y="3213117"/>
            <a:ext cx="344039" cy="369332"/>
          </a:xfrm>
          <a:prstGeom prst="rect">
            <a:avLst/>
          </a:prstGeom>
          <a:noFill/>
        </p:spPr>
        <p:txBody>
          <a:bodyPr wrap="none" rtlCol="0">
            <a:spAutoFit/>
          </a:bodyPr>
          <a:lstStyle/>
          <a:p>
            <a:r>
              <a:rPr lang="is-IS" dirty="0" smtClean="0"/>
              <a:t>…</a:t>
            </a:r>
            <a:endParaRPr lang="en-US" dirty="0"/>
          </a:p>
        </p:txBody>
      </p:sp>
      <p:grpSp>
        <p:nvGrpSpPr>
          <p:cNvPr id="27" name="Group 26"/>
          <p:cNvGrpSpPr/>
          <p:nvPr/>
        </p:nvGrpSpPr>
        <p:grpSpPr>
          <a:xfrm rot="16200000">
            <a:off x="4117062" y="4356248"/>
            <a:ext cx="814731" cy="990385"/>
            <a:chOff x="4117062" y="4356248"/>
            <a:chExt cx="814731" cy="990385"/>
          </a:xfrm>
        </p:grpSpPr>
        <p:cxnSp>
          <p:nvCxnSpPr>
            <p:cNvPr id="20" name="Straight Arrow Connector 19"/>
            <p:cNvCxnSpPr/>
            <p:nvPr/>
          </p:nvCxnSpPr>
          <p:spPr>
            <a:xfrm flipV="1">
              <a:off x="4117062" y="4356248"/>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flipV="1">
              <a:off x="4117062" y="4514639"/>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flipV="1">
              <a:off x="4117062" y="4673030"/>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flipV="1">
              <a:off x="4117062" y="5023860"/>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flipV="1">
              <a:off x="4117062" y="5182251"/>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flipV="1">
              <a:off x="4117062" y="5340642"/>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sp>
        <p:nvSpPr>
          <p:cNvPr id="26" name="TextBox 25"/>
          <p:cNvSpPr txBox="1"/>
          <p:nvPr/>
        </p:nvSpPr>
        <p:spPr>
          <a:xfrm>
            <a:off x="4358799" y="4610675"/>
            <a:ext cx="344039" cy="369332"/>
          </a:xfrm>
          <a:prstGeom prst="rect">
            <a:avLst/>
          </a:prstGeom>
          <a:noFill/>
        </p:spPr>
        <p:txBody>
          <a:bodyPr wrap="none" rtlCol="0">
            <a:spAutoFit/>
          </a:bodyPr>
          <a:lstStyle/>
          <a:p>
            <a:r>
              <a:rPr lang="is-IS" dirty="0" smtClean="0"/>
              <a:t>…</a:t>
            </a:r>
            <a:endParaRPr lang="en-US" dirty="0"/>
          </a:p>
        </p:txBody>
      </p:sp>
      <p:sp>
        <p:nvSpPr>
          <p:cNvPr id="28" name="TextBox 27"/>
          <p:cNvSpPr txBox="1"/>
          <p:nvPr/>
        </p:nvSpPr>
        <p:spPr>
          <a:xfrm>
            <a:off x="1005955" y="3251407"/>
            <a:ext cx="915635" cy="369332"/>
          </a:xfrm>
          <a:prstGeom prst="rect">
            <a:avLst/>
          </a:prstGeom>
          <a:noFill/>
        </p:spPr>
        <p:txBody>
          <a:bodyPr wrap="none" rtlCol="0">
            <a:spAutoFit/>
          </a:bodyPr>
          <a:lstStyle/>
          <a:p>
            <a:r>
              <a:rPr lang="en-US" dirty="0" smtClean="0"/>
              <a:t>address</a:t>
            </a:r>
            <a:endParaRPr lang="en-US" dirty="0"/>
          </a:p>
        </p:txBody>
      </p:sp>
      <p:sp>
        <p:nvSpPr>
          <p:cNvPr id="29" name="TextBox 28"/>
          <p:cNvSpPr txBox="1"/>
          <p:nvPr/>
        </p:nvSpPr>
        <p:spPr>
          <a:xfrm>
            <a:off x="6895496" y="3238286"/>
            <a:ext cx="1223412" cy="369332"/>
          </a:xfrm>
          <a:prstGeom prst="rect">
            <a:avLst/>
          </a:prstGeom>
          <a:noFill/>
        </p:spPr>
        <p:txBody>
          <a:bodyPr wrap="none" rtlCol="0">
            <a:spAutoFit/>
          </a:bodyPr>
          <a:lstStyle/>
          <a:p>
            <a:r>
              <a:rPr lang="en-US" dirty="0" smtClean="0"/>
              <a:t>data/bytes</a:t>
            </a:r>
            <a:endParaRPr lang="en-US" dirty="0"/>
          </a:p>
        </p:txBody>
      </p:sp>
      <p:sp>
        <p:nvSpPr>
          <p:cNvPr id="30" name="TextBox 29"/>
          <p:cNvSpPr txBox="1"/>
          <p:nvPr/>
        </p:nvSpPr>
        <p:spPr>
          <a:xfrm>
            <a:off x="4035226" y="5338445"/>
            <a:ext cx="978403" cy="369332"/>
          </a:xfrm>
          <a:prstGeom prst="rect">
            <a:avLst/>
          </a:prstGeom>
          <a:noFill/>
        </p:spPr>
        <p:txBody>
          <a:bodyPr wrap="square" rtlCol="0">
            <a:spAutoFit/>
          </a:bodyPr>
          <a:lstStyle/>
          <a:p>
            <a:r>
              <a:rPr lang="en-US" dirty="0" smtClean="0"/>
              <a:t>control</a:t>
            </a:r>
            <a:endParaRPr lang="en-US" dirty="0"/>
          </a:p>
        </p:txBody>
      </p:sp>
      <p:sp>
        <p:nvSpPr>
          <p:cNvPr id="3" name="TextBox 2"/>
          <p:cNvSpPr txBox="1"/>
          <p:nvPr/>
        </p:nvSpPr>
        <p:spPr>
          <a:xfrm>
            <a:off x="1995605" y="2742642"/>
            <a:ext cx="282061" cy="1277273"/>
          </a:xfrm>
          <a:prstGeom prst="rect">
            <a:avLst/>
          </a:prstGeom>
          <a:noFill/>
        </p:spPr>
        <p:txBody>
          <a:bodyPr wrap="none" rtlCol="0">
            <a:spAutoFit/>
          </a:bodyPr>
          <a:lstStyle/>
          <a:p>
            <a:r>
              <a:rPr lang="en-US" sz="1100" dirty="0" smtClean="0"/>
              <a:t>0</a:t>
            </a:r>
          </a:p>
          <a:p>
            <a:r>
              <a:rPr lang="en-US" sz="1100" dirty="0" smtClean="0"/>
              <a:t>1</a:t>
            </a:r>
          </a:p>
          <a:p>
            <a:r>
              <a:rPr lang="en-US" sz="1100" dirty="0" smtClean="0"/>
              <a:t>0</a:t>
            </a:r>
          </a:p>
          <a:p>
            <a:r>
              <a:rPr lang="is-IS" sz="1100" dirty="0" smtClean="0"/>
              <a:t>…</a:t>
            </a:r>
            <a:endParaRPr lang="en-US" sz="1100" dirty="0" smtClean="0"/>
          </a:p>
          <a:p>
            <a:r>
              <a:rPr lang="en-US" sz="1100" dirty="0" smtClean="0"/>
              <a:t>1</a:t>
            </a:r>
          </a:p>
          <a:p>
            <a:r>
              <a:rPr lang="en-US" sz="1100" dirty="0" smtClean="0"/>
              <a:t>1</a:t>
            </a:r>
          </a:p>
          <a:p>
            <a:r>
              <a:rPr lang="en-US" sz="1100" dirty="0"/>
              <a:t>1</a:t>
            </a:r>
          </a:p>
        </p:txBody>
      </p:sp>
      <p:sp>
        <p:nvSpPr>
          <p:cNvPr id="31" name="TextBox 30"/>
          <p:cNvSpPr txBox="1"/>
          <p:nvPr/>
        </p:nvSpPr>
        <p:spPr>
          <a:xfrm>
            <a:off x="6754465" y="2742642"/>
            <a:ext cx="294885" cy="1277273"/>
          </a:xfrm>
          <a:prstGeom prst="rect">
            <a:avLst/>
          </a:prstGeom>
          <a:noFill/>
        </p:spPr>
        <p:txBody>
          <a:bodyPr wrap="none" rtlCol="0">
            <a:spAutoFit/>
          </a:bodyPr>
          <a:lstStyle/>
          <a:p>
            <a:r>
              <a:rPr lang="en-US" sz="1100" dirty="0" smtClean="0"/>
              <a:t>x</a:t>
            </a:r>
          </a:p>
          <a:p>
            <a:r>
              <a:rPr lang="en-US" sz="1100" dirty="0" smtClean="0"/>
              <a:t>x</a:t>
            </a:r>
          </a:p>
          <a:p>
            <a:r>
              <a:rPr lang="en-US" sz="1100" dirty="0" smtClean="0"/>
              <a:t>x</a:t>
            </a:r>
          </a:p>
          <a:p>
            <a:r>
              <a:rPr lang="is-IS" sz="1100" dirty="0" smtClean="0"/>
              <a:t>…</a:t>
            </a:r>
            <a:endParaRPr lang="en-US" sz="1100" dirty="0" smtClean="0"/>
          </a:p>
          <a:p>
            <a:r>
              <a:rPr lang="en-US" sz="1100" dirty="0" smtClean="0"/>
              <a:t>x</a:t>
            </a:r>
          </a:p>
          <a:p>
            <a:r>
              <a:rPr lang="en-US" sz="1100" dirty="0" smtClean="0"/>
              <a:t>x</a:t>
            </a:r>
          </a:p>
          <a:p>
            <a:r>
              <a:rPr lang="en-US" sz="1100" dirty="0" smtClean="0"/>
              <a:t>x</a:t>
            </a:r>
            <a:endParaRPr lang="en-US" sz="1100" dirty="0"/>
          </a:p>
        </p:txBody>
      </p:sp>
    </p:spTree>
    <p:extLst>
      <p:ext uri="{BB962C8B-B14F-4D97-AF65-F5344CB8AC3E}">
        <p14:creationId xmlns:p14="http://schemas.microsoft.com/office/powerpoint/2010/main" val="237631799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Reading/Writing Data </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290847588"/>
              </p:ext>
            </p:extLst>
          </p:nvPr>
        </p:nvGraphicFramePr>
        <p:xfrm>
          <a:off x="457200" y="1600200"/>
          <a:ext cx="8229602" cy="1854200"/>
        </p:xfrm>
        <a:graphic>
          <a:graphicData uri="http://schemas.openxmlformats.org/drawingml/2006/table">
            <a:tbl>
              <a:tblPr firstRow="1" bandRow="1">
                <a:tableStyleId>{5C22544A-7EE6-4342-B048-85BDC9FD1C3A}</a:tableStyleId>
              </a:tblPr>
              <a:tblGrid>
                <a:gridCol w="938625"/>
                <a:gridCol w="1150207"/>
                <a:gridCol w="1545592"/>
                <a:gridCol w="1557572"/>
                <a:gridCol w="1509648"/>
                <a:gridCol w="1527958"/>
              </a:tblGrid>
              <a:tr h="370840">
                <a:tc>
                  <a:txBody>
                    <a:bodyPr/>
                    <a:lstStyle/>
                    <a:p>
                      <a:r>
                        <a:rPr lang="en-US" dirty="0" smtClean="0"/>
                        <a:t># of bits</a:t>
                      </a:r>
                      <a:endParaRPr lang="en-US" dirty="0"/>
                    </a:p>
                  </a:txBody>
                  <a:tcPr/>
                </a:tc>
                <a:tc>
                  <a:txBody>
                    <a:bodyPr/>
                    <a:lstStyle/>
                    <a:p>
                      <a:r>
                        <a:rPr lang="en-US" dirty="0" smtClean="0"/>
                        <a:t>#</a:t>
                      </a:r>
                      <a:r>
                        <a:rPr lang="en-US" baseline="0" dirty="0" smtClean="0"/>
                        <a:t> of bytes</a:t>
                      </a:r>
                      <a:endParaRPr lang="en-US" dirty="0"/>
                    </a:p>
                  </a:txBody>
                  <a:tcPr/>
                </a:tc>
                <a:tc>
                  <a:txBody>
                    <a:bodyPr/>
                    <a:lstStyle/>
                    <a:p>
                      <a:r>
                        <a:rPr lang="en-US" dirty="0" smtClean="0"/>
                        <a:t>8-bits</a:t>
                      </a:r>
                      <a:r>
                        <a:rPr lang="en-US" baseline="0" dirty="0" smtClean="0"/>
                        <a:t> device</a:t>
                      </a:r>
                      <a:endParaRPr lang="en-US" dirty="0"/>
                    </a:p>
                  </a:txBody>
                  <a:tcPr/>
                </a:tc>
                <a:tc>
                  <a:txBody>
                    <a:bodyPr/>
                    <a:lstStyle/>
                    <a:p>
                      <a:r>
                        <a:rPr lang="en-US" dirty="0" smtClean="0"/>
                        <a:t>16-bits device</a:t>
                      </a:r>
                      <a:endParaRPr lang="en-US" dirty="0"/>
                    </a:p>
                  </a:txBody>
                  <a:tcPr/>
                </a:tc>
                <a:tc>
                  <a:txBody>
                    <a:bodyPr/>
                    <a:lstStyle/>
                    <a:p>
                      <a:r>
                        <a:rPr lang="en-US" dirty="0" smtClean="0"/>
                        <a:t>32-bits device</a:t>
                      </a:r>
                      <a:endParaRPr lang="en-US" dirty="0"/>
                    </a:p>
                  </a:txBody>
                  <a:tcPr/>
                </a:tc>
                <a:tc>
                  <a:txBody>
                    <a:bodyPr/>
                    <a:lstStyle/>
                    <a:p>
                      <a:r>
                        <a:rPr lang="en-US" dirty="0" smtClean="0"/>
                        <a:t>64-bits device</a:t>
                      </a:r>
                      <a:endParaRPr lang="en-US" dirty="0"/>
                    </a:p>
                  </a:txBody>
                  <a:tcPr/>
                </a:tc>
              </a:tr>
              <a:tr h="370840">
                <a:tc>
                  <a:txBody>
                    <a:bodyPr/>
                    <a:lstStyle/>
                    <a:p>
                      <a:r>
                        <a:rPr lang="en-US" dirty="0" smtClean="0"/>
                        <a:t>8</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r>
              <a:tr h="370840">
                <a:tc>
                  <a:txBody>
                    <a:bodyPr/>
                    <a:lstStyle/>
                    <a:p>
                      <a:r>
                        <a:rPr lang="en-US" dirty="0" smtClean="0"/>
                        <a:t>16</a:t>
                      </a:r>
                      <a:endParaRPr lang="en-US" dirty="0"/>
                    </a:p>
                  </a:txBody>
                  <a:tcPr/>
                </a:tc>
                <a:tc>
                  <a:txBody>
                    <a:bodyPr/>
                    <a:lstStyle/>
                    <a:p>
                      <a:r>
                        <a:rPr lang="en-US" dirty="0" smtClean="0"/>
                        <a:t>2</a:t>
                      </a:r>
                      <a:endParaRPr lang="en-US" dirty="0"/>
                    </a:p>
                  </a:txBody>
                  <a:tcPr/>
                </a:tc>
                <a:tc>
                  <a:txBody>
                    <a:bodyPr/>
                    <a:lstStyle/>
                    <a:p>
                      <a:r>
                        <a:rPr lang="en-US" dirty="0" smtClean="0"/>
                        <a:t>2</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r>
              <a:tr h="370840">
                <a:tc>
                  <a:txBody>
                    <a:bodyPr/>
                    <a:lstStyle/>
                    <a:p>
                      <a:r>
                        <a:rPr lang="en-US" dirty="0" smtClean="0"/>
                        <a:t>32</a:t>
                      </a:r>
                      <a:endParaRPr lang="en-US" dirty="0"/>
                    </a:p>
                  </a:txBody>
                  <a:tcPr/>
                </a:tc>
                <a:tc>
                  <a:txBody>
                    <a:bodyPr/>
                    <a:lstStyle/>
                    <a:p>
                      <a:r>
                        <a:rPr lang="en-US" dirty="0" smtClean="0"/>
                        <a:t>4</a:t>
                      </a:r>
                      <a:endParaRPr lang="en-US" dirty="0"/>
                    </a:p>
                  </a:txBody>
                  <a:tcPr/>
                </a:tc>
                <a:tc>
                  <a:txBody>
                    <a:bodyPr/>
                    <a:lstStyle/>
                    <a:p>
                      <a:r>
                        <a:rPr lang="en-US" dirty="0" smtClean="0"/>
                        <a:t>4</a:t>
                      </a:r>
                      <a:endParaRPr lang="en-US" dirty="0"/>
                    </a:p>
                  </a:txBody>
                  <a:tcPr/>
                </a:tc>
                <a:tc>
                  <a:txBody>
                    <a:bodyPr/>
                    <a:lstStyle/>
                    <a:p>
                      <a:r>
                        <a:rPr lang="en-US" dirty="0" smtClean="0"/>
                        <a:t>2</a:t>
                      </a:r>
                      <a:endParaRPr lang="en-US" dirty="0"/>
                    </a:p>
                  </a:txBody>
                  <a:tcPr/>
                </a:tc>
                <a:tc>
                  <a:txBody>
                    <a:bodyPr/>
                    <a:lstStyle/>
                    <a:p>
                      <a:r>
                        <a:rPr lang="en-US" dirty="0" smtClean="0"/>
                        <a:t>1</a:t>
                      </a:r>
                      <a:endParaRPr lang="en-US" dirty="0"/>
                    </a:p>
                  </a:txBody>
                  <a:tcPr/>
                </a:tc>
                <a:tc>
                  <a:txBody>
                    <a:bodyPr/>
                    <a:lstStyle/>
                    <a:p>
                      <a:r>
                        <a:rPr lang="en-US" smtClean="0"/>
                        <a:t>1</a:t>
                      </a:r>
                      <a:endParaRPr lang="en-US" dirty="0"/>
                    </a:p>
                  </a:txBody>
                  <a:tcPr/>
                </a:tc>
              </a:tr>
              <a:tr h="370840">
                <a:tc>
                  <a:txBody>
                    <a:bodyPr/>
                    <a:lstStyle/>
                    <a:p>
                      <a:r>
                        <a:rPr lang="en-US" dirty="0" smtClean="0"/>
                        <a:t>64</a:t>
                      </a:r>
                      <a:endParaRPr lang="en-US" dirty="0"/>
                    </a:p>
                  </a:txBody>
                  <a:tcPr/>
                </a:tc>
                <a:tc>
                  <a:txBody>
                    <a:bodyPr/>
                    <a:lstStyle/>
                    <a:p>
                      <a:r>
                        <a:rPr lang="en-US" dirty="0" smtClean="0"/>
                        <a:t>8</a:t>
                      </a:r>
                      <a:endParaRPr lang="en-US" dirty="0"/>
                    </a:p>
                  </a:txBody>
                  <a:tcPr/>
                </a:tc>
                <a:tc>
                  <a:txBody>
                    <a:bodyPr/>
                    <a:lstStyle/>
                    <a:p>
                      <a:r>
                        <a:rPr lang="en-US" dirty="0" smtClean="0"/>
                        <a:t>8</a:t>
                      </a:r>
                      <a:endParaRPr lang="en-US" dirty="0"/>
                    </a:p>
                  </a:txBody>
                  <a:tcPr/>
                </a:tc>
                <a:tc>
                  <a:txBody>
                    <a:bodyPr/>
                    <a:lstStyle/>
                    <a:p>
                      <a:r>
                        <a:rPr lang="en-US" dirty="0" smtClean="0"/>
                        <a:t>4</a:t>
                      </a:r>
                      <a:endParaRPr lang="en-US" dirty="0"/>
                    </a:p>
                  </a:txBody>
                  <a:tcPr/>
                </a:tc>
                <a:tc>
                  <a:txBody>
                    <a:bodyPr/>
                    <a:lstStyle/>
                    <a:p>
                      <a:r>
                        <a:rPr lang="en-US" dirty="0" smtClean="0"/>
                        <a:t>2</a:t>
                      </a:r>
                      <a:endParaRPr lang="en-US" dirty="0"/>
                    </a:p>
                  </a:txBody>
                  <a:tcPr/>
                </a:tc>
                <a:tc>
                  <a:txBody>
                    <a:bodyPr/>
                    <a:lstStyle/>
                    <a:p>
                      <a:r>
                        <a:rPr lang="en-US" dirty="0" smtClean="0"/>
                        <a:t>1</a:t>
                      </a:r>
                      <a:endParaRPr lang="en-US" dirty="0"/>
                    </a:p>
                  </a:txBody>
                  <a:tcPr/>
                </a:tc>
              </a:tr>
            </a:tbl>
          </a:graphicData>
        </a:graphic>
      </p:graphicFrame>
      <p:sp>
        <p:nvSpPr>
          <p:cNvPr id="3" name="TextBox 2"/>
          <p:cNvSpPr txBox="1"/>
          <p:nvPr/>
        </p:nvSpPr>
        <p:spPr>
          <a:xfrm>
            <a:off x="1629461" y="4289433"/>
            <a:ext cx="5686172" cy="369332"/>
          </a:xfrm>
          <a:prstGeom prst="rect">
            <a:avLst/>
          </a:prstGeom>
          <a:noFill/>
        </p:spPr>
        <p:txBody>
          <a:bodyPr wrap="none" rtlCol="0">
            <a:spAutoFit/>
          </a:bodyPr>
          <a:lstStyle/>
          <a:p>
            <a:r>
              <a:rPr lang="en-US" dirty="0" smtClean="0"/>
              <a:t>* Number of operations to read/write data of various sizes</a:t>
            </a:r>
            <a:endParaRPr lang="en-US" dirty="0"/>
          </a:p>
        </p:txBody>
      </p:sp>
    </p:spTree>
    <p:extLst>
      <p:ext uri="{BB962C8B-B14F-4D97-AF65-F5344CB8AC3E}">
        <p14:creationId xmlns:p14="http://schemas.microsoft.com/office/powerpoint/2010/main" val="245345519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Memory Device (simplified)</a:t>
            </a:r>
            <a:endParaRPr lang="en-US" dirty="0"/>
          </a:p>
        </p:txBody>
      </p:sp>
      <p:sp>
        <p:nvSpPr>
          <p:cNvPr id="4" name="Rectangle 3"/>
          <p:cNvSpPr/>
          <p:nvPr/>
        </p:nvSpPr>
        <p:spPr>
          <a:xfrm>
            <a:off x="3316956" y="2662174"/>
            <a:ext cx="2510089" cy="153365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Memory </a:t>
            </a:r>
          </a:p>
          <a:p>
            <a:pPr algn="ctr"/>
            <a:r>
              <a:rPr lang="en-US" dirty="0" smtClean="0"/>
              <a:t>Device</a:t>
            </a:r>
            <a:endParaRPr lang="en-US" dirty="0"/>
          </a:p>
        </p:txBody>
      </p:sp>
      <p:cxnSp>
        <p:nvCxnSpPr>
          <p:cNvPr id="6" name="Straight Arrow Connector 5"/>
          <p:cNvCxnSpPr/>
          <p:nvPr/>
        </p:nvCxnSpPr>
        <p:spPr>
          <a:xfrm flipV="1">
            <a:off x="2354330" y="2887579"/>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flipV="1">
            <a:off x="2354330" y="3045970"/>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flipV="1">
            <a:off x="2354330" y="3204361"/>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flipV="1">
            <a:off x="2354330" y="3555191"/>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flipV="1">
            <a:off x="2354330" y="3713582"/>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flipV="1">
            <a:off x="2354330" y="3871973"/>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rot="5400000">
            <a:off x="2528060" y="3191715"/>
            <a:ext cx="344039" cy="369332"/>
          </a:xfrm>
          <a:prstGeom prst="rect">
            <a:avLst/>
          </a:prstGeom>
          <a:noFill/>
        </p:spPr>
        <p:txBody>
          <a:bodyPr wrap="none" rtlCol="0">
            <a:spAutoFit/>
          </a:bodyPr>
          <a:lstStyle/>
          <a:p>
            <a:r>
              <a:rPr lang="is-IS" dirty="0" smtClean="0"/>
              <a:t>…</a:t>
            </a:r>
            <a:endParaRPr lang="en-US" dirty="0"/>
          </a:p>
        </p:txBody>
      </p:sp>
      <p:cxnSp>
        <p:nvCxnSpPr>
          <p:cNvPr id="13" name="Straight Arrow Connector 12"/>
          <p:cNvCxnSpPr/>
          <p:nvPr/>
        </p:nvCxnSpPr>
        <p:spPr>
          <a:xfrm flipV="1">
            <a:off x="5981315" y="2896199"/>
            <a:ext cx="814731" cy="5991"/>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flipV="1">
            <a:off x="5981315" y="3054590"/>
            <a:ext cx="814731" cy="5991"/>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flipV="1">
            <a:off x="5981315" y="3212981"/>
            <a:ext cx="814731" cy="5991"/>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flipV="1">
            <a:off x="5981315" y="3563811"/>
            <a:ext cx="814731" cy="5991"/>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flipV="1">
            <a:off x="5981315" y="3722202"/>
            <a:ext cx="814731" cy="5991"/>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flipV="1">
            <a:off x="5981315" y="3880593"/>
            <a:ext cx="814731" cy="5991"/>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rot="5400000">
            <a:off x="6203426" y="3213117"/>
            <a:ext cx="344039" cy="369332"/>
          </a:xfrm>
          <a:prstGeom prst="rect">
            <a:avLst/>
          </a:prstGeom>
          <a:noFill/>
        </p:spPr>
        <p:txBody>
          <a:bodyPr wrap="none" rtlCol="0">
            <a:spAutoFit/>
          </a:bodyPr>
          <a:lstStyle/>
          <a:p>
            <a:r>
              <a:rPr lang="is-IS" dirty="0" smtClean="0"/>
              <a:t>…</a:t>
            </a:r>
            <a:endParaRPr lang="en-US" dirty="0"/>
          </a:p>
        </p:txBody>
      </p:sp>
      <p:grpSp>
        <p:nvGrpSpPr>
          <p:cNvPr id="27" name="Group 26"/>
          <p:cNvGrpSpPr/>
          <p:nvPr/>
        </p:nvGrpSpPr>
        <p:grpSpPr>
          <a:xfrm rot="16200000">
            <a:off x="4117062" y="4356248"/>
            <a:ext cx="814731" cy="990385"/>
            <a:chOff x="4117062" y="4356248"/>
            <a:chExt cx="814731" cy="990385"/>
          </a:xfrm>
        </p:grpSpPr>
        <p:cxnSp>
          <p:nvCxnSpPr>
            <p:cNvPr id="20" name="Straight Arrow Connector 19"/>
            <p:cNvCxnSpPr/>
            <p:nvPr/>
          </p:nvCxnSpPr>
          <p:spPr>
            <a:xfrm flipV="1">
              <a:off x="4117062" y="4356248"/>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flipV="1">
              <a:off x="4117062" y="4514639"/>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flipV="1">
              <a:off x="4117062" y="4673030"/>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flipV="1">
              <a:off x="4117062" y="5023860"/>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flipV="1">
              <a:off x="4117062" y="5182251"/>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flipV="1">
              <a:off x="4117062" y="5340642"/>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sp>
        <p:nvSpPr>
          <p:cNvPr id="26" name="TextBox 25"/>
          <p:cNvSpPr txBox="1"/>
          <p:nvPr/>
        </p:nvSpPr>
        <p:spPr>
          <a:xfrm>
            <a:off x="4358799" y="4610675"/>
            <a:ext cx="344039" cy="369332"/>
          </a:xfrm>
          <a:prstGeom prst="rect">
            <a:avLst/>
          </a:prstGeom>
          <a:noFill/>
        </p:spPr>
        <p:txBody>
          <a:bodyPr wrap="none" rtlCol="0">
            <a:spAutoFit/>
          </a:bodyPr>
          <a:lstStyle/>
          <a:p>
            <a:r>
              <a:rPr lang="is-IS" dirty="0" smtClean="0"/>
              <a:t>…</a:t>
            </a:r>
            <a:endParaRPr lang="en-US" dirty="0"/>
          </a:p>
        </p:txBody>
      </p:sp>
      <p:sp>
        <p:nvSpPr>
          <p:cNvPr id="28" name="TextBox 27"/>
          <p:cNvSpPr txBox="1"/>
          <p:nvPr/>
        </p:nvSpPr>
        <p:spPr>
          <a:xfrm>
            <a:off x="1005955" y="3251407"/>
            <a:ext cx="915635" cy="369332"/>
          </a:xfrm>
          <a:prstGeom prst="rect">
            <a:avLst/>
          </a:prstGeom>
          <a:noFill/>
        </p:spPr>
        <p:txBody>
          <a:bodyPr wrap="none" rtlCol="0">
            <a:spAutoFit/>
          </a:bodyPr>
          <a:lstStyle/>
          <a:p>
            <a:r>
              <a:rPr lang="en-US" dirty="0" smtClean="0"/>
              <a:t>address</a:t>
            </a:r>
            <a:endParaRPr lang="en-US" dirty="0"/>
          </a:p>
        </p:txBody>
      </p:sp>
      <p:sp>
        <p:nvSpPr>
          <p:cNvPr id="29" name="TextBox 28"/>
          <p:cNvSpPr txBox="1"/>
          <p:nvPr/>
        </p:nvSpPr>
        <p:spPr>
          <a:xfrm>
            <a:off x="6895496" y="3238286"/>
            <a:ext cx="1223412" cy="369332"/>
          </a:xfrm>
          <a:prstGeom prst="rect">
            <a:avLst/>
          </a:prstGeom>
          <a:noFill/>
        </p:spPr>
        <p:txBody>
          <a:bodyPr wrap="none" rtlCol="0">
            <a:spAutoFit/>
          </a:bodyPr>
          <a:lstStyle/>
          <a:p>
            <a:r>
              <a:rPr lang="en-US" dirty="0" smtClean="0"/>
              <a:t>data/bytes</a:t>
            </a:r>
            <a:endParaRPr lang="en-US" dirty="0"/>
          </a:p>
        </p:txBody>
      </p:sp>
      <p:sp>
        <p:nvSpPr>
          <p:cNvPr id="30" name="TextBox 29"/>
          <p:cNvSpPr txBox="1"/>
          <p:nvPr/>
        </p:nvSpPr>
        <p:spPr>
          <a:xfrm>
            <a:off x="4035226" y="5338445"/>
            <a:ext cx="978403" cy="369332"/>
          </a:xfrm>
          <a:prstGeom prst="rect">
            <a:avLst/>
          </a:prstGeom>
          <a:noFill/>
        </p:spPr>
        <p:txBody>
          <a:bodyPr wrap="square" rtlCol="0">
            <a:spAutoFit/>
          </a:bodyPr>
          <a:lstStyle/>
          <a:p>
            <a:r>
              <a:rPr lang="en-US" dirty="0" smtClean="0"/>
              <a:t>control</a:t>
            </a:r>
            <a:endParaRPr lang="en-US" dirty="0"/>
          </a:p>
        </p:txBody>
      </p:sp>
      <p:sp>
        <p:nvSpPr>
          <p:cNvPr id="3" name="TextBox 2"/>
          <p:cNvSpPr txBox="1"/>
          <p:nvPr/>
        </p:nvSpPr>
        <p:spPr>
          <a:xfrm>
            <a:off x="1995605" y="2742642"/>
            <a:ext cx="282061" cy="1277273"/>
          </a:xfrm>
          <a:prstGeom prst="rect">
            <a:avLst/>
          </a:prstGeom>
          <a:noFill/>
        </p:spPr>
        <p:txBody>
          <a:bodyPr wrap="none" rtlCol="0">
            <a:spAutoFit/>
          </a:bodyPr>
          <a:lstStyle/>
          <a:p>
            <a:r>
              <a:rPr lang="en-US" sz="1100" dirty="0" smtClean="0"/>
              <a:t>0</a:t>
            </a:r>
          </a:p>
          <a:p>
            <a:r>
              <a:rPr lang="en-US" sz="1100" dirty="0" smtClean="0"/>
              <a:t>1</a:t>
            </a:r>
          </a:p>
          <a:p>
            <a:r>
              <a:rPr lang="en-US" sz="1100" dirty="0" smtClean="0"/>
              <a:t>0</a:t>
            </a:r>
          </a:p>
          <a:p>
            <a:r>
              <a:rPr lang="is-IS" sz="1100" dirty="0" smtClean="0"/>
              <a:t>…</a:t>
            </a:r>
            <a:endParaRPr lang="en-US" sz="1100" dirty="0" smtClean="0"/>
          </a:p>
          <a:p>
            <a:r>
              <a:rPr lang="en-US" sz="1100" dirty="0" smtClean="0"/>
              <a:t>1</a:t>
            </a:r>
          </a:p>
          <a:p>
            <a:r>
              <a:rPr lang="en-US" sz="1100" dirty="0" smtClean="0"/>
              <a:t>1</a:t>
            </a:r>
          </a:p>
          <a:p>
            <a:r>
              <a:rPr lang="en-US" sz="1100" dirty="0"/>
              <a:t>1</a:t>
            </a:r>
          </a:p>
        </p:txBody>
      </p:sp>
      <p:sp>
        <p:nvSpPr>
          <p:cNvPr id="31" name="TextBox 30"/>
          <p:cNvSpPr txBox="1"/>
          <p:nvPr/>
        </p:nvSpPr>
        <p:spPr>
          <a:xfrm>
            <a:off x="6754465" y="2742642"/>
            <a:ext cx="294885" cy="1277273"/>
          </a:xfrm>
          <a:prstGeom prst="rect">
            <a:avLst/>
          </a:prstGeom>
          <a:noFill/>
        </p:spPr>
        <p:txBody>
          <a:bodyPr wrap="none" rtlCol="0">
            <a:spAutoFit/>
          </a:bodyPr>
          <a:lstStyle/>
          <a:p>
            <a:r>
              <a:rPr lang="en-US" sz="1100" dirty="0" smtClean="0"/>
              <a:t>x</a:t>
            </a:r>
          </a:p>
          <a:p>
            <a:r>
              <a:rPr lang="en-US" sz="1100" dirty="0" smtClean="0"/>
              <a:t>x</a:t>
            </a:r>
          </a:p>
          <a:p>
            <a:r>
              <a:rPr lang="en-US" sz="1100" dirty="0" smtClean="0"/>
              <a:t>x</a:t>
            </a:r>
          </a:p>
          <a:p>
            <a:r>
              <a:rPr lang="is-IS" sz="1100" dirty="0" smtClean="0"/>
              <a:t>…</a:t>
            </a:r>
            <a:endParaRPr lang="en-US" sz="1100" dirty="0" smtClean="0"/>
          </a:p>
          <a:p>
            <a:r>
              <a:rPr lang="en-US" sz="1100" dirty="0" smtClean="0"/>
              <a:t>x</a:t>
            </a:r>
          </a:p>
          <a:p>
            <a:r>
              <a:rPr lang="en-US" sz="1100" dirty="0" smtClean="0"/>
              <a:t>x</a:t>
            </a:r>
          </a:p>
          <a:p>
            <a:r>
              <a:rPr lang="en-US" sz="1100" dirty="0" smtClean="0"/>
              <a:t>x</a:t>
            </a:r>
            <a:endParaRPr lang="en-US" sz="1100" dirty="0"/>
          </a:p>
        </p:txBody>
      </p:sp>
      <p:sp>
        <p:nvSpPr>
          <p:cNvPr id="32" name="TextBox 31"/>
          <p:cNvSpPr txBox="1"/>
          <p:nvPr/>
        </p:nvSpPr>
        <p:spPr>
          <a:xfrm>
            <a:off x="4029235" y="5725750"/>
            <a:ext cx="2854279" cy="738664"/>
          </a:xfrm>
          <a:prstGeom prst="rect">
            <a:avLst/>
          </a:prstGeom>
          <a:noFill/>
        </p:spPr>
        <p:txBody>
          <a:bodyPr wrap="square" rtlCol="0">
            <a:spAutoFit/>
          </a:bodyPr>
          <a:lstStyle/>
          <a:p>
            <a:pPr marL="285750" indent="-285750">
              <a:buFont typeface="Arial"/>
              <a:buChar char="•"/>
            </a:pPr>
            <a:r>
              <a:rPr lang="en-US" sz="1400" dirty="0" smtClean="0"/>
              <a:t>r/w</a:t>
            </a:r>
          </a:p>
          <a:p>
            <a:pPr marL="285750" indent="-285750">
              <a:buFont typeface="Arial"/>
              <a:buChar char="•"/>
            </a:pPr>
            <a:r>
              <a:rPr lang="en-US" sz="1400" dirty="0" smtClean="0"/>
              <a:t>Access size (1, 2, 4, 8 bytes)</a:t>
            </a:r>
          </a:p>
          <a:p>
            <a:endParaRPr lang="en-US" sz="1400" dirty="0"/>
          </a:p>
        </p:txBody>
      </p:sp>
    </p:spTree>
    <p:extLst>
      <p:ext uri="{BB962C8B-B14F-4D97-AF65-F5344CB8AC3E}">
        <p14:creationId xmlns:p14="http://schemas.microsoft.com/office/powerpoint/2010/main" val="16525761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Boolean Data Type in Memory</a:t>
            </a:r>
            <a:br>
              <a:rPr lang="en-US" dirty="0" smtClean="0"/>
            </a:br>
            <a:r>
              <a:rPr lang="en-US" dirty="0" smtClean="0"/>
              <a:t>(illustration only)</a:t>
            </a:r>
            <a:endParaRPr lang="en-US" dirty="0"/>
          </a:p>
        </p:txBody>
      </p:sp>
      <p:sp>
        <p:nvSpPr>
          <p:cNvPr id="3" name="Content Placeholder 2"/>
          <p:cNvSpPr>
            <a:spLocks noGrp="1"/>
          </p:cNvSpPr>
          <p:nvPr>
            <p:ph idx="1"/>
          </p:nvPr>
        </p:nvSpPr>
        <p:spPr>
          <a:xfrm>
            <a:off x="609600" y="1600202"/>
            <a:ext cx="8229600" cy="969863"/>
          </a:xfrm>
        </p:spPr>
        <p:txBody>
          <a:bodyPr>
            <a:normAutofit/>
          </a:bodyPr>
          <a:lstStyle/>
          <a:p>
            <a:r>
              <a:rPr lang="en-US" sz="2400" dirty="0" smtClean="0"/>
              <a:t>Since a </a:t>
            </a:r>
            <a:r>
              <a:rPr lang="en-US" sz="2400" dirty="0" err="1" smtClean="0"/>
              <a:t>boolean</a:t>
            </a:r>
            <a:r>
              <a:rPr lang="en-US" sz="2400" dirty="0" smtClean="0"/>
              <a:t> value represents either ‘true’ or ‘false’, it can fit into byte or 8-bits</a:t>
            </a:r>
            <a:endParaRPr lang="en-US" sz="2000" dirty="0" smtClean="0"/>
          </a:p>
        </p:txBody>
      </p:sp>
      <p:sp>
        <p:nvSpPr>
          <p:cNvPr id="5" name="Rectangle 4"/>
          <p:cNvSpPr/>
          <p:nvPr/>
        </p:nvSpPr>
        <p:spPr>
          <a:xfrm>
            <a:off x="2726892" y="4130264"/>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7" name="Rectangle 6"/>
          <p:cNvSpPr/>
          <p:nvPr/>
        </p:nvSpPr>
        <p:spPr>
          <a:xfrm>
            <a:off x="3375274" y="4130264"/>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9" name="Rectangle 8"/>
          <p:cNvSpPr/>
          <p:nvPr/>
        </p:nvSpPr>
        <p:spPr>
          <a:xfrm>
            <a:off x="4023656" y="4130264"/>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11" name="Rectangle 10"/>
          <p:cNvSpPr/>
          <p:nvPr/>
        </p:nvSpPr>
        <p:spPr>
          <a:xfrm>
            <a:off x="4672038" y="4130264"/>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13" name="Rectangle 12"/>
          <p:cNvSpPr/>
          <p:nvPr/>
        </p:nvSpPr>
        <p:spPr>
          <a:xfrm>
            <a:off x="5320420" y="4130264"/>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15" name="Rectangle 14"/>
          <p:cNvSpPr/>
          <p:nvPr/>
        </p:nvSpPr>
        <p:spPr>
          <a:xfrm>
            <a:off x="5968802" y="4130264"/>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sp>
        <p:nvSpPr>
          <p:cNvPr id="17" name="Rectangle 16"/>
          <p:cNvSpPr/>
          <p:nvPr/>
        </p:nvSpPr>
        <p:spPr>
          <a:xfrm>
            <a:off x="6617184" y="4130264"/>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19" name="Rectangle 18"/>
          <p:cNvSpPr/>
          <p:nvPr/>
        </p:nvSpPr>
        <p:spPr>
          <a:xfrm>
            <a:off x="7265566" y="4130264"/>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20" name="TextBox 19"/>
          <p:cNvSpPr txBox="1"/>
          <p:nvPr/>
        </p:nvSpPr>
        <p:spPr>
          <a:xfrm>
            <a:off x="1304881" y="4093243"/>
            <a:ext cx="92256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1-byte</a:t>
            </a:r>
            <a:endParaRPr lang="en-US" dirty="0"/>
          </a:p>
        </p:txBody>
      </p:sp>
      <p:cxnSp>
        <p:nvCxnSpPr>
          <p:cNvPr id="21" name="Straight Arrow Connector 20"/>
          <p:cNvCxnSpPr>
            <a:stCxn id="20" idx="3"/>
            <a:endCxn id="5" idx="1"/>
          </p:cNvCxnSpPr>
          <p:nvPr/>
        </p:nvCxnSpPr>
        <p:spPr>
          <a:xfrm>
            <a:off x="2227445" y="4277909"/>
            <a:ext cx="499447"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3397258" y="4500093"/>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23" name="Rectangle 22"/>
          <p:cNvSpPr/>
          <p:nvPr/>
        </p:nvSpPr>
        <p:spPr>
          <a:xfrm>
            <a:off x="4044945" y="4500093"/>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11</a:t>
            </a:r>
            <a:endParaRPr lang="en-US" dirty="0"/>
          </a:p>
        </p:txBody>
      </p:sp>
      <p:sp>
        <p:nvSpPr>
          <p:cNvPr id="24" name="Rectangle 23"/>
          <p:cNvSpPr/>
          <p:nvPr/>
        </p:nvSpPr>
        <p:spPr>
          <a:xfrm>
            <a:off x="4679128" y="4515582"/>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25" name="Rectangle 24"/>
          <p:cNvSpPr/>
          <p:nvPr/>
        </p:nvSpPr>
        <p:spPr>
          <a:xfrm>
            <a:off x="5320420" y="4490765"/>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13</a:t>
            </a:r>
            <a:endParaRPr lang="en-US" dirty="0"/>
          </a:p>
        </p:txBody>
      </p:sp>
      <p:sp>
        <p:nvSpPr>
          <p:cNvPr id="26" name="Rectangle 25"/>
          <p:cNvSpPr/>
          <p:nvPr/>
        </p:nvSpPr>
        <p:spPr>
          <a:xfrm>
            <a:off x="5968801" y="4486347"/>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14</a:t>
            </a:r>
            <a:endParaRPr lang="en-US" dirty="0"/>
          </a:p>
        </p:txBody>
      </p:sp>
      <p:sp>
        <p:nvSpPr>
          <p:cNvPr id="28" name="TextBox 27"/>
          <p:cNvSpPr txBox="1"/>
          <p:nvPr/>
        </p:nvSpPr>
        <p:spPr>
          <a:xfrm>
            <a:off x="1304880" y="4453744"/>
            <a:ext cx="92256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address</a:t>
            </a:r>
            <a:endParaRPr lang="en-US" dirty="0"/>
          </a:p>
        </p:txBody>
      </p:sp>
      <p:cxnSp>
        <p:nvCxnSpPr>
          <p:cNvPr id="29" name="Straight Arrow Connector 28"/>
          <p:cNvCxnSpPr>
            <a:stCxn id="28" idx="3"/>
          </p:cNvCxnSpPr>
          <p:nvPr/>
        </p:nvCxnSpPr>
        <p:spPr>
          <a:xfrm>
            <a:off x="2227444" y="4638410"/>
            <a:ext cx="511849"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2874570" y="4528283"/>
            <a:ext cx="247754" cy="369332"/>
          </a:xfrm>
          <a:prstGeom prst="rect">
            <a:avLst/>
          </a:prstGeom>
          <a:noFill/>
        </p:spPr>
        <p:txBody>
          <a:bodyPr wrap="square" rtlCol="0">
            <a:spAutoFit/>
          </a:bodyPr>
          <a:lstStyle/>
          <a:p>
            <a:r>
              <a:rPr lang="is-IS" dirty="0" smtClean="0"/>
              <a:t>…</a:t>
            </a:r>
            <a:endParaRPr lang="en-US" dirty="0"/>
          </a:p>
        </p:txBody>
      </p:sp>
      <p:sp>
        <p:nvSpPr>
          <p:cNvPr id="33" name="Rectangle 32"/>
          <p:cNvSpPr/>
          <p:nvPr/>
        </p:nvSpPr>
        <p:spPr>
          <a:xfrm>
            <a:off x="6617183" y="4500093"/>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40" name="Rectangle 39"/>
          <p:cNvSpPr/>
          <p:nvPr/>
        </p:nvSpPr>
        <p:spPr>
          <a:xfrm>
            <a:off x="7265566" y="4504848"/>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16</a:t>
            </a:r>
            <a:endParaRPr lang="en-US" dirty="0"/>
          </a:p>
        </p:txBody>
      </p:sp>
      <p:sp>
        <p:nvSpPr>
          <p:cNvPr id="47" name="Content Placeholder 2"/>
          <p:cNvSpPr txBox="1">
            <a:spLocks/>
          </p:cNvSpPr>
          <p:nvPr/>
        </p:nvSpPr>
        <p:spPr>
          <a:xfrm>
            <a:off x="609600" y="2474109"/>
            <a:ext cx="8229600" cy="1473846"/>
          </a:xfrm>
          <a:prstGeom prst="rect">
            <a:avLst/>
          </a:prstGeom>
        </p:spPr>
        <p:txBody>
          <a:bodyPr vert="horz" lIns="91440" tIns="45720" rIns="91440" bIns="45720" rtlCol="0">
            <a:normAutofit fontScale="92500" lnSpcReduction="1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smtClean="0"/>
              <a:t>Assume that</a:t>
            </a:r>
          </a:p>
          <a:p>
            <a:pPr lvl="1"/>
            <a:r>
              <a:rPr lang="en-US" sz="2000" dirty="0" smtClean="0"/>
              <a:t>‘false’ is represented by the numeric value 0</a:t>
            </a:r>
          </a:p>
          <a:p>
            <a:pPr lvl="1"/>
            <a:r>
              <a:rPr lang="en-US" sz="2000" dirty="0" smtClean="0"/>
              <a:t>‘true’ is represented by the numeric value 1</a:t>
            </a:r>
          </a:p>
          <a:p>
            <a:r>
              <a:rPr lang="en-US" sz="2400" dirty="0" smtClean="0"/>
              <a:t>3 </a:t>
            </a:r>
            <a:r>
              <a:rPr lang="en-US" sz="2400" dirty="0" err="1" smtClean="0"/>
              <a:t>boolean</a:t>
            </a:r>
            <a:r>
              <a:rPr lang="en-US" sz="2400" dirty="0" smtClean="0"/>
              <a:t> values in memory might look like:</a:t>
            </a:r>
            <a:endParaRPr lang="en-US" sz="2400" dirty="0"/>
          </a:p>
        </p:txBody>
      </p:sp>
      <p:sp>
        <p:nvSpPr>
          <p:cNvPr id="48" name="TextBox 47"/>
          <p:cNvSpPr txBox="1"/>
          <p:nvPr/>
        </p:nvSpPr>
        <p:spPr>
          <a:xfrm>
            <a:off x="3375274" y="5181263"/>
            <a:ext cx="648382"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false</a:t>
            </a:r>
            <a:endParaRPr lang="en-US" dirty="0"/>
          </a:p>
        </p:txBody>
      </p:sp>
      <p:cxnSp>
        <p:nvCxnSpPr>
          <p:cNvPr id="49" name="Straight Arrow Connector 48"/>
          <p:cNvCxnSpPr>
            <a:stCxn id="48" idx="0"/>
          </p:cNvCxnSpPr>
          <p:nvPr/>
        </p:nvCxnSpPr>
        <p:spPr>
          <a:xfrm flipH="1" flipV="1">
            <a:off x="3690249" y="4897615"/>
            <a:ext cx="9216" cy="28364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53" name="TextBox 52"/>
          <p:cNvSpPr txBox="1"/>
          <p:nvPr/>
        </p:nvSpPr>
        <p:spPr>
          <a:xfrm>
            <a:off x="5320420" y="5184189"/>
            <a:ext cx="648382"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false</a:t>
            </a:r>
            <a:endParaRPr lang="en-US" dirty="0"/>
          </a:p>
        </p:txBody>
      </p:sp>
      <p:cxnSp>
        <p:nvCxnSpPr>
          <p:cNvPr id="54" name="Straight Arrow Connector 53"/>
          <p:cNvCxnSpPr>
            <a:stCxn id="53" idx="0"/>
          </p:cNvCxnSpPr>
          <p:nvPr/>
        </p:nvCxnSpPr>
        <p:spPr>
          <a:xfrm flipH="1" flipV="1">
            <a:off x="5635395" y="4900541"/>
            <a:ext cx="9216" cy="28364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55" name="TextBox 54"/>
          <p:cNvSpPr txBox="1"/>
          <p:nvPr/>
        </p:nvSpPr>
        <p:spPr>
          <a:xfrm>
            <a:off x="5959586" y="5181263"/>
            <a:ext cx="648382"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true</a:t>
            </a:r>
            <a:endParaRPr lang="en-US" dirty="0"/>
          </a:p>
        </p:txBody>
      </p:sp>
      <p:cxnSp>
        <p:nvCxnSpPr>
          <p:cNvPr id="57" name="Straight Arrow Connector 56"/>
          <p:cNvCxnSpPr>
            <a:stCxn id="55" idx="0"/>
          </p:cNvCxnSpPr>
          <p:nvPr/>
        </p:nvCxnSpPr>
        <p:spPr>
          <a:xfrm flipH="1" flipV="1">
            <a:off x="6274561" y="4897615"/>
            <a:ext cx="9216" cy="28364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0592138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Byte Data Type in Memory</a:t>
            </a:r>
            <a:br>
              <a:rPr lang="en-US" dirty="0" smtClean="0"/>
            </a:br>
            <a:r>
              <a:rPr lang="en-US" dirty="0" smtClean="0"/>
              <a:t>(illustration only)</a:t>
            </a:r>
            <a:endParaRPr lang="en-US" dirty="0"/>
          </a:p>
        </p:txBody>
      </p:sp>
      <p:sp>
        <p:nvSpPr>
          <p:cNvPr id="3" name="Content Placeholder 2"/>
          <p:cNvSpPr>
            <a:spLocks noGrp="1"/>
          </p:cNvSpPr>
          <p:nvPr>
            <p:ph idx="1"/>
          </p:nvPr>
        </p:nvSpPr>
        <p:spPr>
          <a:xfrm>
            <a:off x="609600" y="1600202"/>
            <a:ext cx="8229600" cy="969863"/>
          </a:xfrm>
        </p:spPr>
        <p:txBody>
          <a:bodyPr>
            <a:normAutofit/>
          </a:bodyPr>
          <a:lstStyle/>
          <a:p>
            <a:r>
              <a:rPr lang="en-US" sz="2400" dirty="0" smtClean="0"/>
              <a:t>Since a ‘byte’ by definition is 8-bits, any value using 8-bits can be stored in a byte</a:t>
            </a:r>
            <a:endParaRPr lang="en-US" sz="2000" dirty="0" smtClean="0"/>
          </a:p>
        </p:txBody>
      </p:sp>
      <p:sp>
        <p:nvSpPr>
          <p:cNvPr id="5" name="Rectangle 4"/>
          <p:cNvSpPr/>
          <p:nvPr/>
        </p:nvSpPr>
        <p:spPr>
          <a:xfrm>
            <a:off x="2726892" y="4519679"/>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7" name="Rectangle 6"/>
          <p:cNvSpPr/>
          <p:nvPr/>
        </p:nvSpPr>
        <p:spPr>
          <a:xfrm>
            <a:off x="3375274" y="4519679"/>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9" name="Rectangle 8"/>
          <p:cNvSpPr/>
          <p:nvPr/>
        </p:nvSpPr>
        <p:spPr>
          <a:xfrm>
            <a:off x="4023656" y="4519679"/>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11" name="Rectangle 10"/>
          <p:cNvSpPr/>
          <p:nvPr/>
        </p:nvSpPr>
        <p:spPr>
          <a:xfrm>
            <a:off x="4672038" y="4519679"/>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13" name="Rectangle 12"/>
          <p:cNvSpPr/>
          <p:nvPr/>
        </p:nvSpPr>
        <p:spPr>
          <a:xfrm>
            <a:off x="5320420" y="4519679"/>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120</a:t>
            </a:r>
            <a:endParaRPr lang="en-US" dirty="0"/>
          </a:p>
        </p:txBody>
      </p:sp>
      <p:sp>
        <p:nvSpPr>
          <p:cNvPr id="15" name="Rectangle 14"/>
          <p:cNvSpPr/>
          <p:nvPr/>
        </p:nvSpPr>
        <p:spPr>
          <a:xfrm>
            <a:off x="5968802" y="4519679"/>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17" name="Rectangle 16"/>
          <p:cNvSpPr/>
          <p:nvPr/>
        </p:nvSpPr>
        <p:spPr>
          <a:xfrm>
            <a:off x="6617184" y="4519679"/>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19" name="Rectangle 18"/>
          <p:cNvSpPr/>
          <p:nvPr/>
        </p:nvSpPr>
        <p:spPr>
          <a:xfrm>
            <a:off x="7265566" y="4519679"/>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255</a:t>
            </a:r>
            <a:endParaRPr lang="en-US" dirty="0"/>
          </a:p>
        </p:txBody>
      </p:sp>
      <p:sp>
        <p:nvSpPr>
          <p:cNvPr id="20" name="TextBox 19"/>
          <p:cNvSpPr txBox="1"/>
          <p:nvPr/>
        </p:nvSpPr>
        <p:spPr>
          <a:xfrm>
            <a:off x="1304881" y="4482658"/>
            <a:ext cx="92256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1-byte</a:t>
            </a:r>
            <a:endParaRPr lang="en-US" dirty="0"/>
          </a:p>
        </p:txBody>
      </p:sp>
      <p:cxnSp>
        <p:nvCxnSpPr>
          <p:cNvPr id="21" name="Straight Arrow Connector 20"/>
          <p:cNvCxnSpPr>
            <a:stCxn id="20" idx="3"/>
            <a:endCxn id="5" idx="1"/>
          </p:cNvCxnSpPr>
          <p:nvPr/>
        </p:nvCxnSpPr>
        <p:spPr>
          <a:xfrm>
            <a:off x="2227445" y="4667324"/>
            <a:ext cx="499447"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3397258" y="4889508"/>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23" name="Rectangle 22"/>
          <p:cNvSpPr/>
          <p:nvPr/>
        </p:nvSpPr>
        <p:spPr>
          <a:xfrm>
            <a:off x="4044945" y="4889508"/>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11</a:t>
            </a:r>
            <a:endParaRPr lang="en-US" dirty="0"/>
          </a:p>
        </p:txBody>
      </p:sp>
      <p:sp>
        <p:nvSpPr>
          <p:cNvPr id="24" name="Rectangle 23"/>
          <p:cNvSpPr/>
          <p:nvPr/>
        </p:nvSpPr>
        <p:spPr>
          <a:xfrm>
            <a:off x="4679128" y="4904997"/>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25" name="Rectangle 24"/>
          <p:cNvSpPr/>
          <p:nvPr/>
        </p:nvSpPr>
        <p:spPr>
          <a:xfrm>
            <a:off x="5320420" y="4880180"/>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13</a:t>
            </a:r>
            <a:endParaRPr lang="en-US" dirty="0"/>
          </a:p>
        </p:txBody>
      </p:sp>
      <p:sp>
        <p:nvSpPr>
          <p:cNvPr id="26" name="Rectangle 25"/>
          <p:cNvSpPr/>
          <p:nvPr/>
        </p:nvSpPr>
        <p:spPr>
          <a:xfrm>
            <a:off x="5968801" y="4875762"/>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14</a:t>
            </a:r>
            <a:endParaRPr lang="en-US" dirty="0"/>
          </a:p>
        </p:txBody>
      </p:sp>
      <p:sp>
        <p:nvSpPr>
          <p:cNvPr id="28" name="TextBox 27"/>
          <p:cNvSpPr txBox="1"/>
          <p:nvPr/>
        </p:nvSpPr>
        <p:spPr>
          <a:xfrm>
            <a:off x="1304880" y="4843159"/>
            <a:ext cx="92256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address</a:t>
            </a:r>
            <a:endParaRPr lang="en-US" dirty="0"/>
          </a:p>
        </p:txBody>
      </p:sp>
      <p:cxnSp>
        <p:nvCxnSpPr>
          <p:cNvPr id="29" name="Straight Arrow Connector 28"/>
          <p:cNvCxnSpPr>
            <a:stCxn id="28" idx="3"/>
          </p:cNvCxnSpPr>
          <p:nvPr/>
        </p:nvCxnSpPr>
        <p:spPr>
          <a:xfrm>
            <a:off x="2227444" y="5027825"/>
            <a:ext cx="511849"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2874570" y="4917698"/>
            <a:ext cx="247754" cy="369332"/>
          </a:xfrm>
          <a:prstGeom prst="rect">
            <a:avLst/>
          </a:prstGeom>
          <a:noFill/>
        </p:spPr>
        <p:txBody>
          <a:bodyPr wrap="square" rtlCol="0">
            <a:spAutoFit/>
          </a:bodyPr>
          <a:lstStyle/>
          <a:p>
            <a:r>
              <a:rPr lang="is-IS" dirty="0" smtClean="0"/>
              <a:t>…</a:t>
            </a:r>
            <a:endParaRPr lang="en-US" dirty="0"/>
          </a:p>
        </p:txBody>
      </p:sp>
      <p:sp>
        <p:nvSpPr>
          <p:cNvPr id="33" name="Rectangle 32"/>
          <p:cNvSpPr/>
          <p:nvPr/>
        </p:nvSpPr>
        <p:spPr>
          <a:xfrm>
            <a:off x="6617183" y="4889508"/>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40" name="Rectangle 39"/>
          <p:cNvSpPr/>
          <p:nvPr/>
        </p:nvSpPr>
        <p:spPr>
          <a:xfrm>
            <a:off x="7265566" y="4894263"/>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16</a:t>
            </a:r>
            <a:endParaRPr lang="en-US" dirty="0"/>
          </a:p>
        </p:txBody>
      </p:sp>
      <p:sp>
        <p:nvSpPr>
          <p:cNvPr id="47" name="Content Placeholder 2"/>
          <p:cNvSpPr txBox="1">
            <a:spLocks/>
          </p:cNvSpPr>
          <p:nvPr/>
        </p:nvSpPr>
        <p:spPr>
          <a:xfrm>
            <a:off x="609600" y="2474109"/>
            <a:ext cx="8229600" cy="1791360"/>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smtClean="0"/>
              <a:t>Assume that the following values are to be stored in memory:</a:t>
            </a:r>
          </a:p>
          <a:p>
            <a:pPr lvl="1"/>
            <a:r>
              <a:rPr lang="en-US" sz="2000" dirty="0" smtClean="0"/>
              <a:t>The value 0 can fit in a byte (signed or unsigned)</a:t>
            </a:r>
          </a:p>
          <a:p>
            <a:pPr lvl="1"/>
            <a:r>
              <a:rPr lang="en-US" sz="2000" dirty="0" smtClean="0"/>
              <a:t>The value 120 can fit in a byte (signed or unsigned)</a:t>
            </a:r>
          </a:p>
          <a:p>
            <a:pPr lvl="1"/>
            <a:r>
              <a:rPr lang="en-US" sz="2000" dirty="0" smtClean="0"/>
              <a:t>The value -10 can fit in a ‘signed byte’</a:t>
            </a:r>
          </a:p>
          <a:p>
            <a:pPr lvl="1"/>
            <a:r>
              <a:rPr lang="en-US" sz="2000" dirty="0" smtClean="0"/>
              <a:t>The value 255 can fit in an ‘unsigned byte’</a:t>
            </a:r>
          </a:p>
        </p:txBody>
      </p:sp>
      <p:sp>
        <p:nvSpPr>
          <p:cNvPr id="48" name="TextBox 47"/>
          <p:cNvSpPr txBox="1"/>
          <p:nvPr/>
        </p:nvSpPr>
        <p:spPr>
          <a:xfrm>
            <a:off x="3375274" y="5570678"/>
            <a:ext cx="648382"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0</a:t>
            </a:r>
            <a:endParaRPr lang="en-US" dirty="0"/>
          </a:p>
        </p:txBody>
      </p:sp>
      <p:cxnSp>
        <p:nvCxnSpPr>
          <p:cNvPr id="49" name="Straight Arrow Connector 48"/>
          <p:cNvCxnSpPr>
            <a:stCxn id="48" idx="0"/>
          </p:cNvCxnSpPr>
          <p:nvPr/>
        </p:nvCxnSpPr>
        <p:spPr>
          <a:xfrm flipH="1" flipV="1">
            <a:off x="3690249" y="5287030"/>
            <a:ext cx="9216" cy="28364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53" name="TextBox 52"/>
          <p:cNvSpPr txBox="1"/>
          <p:nvPr/>
        </p:nvSpPr>
        <p:spPr>
          <a:xfrm>
            <a:off x="5320420" y="5573604"/>
            <a:ext cx="648382"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120</a:t>
            </a:r>
            <a:endParaRPr lang="en-US" dirty="0"/>
          </a:p>
        </p:txBody>
      </p:sp>
      <p:cxnSp>
        <p:nvCxnSpPr>
          <p:cNvPr id="54" name="Straight Arrow Connector 53"/>
          <p:cNvCxnSpPr>
            <a:stCxn id="53" idx="0"/>
          </p:cNvCxnSpPr>
          <p:nvPr/>
        </p:nvCxnSpPr>
        <p:spPr>
          <a:xfrm flipH="1" flipV="1">
            <a:off x="5635395" y="5289956"/>
            <a:ext cx="9216" cy="28364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55" name="TextBox 54"/>
          <p:cNvSpPr txBox="1"/>
          <p:nvPr/>
        </p:nvSpPr>
        <p:spPr>
          <a:xfrm>
            <a:off x="5959586" y="5570678"/>
            <a:ext cx="648382"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-10</a:t>
            </a:r>
            <a:endParaRPr lang="en-US" dirty="0"/>
          </a:p>
        </p:txBody>
      </p:sp>
      <p:cxnSp>
        <p:nvCxnSpPr>
          <p:cNvPr id="57" name="Straight Arrow Connector 56"/>
          <p:cNvCxnSpPr>
            <a:stCxn id="55" idx="0"/>
          </p:cNvCxnSpPr>
          <p:nvPr/>
        </p:nvCxnSpPr>
        <p:spPr>
          <a:xfrm flipH="1" flipV="1">
            <a:off x="6274561" y="5287030"/>
            <a:ext cx="9216" cy="28364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1" name="TextBox 30"/>
          <p:cNvSpPr txBox="1"/>
          <p:nvPr/>
        </p:nvSpPr>
        <p:spPr>
          <a:xfrm>
            <a:off x="7265566" y="5573604"/>
            <a:ext cx="648382"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-10</a:t>
            </a:r>
            <a:endParaRPr lang="en-US" dirty="0"/>
          </a:p>
        </p:txBody>
      </p:sp>
      <p:cxnSp>
        <p:nvCxnSpPr>
          <p:cNvPr id="32" name="Straight Arrow Connector 31"/>
          <p:cNvCxnSpPr>
            <a:stCxn id="31" idx="0"/>
          </p:cNvCxnSpPr>
          <p:nvPr/>
        </p:nvCxnSpPr>
        <p:spPr>
          <a:xfrm flipH="1" flipV="1">
            <a:off x="7580541" y="5289956"/>
            <a:ext cx="9216" cy="28364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4" name="TextBox 33"/>
          <p:cNvSpPr txBox="1"/>
          <p:nvPr/>
        </p:nvSpPr>
        <p:spPr>
          <a:xfrm>
            <a:off x="970488" y="5456849"/>
            <a:ext cx="1256957" cy="646331"/>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interpreted</a:t>
            </a:r>
          </a:p>
          <a:p>
            <a:r>
              <a:rPr lang="en-US" dirty="0" smtClean="0"/>
              <a:t>value</a:t>
            </a:r>
            <a:endParaRPr lang="en-US" dirty="0"/>
          </a:p>
        </p:txBody>
      </p:sp>
      <p:cxnSp>
        <p:nvCxnSpPr>
          <p:cNvPr id="35" name="Straight Arrow Connector 34"/>
          <p:cNvCxnSpPr>
            <a:stCxn id="34" idx="3"/>
          </p:cNvCxnSpPr>
          <p:nvPr/>
        </p:nvCxnSpPr>
        <p:spPr>
          <a:xfrm flipV="1">
            <a:off x="2227445" y="5775156"/>
            <a:ext cx="499447" cy="485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930724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Mac OS X Installation</a:t>
            </a:r>
            <a:endParaRPr lang="en-US" dirty="0"/>
          </a:p>
        </p:txBody>
      </p:sp>
      <p:sp>
        <p:nvSpPr>
          <p:cNvPr id="3" name="Content Placeholder 2"/>
          <p:cNvSpPr>
            <a:spLocks noGrp="1"/>
          </p:cNvSpPr>
          <p:nvPr>
            <p:ph idx="1"/>
          </p:nvPr>
        </p:nvSpPr>
        <p:spPr/>
        <p:txBody>
          <a:bodyPr>
            <a:normAutofit fontScale="85000" lnSpcReduction="10000"/>
          </a:bodyPr>
          <a:lstStyle/>
          <a:p>
            <a:pPr marL="514350" indent="-514350">
              <a:buFont typeface="+mj-lt"/>
              <a:buAutoNum type="arabicPeriod"/>
            </a:pPr>
            <a:r>
              <a:rPr lang="en-US" dirty="0"/>
              <a:t>Download the ‘Required Software’ for your platform</a:t>
            </a:r>
            <a:r>
              <a:rPr lang="en-US" dirty="0" smtClean="0"/>
              <a:t>:</a:t>
            </a:r>
          </a:p>
          <a:p>
            <a:pPr marL="514350" indent="-514350">
              <a:buFont typeface="+mj-lt"/>
              <a:buAutoNum type="arabicPeriod"/>
            </a:pPr>
            <a:r>
              <a:rPr lang="en-US" dirty="0" smtClean="0"/>
              <a:t>Install </a:t>
            </a:r>
            <a:r>
              <a:rPr lang="en-US" dirty="0" err="1" smtClean="0"/>
              <a:t>Git</a:t>
            </a:r>
            <a:endParaRPr lang="en-US" dirty="0" smtClean="0"/>
          </a:p>
          <a:p>
            <a:pPr marL="914400" lvl="1" indent="-514350"/>
            <a:r>
              <a:rPr lang="en-US" dirty="0" smtClean="0"/>
              <a:t>Create a .</a:t>
            </a:r>
            <a:r>
              <a:rPr lang="en-US" dirty="0" err="1" smtClean="0"/>
              <a:t>gitconfig</a:t>
            </a:r>
            <a:r>
              <a:rPr lang="en-US" dirty="0" smtClean="0"/>
              <a:t> file in $HOME/.</a:t>
            </a:r>
            <a:r>
              <a:rPr lang="en-US" dirty="0" err="1" smtClean="0"/>
              <a:t>gitconf</a:t>
            </a:r>
            <a:r>
              <a:rPr lang="en-US" dirty="0" smtClean="0"/>
              <a:t>:</a:t>
            </a:r>
          </a:p>
          <a:p>
            <a:pPr marL="1314450" lvl="2" indent="-514350"/>
            <a:r>
              <a:rPr lang="en-US" dirty="0" smtClean="0"/>
              <a:t>$ </a:t>
            </a:r>
            <a:r>
              <a:rPr lang="en-US" dirty="0" err="1" smtClean="0"/>
              <a:t>git</a:t>
            </a:r>
            <a:r>
              <a:rPr lang="en-US" dirty="0" smtClean="0"/>
              <a:t> </a:t>
            </a:r>
            <a:r>
              <a:rPr lang="en-US" dirty="0" err="1" smtClean="0"/>
              <a:t>config</a:t>
            </a:r>
            <a:r>
              <a:rPr lang="en-US" dirty="0" smtClean="0"/>
              <a:t> --global </a:t>
            </a:r>
            <a:r>
              <a:rPr lang="en-US" dirty="0" err="1" smtClean="0"/>
              <a:t>user.email</a:t>
            </a:r>
            <a:r>
              <a:rPr lang="en-US" dirty="0" smtClean="0"/>
              <a:t> </a:t>
            </a:r>
            <a:r>
              <a:rPr lang="en-US" dirty="0" smtClean="0">
                <a:hlinkClick r:id="rId2"/>
              </a:rPr>
              <a:t>“your@email.com</a:t>
            </a:r>
            <a:r>
              <a:rPr lang="en-US" dirty="0" smtClean="0"/>
              <a:t>”</a:t>
            </a:r>
          </a:p>
          <a:p>
            <a:pPr marL="1314450" lvl="2" indent="-514350"/>
            <a:r>
              <a:rPr lang="en-US" dirty="0" smtClean="0"/>
              <a:t>$ </a:t>
            </a:r>
            <a:r>
              <a:rPr lang="en-US" dirty="0" err="1" smtClean="0"/>
              <a:t>git</a:t>
            </a:r>
            <a:r>
              <a:rPr lang="en-US" dirty="0" smtClean="0"/>
              <a:t> </a:t>
            </a:r>
            <a:r>
              <a:rPr lang="en-US" dirty="0" err="1" smtClean="0"/>
              <a:t>config</a:t>
            </a:r>
            <a:r>
              <a:rPr lang="en-US" dirty="0" smtClean="0"/>
              <a:t> --global </a:t>
            </a:r>
            <a:r>
              <a:rPr lang="en-US" dirty="0" err="1" smtClean="0"/>
              <a:t>user.name</a:t>
            </a:r>
            <a:r>
              <a:rPr lang="en-US" dirty="0" smtClean="0"/>
              <a:t> “your name”</a:t>
            </a:r>
          </a:p>
          <a:p>
            <a:pPr marL="514350" indent="-514350">
              <a:buFont typeface="+mj-lt"/>
              <a:buAutoNum type="arabicPeriod"/>
            </a:pPr>
            <a:r>
              <a:rPr lang="en-US" dirty="0" smtClean="0"/>
              <a:t>Install Go tools</a:t>
            </a:r>
          </a:p>
          <a:p>
            <a:pPr marL="914400" lvl="1" indent="-514350">
              <a:buFont typeface="+mj-lt"/>
              <a:buAutoNum type="arabicPeriod"/>
            </a:pPr>
            <a:r>
              <a:rPr lang="en-US" dirty="0" smtClean="0"/>
              <a:t>Create GOPATH home directory </a:t>
            </a:r>
          </a:p>
          <a:p>
            <a:pPr marL="1314450" lvl="2" indent="-514350"/>
            <a:r>
              <a:rPr lang="en-US" dirty="0" smtClean="0"/>
              <a:t>$ </a:t>
            </a:r>
            <a:r>
              <a:rPr lang="en-US" dirty="0" err="1"/>
              <a:t>mkdir</a:t>
            </a:r>
            <a:r>
              <a:rPr lang="en-US" dirty="0"/>
              <a:t> –p $HOME/</a:t>
            </a:r>
            <a:r>
              <a:rPr lang="en-US" dirty="0" err="1"/>
              <a:t>lcp</a:t>
            </a:r>
            <a:r>
              <a:rPr lang="en-US" dirty="0"/>
              <a:t>/go-</a:t>
            </a:r>
            <a:r>
              <a:rPr lang="en-US" dirty="0" err="1"/>
              <a:t>lang</a:t>
            </a:r>
            <a:r>
              <a:rPr lang="en-US" dirty="0"/>
              <a:t>-</a:t>
            </a:r>
            <a:r>
              <a:rPr lang="en-US" dirty="0" smtClean="0"/>
              <a:t>programming</a:t>
            </a:r>
          </a:p>
          <a:p>
            <a:pPr marL="914400" lvl="1" indent="-514350">
              <a:buFont typeface="+mj-lt"/>
              <a:buAutoNum type="arabicPeriod"/>
            </a:pPr>
            <a:r>
              <a:rPr lang="en-US" dirty="0" smtClean="0"/>
              <a:t>Set GOPATH </a:t>
            </a:r>
            <a:r>
              <a:rPr lang="en-US" dirty="0" err="1" smtClean="0"/>
              <a:t>env</a:t>
            </a:r>
            <a:r>
              <a:rPr lang="en-US" dirty="0" smtClean="0"/>
              <a:t> to point this directory</a:t>
            </a:r>
          </a:p>
          <a:p>
            <a:pPr marL="514350" indent="-514350">
              <a:buFont typeface="+mj-lt"/>
              <a:buAutoNum type="arabicPeriod"/>
            </a:pPr>
            <a:r>
              <a:rPr lang="en-US" dirty="0" smtClean="0"/>
              <a:t>Install Visual Studio Code</a:t>
            </a:r>
          </a:p>
          <a:p>
            <a:pPr marL="914400" lvl="1" indent="-514350"/>
            <a:r>
              <a:rPr lang="en-US" dirty="0" smtClean="0"/>
              <a:t>Install Go plugin</a:t>
            </a:r>
          </a:p>
        </p:txBody>
      </p:sp>
    </p:spTree>
    <p:extLst>
      <p:ext uri="{BB962C8B-B14F-4D97-AF65-F5344CB8AC3E}">
        <p14:creationId xmlns:p14="http://schemas.microsoft.com/office/powerpoint/2010/main" val="1540016519"/>
      </p:ext>
    </p:extLst>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Integer (2-bytes)Data Type in Memory</a:t>
            </a:r>
            <a:br>
              <a:rPr lang="en-US" dirty="0" smtClean="0"/>
            </a:br>
            <a:r>
              <a:rPr lang="en-US" dirty="0" smtClean="0"/>
              <a:t>(illustration only)</a:t>
            </a:r>
            <a:endParaRPr lang="en-US" dirty="0"/>
          </a:p>
        </p:txBody>
      </p:sp>
      <p:sp>
        <p:nvSpPr>
          <p:cNvPr id="3" name="Content Placeholder 2"/>
          <p:cNvSpPr>
            <a:spLocks noGrp="1"/>
          </p:cNvSpPr>
          <p:nvPr>
            <p:ph idx="1"/>
          </p:nvPr>
        </p:nvSpPr>
        <p:spPr>
          <a:xfrm>
            <a:off x="609600" y="1600202"/>
            <a:ext cx="8229600" cy="2761121"/>
          </a:xfrm>
        </p:spPr>
        <p:txBody>
          <a:bodyPr>
            <a:normAutofit/>
          </a:bodyPr>
          <a:lstStyle/>
          <a:p>
            <a:r>
              <a:rPr lang="en-US" sz="2400" dirty="0" smtClean="0"/>
              <a:t>2-bytes can represent:</a:t>
            </a:r>
          </a:p>
          <a:p>
            <a:pPr lvl="1"/>
            <a:r>
              <a:rPr lang="en-US" sz="2000" dirty="0" smtClean="0"/>
              <a:t>‘signed’ numbers </a:t>
            </a:r>
            <a:r>
              <a:rPr lang="en-US" sz="2000" dirty="0"/>
              <a:t>-32,767 </a:t>
            </a:r>
            <a:r>
              <a:rPr lang="en-US" sz="2000" dirty="0" smtClean="0"/>
              <a:t>to </a:t>
            </a:r>
            <a:r>
              <a:rPr lang="en-US" sz="1600" dirty="0"/>
              <a:t>32,767 </a:t>
            </a:r>
            <a:endParaRPr lang="en-US" sz="1600" dirty="0" smtClean="0"/>
          </a:p>
          <a:p>
            <a:pPr lvl="1"/>
            <a:r>
              <a:rPr lang="en-US" sz="2100" dirty="0" smtClean="0"/>
              <a:t>‘unsigned’ numbers 65,534</a:t>
            </a:r>
          </a:p>
          <a:p>
            <a:r>
              <a:rPr lang="en-US" sz="2400" dirty="0" smtClean="0"/>
              <a:t>The following values can all be stored in 2-bytes, either signed or unsigned as appropriate:</a:t>
            </a:r>
            <a:endParaRPr lang="en-US" sz="2000" dirty="0" smtClean="0"/>
          </a:p>
          <a:p>
            <a:pPr lvl="1"/>
            <a:r>
              <a:rPr lang="en-US" sz="2000" dirty="0" smtClean="0"/>
              <a:t>0, 54986, -10, and -32012</a:t>
            </a:r>
            <a:endParaRPr lang="en-US" sz="2000" dirty="0"/>
          </a:p>
          <a:p>
            <a:endParaRPr lang="en-US" sz="2000" dirty="0"/>
          </a:p>
          <a:p>
            <a:pPr lvl="1"/>
            <a:endParaRPr lang="en-US" sz="1600" dirty="0" smtClean="0"/>
          </a:p>
        </p:txBody>
      </p:sp>
      <p:sp>
        <p:nvSpPr>
          <p:cNvPr id="5" name="Rectangle 4"/>
          <p:cNvSpPr/>
          <p:nvPr/>
        </p:nvSpPr>
        <p:spPr>
          <a:xfrm>
            <a:off x="2684955" y="4879139"/>
            <a:ext cx="1207301"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9" name="Rectangle 8"/>
          <p:cNvSpPr/>
          <p:nvPr/>
        </p:nvSpPr>
        <p:spPr>
          <a:xfrm>
            <a:off x="3981719" y="4879139"/>
            <a:ext cx="1192407"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54986</a:t>
            </a:r>
            <a:endParaRPr lang="en-US" dirty="0"/>
          </a:p>
        </p:txBody>
      </p:sp>
      <p:sp>
        <p:nvSpPr>
          <p:cNvPr id="13" name="Rectangle 12"/>
          <p:cNvSpPr/>
          <p:nvPr/>
        </p:nvSpPr>
        <p:spPr>
          <a:xfrm>
            <a:off x="5278483" y="4879139"/>
            <a:ext cx="1185316"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17" name="Rectangle 16"/>
          <p:cNvSpPr/>
          <p:nvPr/>
        </p:nvSpPr>
        <p:spPr>
          <a:xfrm>
            <a:off x="6575247" y="4879139"/>
            <a:ext cx="1185317"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-32012</a:t>
            </a:r>
            <a:endParaRPr lang="en-US" dirty="0"/>
          </a:p>
        </p:txBody>
      </p:sp>
      <p:sp>
        <p:nvSpPr>
          <p:cNvPr id="20" name="TextBox 19"/>
          <p:cNvSpPr txBox="1"/>
          <p:nvPr/>
        </p:nvSpPr>
        <p:spPr>
          <a:xfrm>
            <a:off x="1262944" y="4842118"/>
            <a:ext cx="92256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2-byte</a:t>
            </a:r>
            <a:endParaRPr lang="en-US" dirty="0"/>
          </a:p>
        </p:txBody>
      </p:sp>
      <p:cxnSp>
        <p:nvCxnSpPr>
          <p:cNvPr id="21" name="Straight Arrow Connector 20"/>
          <p:cNvCxnSpPr>
            <a:stCxn id="20" idx="3"/>
            <a:endCxn id="5" idx="1"/>
          </p:cNvCxnSpPr>
          <p:nvPr/>
        </p:nvCxnSpPr>
        <p:spPr>
          <a:xfrm>
            <a:off x="2185508" y="5026784"/>
            <a:ext cx="499447"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3355321" y="5248968"/>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11</a:t>
            </a:r>
            <a:endParaRPr lang="en-US" dirty="0"/>
          </a:p>
        </p:txBody>
      </p:sp>
      <p:sp>
        <p:nvSpPr>
          <p:cNvPr id="23" name="Rectangle 22"/>
          <p:cNvSpPr/>
          <p:nvPr/>
        </p:nvSpPr>
        <p:spPr>
          <a:xfrm>
            <a:off x="4003008" y="5248968"/>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24" name="Rectangle 23"/>
          <p:cNvSpPr/>
          <p:nvPr/>
        </p:nvSpPr>
        <p:spPr>
          <a:xfrm>
            <a:off x="4637191" y="5253103"/>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13</a:t>
            </a:r>
            <a:endParaRPr lang="en-US" dirty="0"/>
          </a:p>
        </p:txBody>
      </p:sp>
      <p:sp>
        <p:nvSpPr>
          <p:cNvPr id="25" name="Rectangle 24"/>
          <p:cNvSpPr/>
          <p:nvPr/>
        </p:nvSpPr>
        <p:spPr>
          <a:xfrm>
            <a:off x="5278483" y="5239640"/>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14</a:t>
            </a:r>
            <a:endParaRPr lang="en-US" dirty="0"/>
          </a:p>
        </p:txBody>
      </p:sp>
      <p:sp>
        <p:nvSpPr>
          <p:cNvPr id="26" name="Rectangle 25"/>
          <p:cNvSpPr/>
          <p:nvPr/>
        </p:nvSpPr>
        <p:spPr>
          <a:xfrm>
            <a:off x="5926864" y="5235222"/>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28" name="TextBox 27"/>
          <p:cNvSpPr txBox="1"/>
          <p:nvPr/>
        </p:nvSpPr>
        <p:spPr>
          <a:xfrm>
            <a:off x="1262943" y="5202619"/>
            <a:ext cx="92256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address</a:t>
            </a:r>
            <a:endParaRPr lang="en-US" dirty="0"/>
          </a:p>
        </p:txBody>
      </p:sp>
      <p:cxnSp>
        <p:nvCxnSpPr>
          <p:cNvPr id="29" name="Straight Arrow Connector 28"/>
          <p:cNvCxnSpPr>
            <a:stCxn id="28" idx="3"/>
          </p:cNvCxnSpPr>
          <p:nvPr/>
        </p:nvCxnSpPr>
        <p:spPr>
          <a:xfrm>
            <a:off x="2185507" y="5387285"/>
            <a:ext cx="511849"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3" name="Rectangle 32"/>
          <p:cNvSpPr/>
          <p:nvPr/>
        </p:nvSpPr>
        <p:spPr>
          <a:xfrm>
            <a:off x="6575246" y="5248968"/>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16</a:t>
            </a:r>
            <a:endParaRPr lang="en-US" dirty="0"/>
          </a:p>
        </p:txBody>
      </p:sp>
      <p:sp>
        <p:nvSpPr>
          <p:cNvPr id="40" name="Rectangle 39"/>
          <p:cNvSpPr/>
          <p:nvPr/>
        </p:nvSpPr>
        <p:spPr>
          <a:xfrm>
            <a:off x="7223629" y="5253723"/>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17</a:t>
            </a:r>
            <a:endParaRPr lang="en-US" dirty="0"/>
          </a:p>
        </p:txBody>
      </p:sp>
      <p:sp>
        <p:nvSpPr>
          <p:cNvPr id="36" name="Rectangle 35"/>
          <p:cNvSpPr/>
          <p:nvPr/>
        </p:nvSpPr>
        <p:spPr>
          <a:xfrm>
            <a:off x="7872011" y="4879139"/>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37" name="Rectangle 36"/>
          <p:cNvSpPr/>
          <p:nvPr/>
        </p:nvSpPr>
        <p:spPr>
          <a:xfrm>
            <a:off x="7872011" y="5253723"/>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18</a:t>
            </a:r>
            <a:endParaRPr lang="en-US" dirty="0"/>
          </a:p>
        </p:txBody>
      </p:sp>
      <p:sp>
        <p:nvSpPr>
          <p:cNvPr id="41" name="Rectangle 40"/>
          <p:cNvSpPr/>
          <p:nvPr/>
        </p:nvSpPr>
        <p:spPr>
          <a:xfrm>
            <a:off x="2697356" y="5253103"/>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Tree>
    <p:extLst>
      <p:ext uri="{BB962C8B-B14F-4D97-AF65-F5344CB8AC3E}">
        <p14:creationId xmlns:p14="http://schemas.microsoft.com/office/powerpoint/2010/main" val="265512872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String Data Type in Memory</a:t>
            </a:r>
            <a:br>
              <a:rPr lang="en-US" dirty="0" smtClean="0"/>
            </a:br>
            <a:r>
              <a:rPr lang="en-US" dirty="0" smtClean="0"/>
              <a:t>(illustration only)</a:t>
            </a:r>
            <a:endParaRPr lang="en-US" dirty="0"/>
          </a:p>
        </p:txBody>
      </p:sp>
      <p:sp>
        <p:nvSpPr>
          <p:cNvPr id="3" name="Content Placeholder 2"/>
          <p:cNvSpPr>
            <a:spLocks noGrp="1"/>
          </p:cNvSpPr>
          <p:nvPr>
            <p:ph idx="1"/>
          </p:nvPr>
        </p:nvSpPr>
        <p:spPr>
          <a:xfrm>
            <a:off x="609600" y="1600202"/>
            <a:ext cx="8229600" cy="969863"/>
          </a:xfrm>
        </p:spPr>
        <p:txBody>
          <a:bodyPr>
            <a:normAutofit/>
          </a:bodyPr>
          <a:lstStyle/>
          <a:p>
            <a:r>
              <a:rPr lang="en-US" sz="2400" dirty="0" smtClean="0"/>
              <a:t>Imagine strings are stored as:</a:t>
            </a:r>
            <a:endParaRPr lang="en-US" sz="2400" dirty="0"/>
          </a:p>
          <a:p>
            <a:pPr lvl="1"/>
            <a:r>
              <a:rPr lang="en-US" sz="2000" dirty="0" smtClean="0"/>
              <a:t>[length (32-bits) | utf-8 characters]</a:t>
            </a:r>
          </a:p>
        </p:txBody>
      </p:sp>
      <p:sp>
        <p:nvSpPr>
          <p:cNvPr id="5" name="Rectangle 4"/>
          <p:cNvSpPr/>
          <p:nvPr/>
        </p:nvSpPr>
        <p:spPr>
          <a:xfrm>
            <a:off x="2726892" y="3460391"/>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7" name="Rectangle 6"/>
          <p:cNvSpPr/>
          <p:nvPr/>
        </p:nvSpPr>
        <p:spPr>
          <a:xfrm>
            <a:off x="3375274" y="3460391"/>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6</a:t>
            </a:r>
            <a:endParaRPr lang="en-US" dirty="0"/>
          </a:p>
        </p:txBody>
      </p:sp>
      <p:sp>
        <p:nvSpPr>
          <p:cNvPr id="9" name="Rectangle 8"/>
          <p:cNvSpPr/>
          <p:nvPr/>
        </p:nvSpPr>
        <p:spPr>
          <a:xfrm>
            <a:off x="4023656" y="3460391"/>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‘v’</a:t>
            </a:r>
            <a:endParaRPr lang="en-US" dirty="0"/>
          </a:p>
        </p:txBody>
      </p:sp>
      <p:sp>
        <p:nvSpPr>
          <p:cNvPr id="11" name="Rectangle 10"/>
          <p:cNvSpPr/>
          <p:nvPr/>
        </p:nvSpPr>
        <p:spPr>
          <a:xfrm>
            <a:off x="4672038" y="3460391"/>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‘e’</a:t>
            </a:r>
            <a:endParaRPr lang="en-US" dirty="0"/>
          </a:p>
        </p:txBody>
      </p:sp>
      <p:sp>
        <p:nvSpPr>
          <p:cNvPr id="13" name="Rectangle 12"/>
          <p:cNvSpPr/>
          <p:nvPr/>
        </p:nvSpPr>
        <p:spPr>
          <a:xfrm>
            <a:off x="5320420" y="3460391"/>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‘r’</a:t>
            </a:r>
            <a:endParaRPr lang="en-US" dirty="0"/>
          </a:p>
        </p:txBody>
      </p:sp>
      <p:sp>
        <p:nvSpPr>
          <p:cNvPr id="15" name="Rectangle 14"/>
          <p:cNvSpPr/>
          <p:nvPr/>
        </p:nvSpPr>
        <p:spPr>
          <a:xfrm>
            <a:off x="5968802" y="3460391"/>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‘o’</a:t>
            </a:r>
            <a:endParaRPr lang="en-US" dirty="0"/>
          </a:p>
        </p:txBody>
      </p:sp>
      <p:sp>
        <p:nvSpPr>
          <p:cNvPr id="17" name="Rectangle 16"/>
          <p:cNvSpPr/>
          <p:nvPr/>
        </p:nvSpPr>
        <p:spPr>
          <a:xfrm>
            <a:off x="6617184" y="3460391"/>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‘l’</a:t>
            </a:r>
            <a:endParaRPr lang="en-US" dirty="0"/>
          </a:p>
        </p:txBody>
      </p:sp>
      <p:sp>
        <p:nvSpPr>
          <p:cNvPr id="19" name="Rectangle 18"/>
          <p:cNvSpPr/>
          <p:nvPr/>
        </p:nvSpPr>
        <p:spPr>
          <a:xfrm>
            <a:off x="7265566" y="3460391"/>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20" name="TextBox 19"/>
          <p:cNvSpPr txBox="1"/>
          <p:nvPr/>
        </p:nvSpPr>
        <p:spPr>
          <a:xfrm>
            <a:off x="609601" y="3423370"/>
            <a:ext cx="161784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utf-8(1-byte)</a:t>
            </a:r>
            <a:endParaRPr lang="en-US" dirty="0"/>
          </a:p>
        </p:txBody>
      </p:sp>
      <p:cxnSp>
        <p:nvCxnSpPr>
          <p:cNvPr id="21" name="Straight Arrow Connector 20"/>
          <p:cNvCxnSpPr>
            <a:stCxn id="20" idx="3"/>
            <a:endCxn id="5" idx="1"/>
          </p:cNvCxnSpPr>
          <p:nvPr/>
        </p:nvCxnSpPr>
        <p:spPr>
          <a:xfrm>
            <a:off x="2227445" y="3608036"/>
            <a:ext cx="499447"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3397258" y="3830220"/>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23" name="Rectangle 22"/>
          <p:cNvSpPr/>
          <p:nvPr/>
        </p:nvSpPr>
        <p:spPr>
          <a:xfrm>
            <a:off x="4044945" y="3830220"/>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14</a:t>
            </a:r>
            <a:endParaRPr lang="en-US" dirty="0"/>
          </a:p>
        </p:txBody>
      </p:sp>
      <p:sp>
        <p:nvSpPr>
          <p:cNvPr id="24" name="Rectangle 23"/>
          <p:cNvSpPr/>
          <p:nvPr/>
        </p:nvSpPr>
        <p:spPr>
          <a:xfrm>
            <a:off x="4679128" y="3845709"/>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25" name="Rectangle 24"/>
          <p:cNvSpPr/>
          <p:nvPr/>
        </p:nvSpPr>
        <p:spPr>
          <a:xfrm>
            <a:off x="5320420" y="3820892"/>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16</a:t>
            </a:r>
            <a:endParaRPr lang="en-US" dirty="0"/>
          </a:p>
        </p:txBody>
      </p:sp>
      <p:sp>
        <p:nvSpPr>
          <p:cNvPr id="26" name="Rectangle 25"/>
          <p:cNvSpPr/>
          <p:nvPr/>
        </p:nvSpPr>
        <p:spPr>
          <a:xfrm>
            <a:off x="5968801" y="3816474"/>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17</a:t>
            </a:r>
            <a:endParaRPr lang="en-US" dirty="0"/>
          </a:p>
        </p:txBody>
      </p:sp>
      <p:sp>
        <p:nvSpPr>
          <p:cNvPr id="28" name="TextBox 27"/>
          <p:cNvSpPr txBox="1"/>
          <p:nvPr/>
        </p:nvSpPr>
        <p:spPr>
          <a:xfrm>
            <a:off x="609602" y="3783871"/>
            <a:ext cx="1617842"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address</a:t>
            </a:r>
            <a:endParaRPr lang="en-US" dirty="0"/>
          </a:p>
        </p:txBody>
      </p:sp>
      <p:cxnSp>
        <p:nvCxnSpPr>
          <p:cNvPr id="29" name="Straight Arrow Connector 28"/>
          <p:cNvCxnSpPr>
            <a:stCxn id="28" idx="3"/>
          </p:cNvCxnSpPr>
          <p:nvPr/>
        </p:nvCxnSpPr>
        <p:spPr>
          <a:xfrm>
            <a:off x="2227444" y="3968537"/>
            <a:ext cx="511849"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2874570" y="3858410"/>
            <a:ext cx="247754" cy="369332"/>
          </a:xfrm>
          <a:prstGeom prst="rect">
            <a:avLst/>
          </a:prstGeom>
          <a:noFill/>
        </p:spPr>
        <p:txBody>
          <a:bodyPr wrap="square" rtlCol="0">
            <a:spAutoFit/>
          </a:bodyPr>
          <a:lstStyle/>
          <a:p>
            <a:r>
              <a:rPr lang="is-IS" dirty="0" smtClean="0"/>
              <a:t>…</a:t>
            </a:r>
            <a:endParaRPr lang="en-US" dirty="0"/>
          </a:p>
        </p:txBody>
      </p:sp>
      <p:sp>
        <p:nvSpPr>
          <p:cNvPr id="33" name="Rectangle 32"/>
          <p:cNvSpPr/>
          <p:nvPr/>
        </p:nvSpPr>
        <p:spPr>
          <a:xfrm>
            <a:off x="6617183" y="3830220"/>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18</a:t>
            </a:r>
            <a:endParaRPr lang="en-US" dirty="0"/>
          </a:p>
        </p:txBody>
      </p:sp>
      <p:sp>
        <p:nvSpPr>
          <p:cNvPr id="34" name="Rectangle 33"/>
          <p:cNvSpPr/>
          <p:nvPr/>
        </p:nvSpPr>
        <p:spPr>
          <a:xfrm>
            <a:off x="2815668" y="5305035"/>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35" name="Rectangle 34"/>
          <p:cNvSpPr/>
          <p:nvPr/>
        </p:nvSpPr>
        <p:spPr>
          <a:xfrm>
            <a:off x="3464050" y="5305035"/>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36" name="Rectangle 35"/>
          <p:cNvSpPr/>
          <p:nvPr/>
        </p:nvSpPr>
        <p:spPr>
          <a:xfrm>
            <a:off x="4112432" y="5305035"/>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a:t>
            </a:r>
            <a:r>
              <a:rPr lang="en-US" dirty="0"/>
              <a:t>世</a:t>
            </a:r>
            <a:r>
              <a:rPr lang="en-US" dirty="0" smtClean="0"/>
              <a:t>’</a:t>
            </a:r>
            <a:endParaRPr lang="en-US" dirty="0"/>
          </a:p>
        </p:txBody>
      </p:sp>
      <p:sp>
        <p:nvSpPr>
          <p:cNvPr id="37" name="Rectangle 36"/>
          <p:cNvSpPr/>
          <p:nvPr/>
        </p:nvSpPr>
        <p:spPr>
          <a:xfrm>
            <a:off x="4760814" y="5305035"/>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a:t>‘界’</a:t>
            </a:r>
          </a:p>
        </p:txBody>
      </p:sp>
      <p:sp>
        <p:nvSpPr>
          <p:cNvPr id="41" name="Rectangle 40"/>
          <p:cNvSpPr/>
          <p:nvPr/>
        </p:nvSpPr>
        <p:spPr>
          <a:xfrm>
            <a:off x="5394184" y="5305035"/>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42" name="TextBox 41"/>
          <p:cNvSpPr txBox="1"/>
          <p:nvPr/>
        </p:nvSpPr>
        <p:spPr>
          <a:xfrm>
            <a:off x="609602" y="5268014"/>
            <a:ext cx="1617842"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utf8(3-bytes)</a:t>
            </a:r>
            <a:endParaRPr lang="en-US" dirty="0"/>
          </a:p>
        </p:txBody>
      </p:sp>
      <p:cxnSp>
        <p:nvCxnSpPr>
          <p:cNvPr id="43" name="Straight Arrow Connector 42"/>
          <p:cNvCxnSpPr>
            <a:stCxn id="42" idx="3"/>
            <a:endCxn id="34" idx="1"/>
          </p:cNvCxnSpPr>
          <p:nvPr/>
        </p:nvCxnSpPr>
        <p:spPr>
          <a:xfrm>
            <a:off x="2227444" y="5452680"/>
            <a:ext cx="588224"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44" name="Rectangle 43"/>
          <p:cNvSpPr/>
          <p:nvPr/>
        </p:nvSpPr>
        <p:spPr>
          <a:xfrm>
            <a:off x="3486034" y="5674864"/>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45" name="Rectangle 44"/>
          <p:cNvSpPr/>
          <p:nvPr/>
        </p:nvSpPr>
        <p:spPr>
          <a:xfrm>
            <a:off x="4133721" y="5674864"/>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14</a:t>
            </a:r>
            <a:endParaRPr lang="en-US" dirty="0"/>
          </a:p>
        </p:txBody>
      </p:sp>
      <p:sp>
        <p:nvSpPr>
          <p:cNvPr id="46" name="Rectangle 45"/>
          <p:cNvSpPr/>
          <p:nvPr/>
        </p:nvSpPr>
        <p:spPr>
          <a:xfrm>
            <a:off x="4767904" y="5690353"/>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17</a:t>
            </a:r>
            <a:endParaRPr lang="en-US" dirty="0"/>
          </a:p>
        </p:txBody>
      </p:sp>
      <p:sp>
        <p:nvSpPr>
          <p:cNvPr id="50" name="TextBox 49"/>
          <p:cNvSpPr txBox="1"/>
          <p:nvPr/>
        </p:nvSpPr>
        <p:spPr>
          <a:xfrm>
            <a:off x="609600" y="5628515"/>
            <a:ext cx="161784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address</a:t>
            </a:r>
            <a:endParaRPr lang="en-US" dirty="0"/>
          </a:p>
        </p:txBody>
      </p:sp>
      <p:cxnSp>
        <p:nvCxnSpPr>
          <p:cNvPr id="51" name="Straight Arrow Connector 50"/>
          <p:cNvCxnSpPr>
            <a:stCxn id="50" idx="3"/>
          </p:cNvCxnSpPr>
          <p:nvPr/>
        </p:nvCxnSpPr>
        <p:spPr>
          <a:xfrm>
            <a:off x="2227444" y="5813181"/>
            <a:ext cx="600625"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52" name="TextBox 51"/>
          <p:cNvSpPr txBox="1"/>
          <p:nvPr/>
        </p:nvSpPr>
        <p:spPr>
          <a:xfrm>
            <a:off x="2963346" y="5703054"/>
            <a:ext cx="247754" cy="369332"/>
          </a:xfrm>
          <a:prstGeom prst="rect">
            <a:avLst/>
          </a:prstGeom>
          <a:noFill/>
        </p:spPr>
        <p:txBody>
          <a:bodyPr wrap="square" rtlCol="0">
            <a:spAutoFit/>
          </a:bodyPr>
          <a:lstStyle/>
          <a:p>
            <a:r>
              <a:rPr lang="is-IS" dirty="0" smtClean="0"/>
              <a:t>…</a:t>
            </a:r>
            <a:endParaRPr lang="en-US" dirty="0"/>
          </a:p>
        </p:txBody>
      </p:sp>
      <p:sp>
        <p:nvSpPr>
          <p:cNvPr id="56" name="Content Placeholder 2"/>
          <p:cNvSpPr txBox="1">
            <a:spLocks/>
          </p:cNvSpPr>
          <p:nvPr/>
        </p:nvSpPr>
        <p:spPr>
          <a:xfrm>
            <a:off x="609600" y="4348187"/>
            <a:ext cx="8229600" cy="953708"/>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smtClean="0"/>
              <a:t>The </a:t>
            </a:r>
            <a:r>
              <a:rPr lang="en-US" sz="2400" dirty="0"/>
              <a:t>string “世界” </a:t>
            </a:r>
            <a:r>
              <a:rPr lang="en-US" sz="2400" dirty="0" smtClean="0"/>
              <a:t>has 2 elements:</a:t>
            </a:r>
          </a:p>
          <a:p>
            <a:pPr lvl="1"/>
            <a:r>
              <a:rPr lang="en-US" sz="2400" dirty="0"/>
              <a:t>‘</a:t>
            </a:r>
            <a:r>
              <a:rPr lang="en-US" sz="2400" dirty="0" smtClean="0"/>
              <a:t>世’, and ‘</a:t>
            </a:r>
            <a:r>
              <a:rPr lang="en-US" sz="2400" dirty="0"/>
              <a:t>界</a:t>
            </a:r>
            <a:r>
              <a:rPr lang="en-US" sz="2400" dirty="0" smtClean="0"/>
              <a:t>’ </a:t>
            </a:r>
            <a:endParaRPr lang="en-US" sz="2400" dirty="0"/>
          </a:p>
        </p:txBody>
      </p:sp>
      <p:sp>
        <p:nvSpPr>
          <p:cNvPr id="39" name="Rectangle 38"/>
          <p:cNvSpPr/>
          <p:nvPr/>
        </p:nvSpPr>
        <p:spPr>
          <a:xfrm>
            <a:off x="5394184" y="5690353"/>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20</a:t>
            </a:r>
            <a:endParaRPr lang="en-US" dirty="0"/>
          </a:p>
        </p:txBody>
      </p:sp>
      <p:sp>
        <p:nvSpPr>
          <p:cNvPr id="40" name="Rectangle 39"/>
          <p:cNvSpPr/>
          <p:nvPr/>
        </p:nvSpPr>
        <p:spPr>
          <a:xfrm>
            <a:off x="7265566" y="3834975"/>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19</a:t>
            </a:r>
            <a:endParaRPr lang="en-US" dirty="0"/>
          </a:p>
        </p:txBody>
      </p:sp>
      <p:sp>
        <p:nvSpPr>
          <p:cNvPr id="47" name="Content Placeholder 2"/>
          <p:cNvSpPr txBox="1">
            <a:spLocks/>
          </p:cNvSpPr>
          <p:nvPr/>
        </p:nvSpPr>
        <p:spPr>
          <a:xfrm>
            <a:off x="609600" y="2474109"/>
            <a:ext cx="8229600" cy="96986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smtClean="0"/>
              <a:t>The string “</a:t>
            </a:r>
            <a:r>
              <a:rPr lang="en-US" sz="2400" dirty="0" err="1" smtClean="0"/>
              <a:t>verrol</a:t>
            </a:r>
            <a:r>
              <a:rPr lang="en-US" sz="2400" dirty="0" smtClean="0"/>
              <a:t>” has 6 elements:</a:t>
            </a:r>
          </a:p>
          <a:p>
            <a:pPr lvl="1"/>
            <a:r>
              <a:rPr lang="en-US" sz="2400" dirty="0" smtClean="0"/>
              <a:t>‘v’, ‘e’, ‘r’, ‘r’, ‘o’, and ‘l’ </a:t>
            </a:r>
            <a:endParaRPr lang="en-US" sz="2400" dirty="0"/>
          </a:p>
        </p:txBody>
      </p:sp>
    </p:spTree>
    <p:extLst>
      <p:ext uri="{BB962C8B-B14F-4D97-AF65-F5344CB8AC3E}">
        <p14:creationId xmlns:p14="http://schemas.microsoft.com/office/powerpoint/2010/main" val="46088865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nip Same Side Corner Rectangle 5"/>
          <p:cNvSpPr/>
          <p:nvPr/>
        </p:nvSpPr>
        <p:spPr>
          <a:xfrm>
            <a:off x="0" y="3368497"/>
            <a:ext cx="9144000" cy="978367"/>
          </a:xfrm>
          <a:prstGeom prst="snip2SameRect">
            <a:avLst>
              <a:gd name="adj1" fmla="val 0"/>
              <a:gd name="adj2" fmla="val 0"/>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400" b="1" dirty="0" smtClean="0"/>
              <a:t>Section </a:t>
            </a:r>
            <a:r>
              <a:rPr lang="en-US" sz="2400" b="1" dirty="0"/>
              <a:t>5</a:t>
            </a:r>
            <a:r>
              <a:rPr lang="en-US" sz="2400" b="1" dirty="0" smtClean="0"/>
              <a:t> </a:t>
            </a:r>
            <a:r>
              <a:rPr lang="mr-IN" sz="2400" b="1" dirty="0" smtClean="0"/>
              <a:t>–</a:t>
            </a:r>
            <a:r>
              <a:rPr lang="en-US" sz="2400" b="1" dirty="0" smtClean="0"/>
              <a:t> Constants and Variables</a:t>
            </a:r>
            <a:endParaRPr lang="en-US" sz="2400" b="1" dirty="0"/>
          </a:p>
        </p:txBody>
      </p:sp>
      <p:sp>
        <p:nvSpPr>
          <p:cNvPr id="4" name="Rectangle 3"/>
          <p:cNvSpPr/>
          <p:nvPr/>
        </p:nvSpPr>
        <p:spPr>
          <a:xfrm>
            <a:off x="0" y="2286000"/>
            <a:ext cx="9144000" cy="1072795"/>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2800" dirty="0" smtClean="0">
                <a:latin typeface="Arial Black"/>
                <a:cs typeface="Arial Black"/>
              </a:rPr>
              <a:t>Chapter 2 : The Basics</a:t>
            </a:r>
            <a:endParaRPr lang="en-US" sz="2800" dirty="0">
              <a:latin typeface="Arial Black"/>
              <a:cs typeface="Arial Black"/>
            </a:endParaRPr>
          </a:p>
        </p:txBody>
      </p:sp>
    </p:spTree>
    <p:extLst>
      <p:ext uri="{BB962C8B-B14F-4D97-AF65-F5344CB8AC3E}">
        <p14:creationId xmlns:p14="http://schemas.microsoft.com/office/powerpoint/2010/main" val="2008175485"/>
      </p:ext>
    </p:extLst>
  </p:cSld>
  <p:clrMapOvr>
    <a:masterClrMapping/>
  </p:clrMapOvr>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Defining and Using Constants</a:t>
            </a:r>
          </a:p>
          <a:p>
            <a:r>
              <a:rPr lang="en-US" dirty="0" smtClean="0"/>
              <a:t>Defining and Using Variables</a:t>
            </a:r>
          </a:p>
        </p:txBody>
      </p:sp>
    </p:spTree>
    <p:extLst>
      <p:ext uri="{BB962C8B-B14F-4D97-AF65-F5344CB8AC3E}">
        <p14:creationId xmlns:p14="http://schemas.microsoft.com/office/powerpoint/2010/main" val="370731961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Basic Data Types</a:t>
            </a:r>
            <a:endParaRPr lang="en-US" dirty="0"/>
          </a:p>
        </p:txBody>
      </p:sp>
      <p:sp>
        <p:nvSpPr>
          <p:cNvPr id="3" name="Content Placeholder 2"/>
          <p:cNvSpPr>
            <a:spLocks noGrp="1"/>
          </p:cNvSpPr>
          <p:nvPr>
            <p:ph idx="1"/>
          </p:nvPr>
        </p:nvSpPr>
        <p:spPr/>
        <p:txBody>
          <a:bodyPr>
            <a:noAutofit/>
          </a:bodyPr>
          <a:lstStyle/>
          <a:p>
            <a:r>
              <a:rPr lang="en-US" sz="2000" dirty="0" err="1" smtClean="0"/>
              <a:t>bool</a:t>
            </a:r>
            <a:endParaRPr lang="en-US" sz="2000" dirty="0"/>
          </a:p>
          <a:p>
            <a:r>
              <a:rPr lang="en-US" sz="2000" dirty="0" smtClean="0"/>
              <a:t>string</a:t>
            </a:r>
            <a:endParaRPr lang="en-US" sz="2000" dirty="0"/>
          </a:p>
          <a:p>
            <a:r>
              <a:rPr lang="en-US" sz="2000" dirty="0"/>
              <a:t>Numeric types</a:t>
            </a:r>
            <a:r>
              <a:rPr lang="en-US" sz="2000" dirty="0" smtClean="0"/>
              <a:t>:</a:t>
            </a:r>
          </a:p>
          <a:p>
            <a:pPr lvl="1"/>
            <a:r>
              <a:rPr lang="en-US" sz="1600" dirty="0" err="1" smtClean="0"/>
              <a:t>uint</a:t>
            </a:r>
            <a:r>
              <a:rPr lang="en-US" sz="1600" dirty="0" smtClean="0"/>
              <a:t>        </a:t>
            </a:r>
            <a:r>
              <a:rPr lang="en-US" sz="1600" dirty="0"/>
              <a:t>either 32 or 64 </a:t>
            </a:r>
            <a:r>
              <a:rPr lang="en-US" sz="1600" dirty="0" smtClean="0"/>
              <a:t>bits</a:t>
            </a:r>
          </a:p>
          <a:p>
            <a:pPr lvl="1"/>
            <a:r>
              <a:rPr lang="en-US" sz="1600" dirty="0" err="1" smtClean="0"/>
              <a:t>int</a:t>
            </a:r>
            <a:r>
              <a:rPr lang="en-US" sz="1600" dirty="0" smtClean="0"/>
              <a:t>         </a:t>
            </a:r>
            <a:r>
              <a:rPr lang="en-US" sz="1600" dirty="0"/>
              <a:t>same size as </a:t>
            </a:r>
            <a:r>
              <a:rPr lang="en-US" sz="1600" dirty="0" err="1" smtClean="0"/>
              <a:t>uint</a:t>
            </a:r>
            <a:endParaRPr lang="en-US" sz="1600" dirty="0" smtClean="0"/>
          </a:p>
          <a:p>
            <a:pPr lvl="1"/>
            <a:r>
              <a:rPr lang="en-US" sz="1600" dirty="0" err="1" smtClean="0"/>
              <a:t>uintptr</a:t>
            </a:r>
            <a:r>
              <a:rPr lang="en-US" sz="1600" dirty="0" smtClean="0"/>
              <a:t>     </a:t>
            </a:r>
            <a:r>
              <a:rPr lang="en-US" sz="1600" dirty="0"/>
              <a:t>an unsigned integer large enough to store the </a:t>
            </a:r>
            <a:r>
              <a:rPr lang="en-US" sz="1600" dirty="0" err="1"/>
              <a:t>uninterpreted</a:t>
            </a:r>
            <a:r>
              <a:rPr lang="en-US" sz="1600" dirty="0"/>
              <a:t> bits </a:t>
            </a:r>
            <a:r>
              <a:rPr lang="en-US" sz="1600" dirty="0" smtClean="0"/>
              <a:t>of a </a:t>
            </a:r>
            <a:r>
              <a:rPr lang="en-US" sz="1600" dirty="0"/>
              <a:t>pointer </a:t>
            </a:r>
            <a:r>
              <a:rPr lang="en-US" sz="1600" dirty="0" smtClean="0"/>
              <a:t>value</a:t>
            </a:r>
          </a:p>
          <a:p>
            <a:pPr lvl="1"/>
            <a:r>
              <a:rPr lang="en-US" sz="1600" dirty="0" smtClean="0"/>
              <a:t>uint8, uint16, uint32, uint64</a:t>
            </a:r>
          </a:p>
          <a:p>
            <a:pPr lvl="1"/>
            <a:r>
              <a:rPr lang="en-US" sz="1600" dirty="0" smtClean="0"/>
              <a:t>int8, int16, int32, int64</a:t>
            </a:r>
          </a:p>
          <a:p>
            <a:pPr lvl="1"/>
            <a:r>
              <a:rPr lang="en-US" sz="1600" dirty="0" smtClean="0"/>
              <a:t>float32     </a:t>
            </a:r>
            <a:r>
              <a:rPr lang="en-US" sz="1600" dirty="0"/>
              <a:t>the set of all IEEE-754 32-bit floating-point </a:t>
            </a:r>
            <a:r>
              <a:rPr lang="en-US" sz="1600" dirty="0" smtClean="0"/>
              <a:t>numbers</a:t>
            </a:r>
          </a:p>
          <a:p>
            <a:pPr lvl="1"/>
            <a:r>
              <a:rPr lang="en-US" sz="1600" dirty="0" smtClean="0"/>
              <a:t>float64     </a:t>
            </a:r>
            <a:r>
              <a:rPr lang="en-US" sz="1600" dirty="0"/>
              <a:t>the set of all IEEE-754 64-bit floating-point </a:t>
            </a:r>
            <a:r>
              <a:rPr lang="en-US" sz="1600" dirty="0" smtClean="0"/>
              <a:t>numbers</a:t>
            </a:r>
          </a:p>
          <a:p>
            <a:pPr lvl="1"/>
            <a:r>
              <a:rPr lang="en-US" sz="1600" dirty="0" smtClean="0"/>
              <a:t>complex64   </a:t>
            </a:r>
            <a:r>
              <a:rPr lang="en-US" sz="1600" dirty="0"/>
              <a:t>the set of all complex numbers with float32 real and imaginary </a:t>
            </a:r>
            <a:r>
              <a:rPr lang="en-US" sz="1600" dirty="0" smtClean="0"/>
              <a:t>parts</a:t>
            </a:r>
          </a:p>
          <a:p>
            <a:pPr lvl="1"/>
            <a:r>
              <a:rPr lang="en-US" sz="1600" dirty="0" smtClean="0"/>
              <a:t>complex128  </a:t>
            </a:r>
            <a:r>
              <a:rPr lang="en-US" sz="1600" dirty="0"/>
              <a:t>the set of all complex numbers with float64 real and imaginary </a:t>
            </a:r>
            <a:r>
              <a:rPr lang="en-US" sz="1600" dirty="0" smtClean="0"/>
              <a:t>parts</a:t>
            </a:r>
          </a:p>
          <a:p>
            <a:pPr lvl="1"/>
            <a:r>
              <a:rPr lang="en-US" sz="1600" dirty="0" smtClean="0"/>
              <a:t>byte        </a:t>
            </a:r>
            <a:r>
              <a:rPr lang="en-US" sz="1600" dirty="0"/>
              <a:t>alias for </a:t>
            </a:r>
            <a:r>
              <a:rPr lang="en-US" sz="1600" dirty="0" smtClean="0"/>
              <a:t>uint8</a:t>
            </a:r>
          </a:p>
          <a:p>
            <a:pPr lvl="1"/>
            <a:r>
              <a:rPr lang="en-US" sz="1600" dirty="0" smtClean="0"/>
              <a:t>rune        </a:t>
            </a:r>
            <a:r>
              <a:rPr lang="en-US" sz="1600" dirty="0"/>
              <a:t>alias for int32 (represents a Unicode code point)</a:t>
            </a:r>
          </a:p>
          <a:p>
            <a:endParaRPr lang="en-US" sz="2000" dirty="0"/>
          </a:p>
        </p:txBody>
      </p:sp>
    </p:spTree>
    <p:extLst>
      <p:ext uri="{BB962C8B-B14F-4D97-AF65-F5344CB8AC3E}">
        <p14:creationId xmlns:p14="http://schemas.microsoft.com/office/powerpoint/2010/main" val="297276673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 Value</a:t>
            </a:r>
            <a:endParaRPr lang="en-US" dirty="0"/>
          </a:p>
        </p:txBody>
      </p:sp>
      <p:sp>
        <p:nvSpPr>
          <p:cNvPr id="3" name="Content Placeholder 2"/>
          <p:cNvSpPr>
            <a:spLocks noGrp="1"/>
          </p:cNvSpPr>
          <p:nvPr>
            <p:ph idx="1"/>
          </p:nvPr>
        </p:nvSpPr>
        <p:spPr/>
        <p:txBody>
          <a:bodyPr>
            <a:normAutofit fontScale="62500" lnSpcReduction="20000"/>
          </a:bodyPr>
          <a:lstStyle/>
          <a:p>
            <a:r>
              <a:rPr lang="en-US" dirty="0" smtClean="0"/>
              <a:t>What is a ‘value’?</a:t>
            </a:r>
          </a:p>
          <a:p>
            <a:r>
              <a:rPr lang="en-US" dirty="0" err="1" smtClean="0"/>
              <a:t>Verrol’s</a:t>
            </a:r>
            <a:r>
              <a:rPr lang="en-US" dirty="0" smtClean="0"/>
              <a:t> definition: </a:t>
            </a:r>
          </a:p>
          <a:p>
            <a:pPr lvl="1"/>
            <a:r>
              <a:rPr lang="en-US" dirty="0" smtClean="0"/>
              <a:t>A value is an </a:t>
            </a:r>
            <a:r>
              <a:rPr lang="en-US" b="1" i="1" dirty="0" smtClean="0">
                <a:solidFill>
                  <a:srgbClr val="008000"/>
                </a:solidFill>
              </a:rPr>
              <a:t>abstraction</a:t>
            </a:r>
            <a:r>
              <a:rPr lang="en-US" dirty="0" smtClean="0">
                <a:solidFill>
                  <a:srgbClr val="008000"/>
                </a:solidFill>
              </a:rPr>
              <a:t> </a:t>
            </a:r>
            <a:r>
              <a:rPr lang="en-US" dirty="0" smtClean="0"/>
              <a:t>to </a:t>
            </a:r>
            <a:r>
              <a:rPr lang="en-US" b="1" i="1" dirty="0" smtClean="0">
                <a:solidFill>
                  <a:srgbClr val="3366FF"/>
                </a:solidFill>
              </a:rPr>
              <a:t>represent</a:t>
            </a:r>
            <a:r>
              <a:rPr lang="en-US" dirty="0" smtClean="0">
                <a:solidFill>
                  <a:srgbClr val="3366FF"/>
                </a:solidFill>
              </a:rPr>
              <a:t> </a:t>
            </a:r>
            <a:r>
              <a:rPr lang="en-US" dirty="0" smtClean="0"/>
              <a:t>a </a:t>
            </a:r>
            <a:r>
              <a:rPr lang="en-US" b="1" i="1" dirty="0" smtClean="0">
                <a:solidFill>
                  <a:schemeClr val="accent5">
                    <a:lumMod val="75000"/>
                  </a:schemeClr>
                </a:solidFill>
              </a:rPr>
              <a:t>computed</a:t>
            </a:r>
            <a:r>
              <a:rPr lang="en-US" b="1" i="1" dirty="0" smtClean="0"/>
              <a:t> </a:t>
            </a:r>
            <a:r>
              <a:rPr lang="en-US" b="1" i="1" dirty="0" smtClean="0">
                <a:solidFill>
                  <a:schemeClr val="bg2">
                    <a:lumMod val="50000"/>
                  </a:schemeClr>
                </a:solidFill>
              </a:rPr>
              <a:t>result</a:t>
            </a:r>
          </a:p>
          <a:p>
            <a:pPr lvl="1"/>
            <a:r>
              <a:rPr lang="en-US" dirty="0" smtClean="0"/>
              <a:t>Not all values </a:t>
            </a:r>
            <a:r>
              <a:rPr lang="en-US" b="1" i="1" dirty="0" smtClean="0">
                <a:solidFill>
                  <a:schemeClr val="accent5">
                    <a:lumMod val="75000"/>
                  </a:schemeClr>
                </a:solidFill>
              </a:rPr>
              <a:t>computed,</a:t>
            </a:r>
            <a:r>
              <a:rPr lang="en-US" dirty="0" smtClean="0"/>
              <a:t> some values just </a:t>
            </a:r>
            <a:r>
              <a:rPr lang="en-US" b="1" i="1" dirty="0" smtClean="0">
                <a:solidFill>
                  <a:srgbClr val="008000"/>
                </a:solidFill>
              </a:rPr>
              <a:t>represents </a:t>
            </a:r>
            <a:r>
              <a:rPr lang="en-US" b="1" i="1" dirty="0" smtClean="0">
                <a:solidFill>
                  <a:srgbClr val="3366FF"/>
                </a:solidFill>
              </a:rPr>
              <a:t>themselves</a:t>
            </a:r>
            <a:r>
              <a:rPr lang="en-US" dirty="0" smtClean="0"/>
              <a:t>. When a value stands for itself, we call it a </a:t>
            </a:r>
            <a:r>
              <a:rPr lang="en-US" b="1" i="1" dirty="0" smtClean="0">
                <a:solidFill>
                  <a:schemeClr val="bg2">
                    <a:lumMod val="50000"/>
                  </a:schemeClr>
                </a:solidFill>
              </a:rPr>
              <a:t>literal</a:t>
            </a:r>
            <a:r>
              <a:rPr lang="en-US" dirty="0" smtClean="0"/>
              <a:t>. NOTE, a </a:t>
            </a:r>
            <a:r>
              <a:rPr lang="en-US" b="1" i="1" dirty="0" smtClean="0">
                <a:solidFill>
                  <a:schemeClr val="bg2">
                    <a:lumMod val="50000"/>
                  </a:schemeClr>
                </a:solidFill>
              </a:rPr>
              <a:t>literal </a:t>
            </a:r>
            <a:r>
              <a:rPr lang="en-US" dirty="0" smtClean="0"/>
              <a:t>is still a value.</a:t>
            </a:r>
          </a:p>
          <a:p>
            <a:r>
              <a:rPr lang="en-US" dirty="0" smtClean="0"/>
              <a:t>Examples:</a:t>
            </a:r>
          </a:p>
          <a:p>
            <a:pPr lvl="1"/>
            <a:r>
              <a:rPr lang="en-US" dirty="0" smtClean="0"/>
              <a:t>6</a:t>
            </a:r>
          </a:p>
          <a:p>
            <a:pPr lvl="2"/>
            <a:r>
              <a:rPr lang="en-US" dirty="0" smtClean="0"/>
              <a:t>6 is a value and also a literal, it stands for itself</a:t>
            </a:r>
          </a:p>
          <a:p>
            <a:pPr lvl="1"/>
            <a:r>
              <a:rPr lang="en-US" dirty="0" smtClean="0"/>
              <a:t>3 + 1</a:t>
            </a:r>
          </a:p>
          <a:p>
            <a:pPr lvl="2"/>
            <a:r>
              <a:rPr lang="en-US" dirty="0" smtClean="0"/>
              <a:t>will compute the value 4, but we don’t see for here</a:t>
            </a:r>
          </a:p>
          <a:p>
            <a:pPr lvl="1"/>
            <a:r>
              <a:rPr lang="en-US" dirty="0" smtClean="0"/>
              <a:t>3.141592</a:t>
            </a:r>
          </a:p>
          <a:p>
            <a:pPr lvl="1"/>
            <a:r>
              <a:rPr lang="en-US" dirty="0" smtClean="0"/>
              <a:t>“</a:t>
            </a:r>
            <a:r>
              <a:rPr lang="en-US" dirty="0" err="1"/>
              <a:t>V</a:t>
            </a:r>
            <a:r>
              <a:rPr lang="en-US" dirty="0" err="1" smtClean="0"/>
              <a:t>errol</a:t>
            </a:r>
            <a:r>
              <a:rPr lang="en-US" dirty="0" smtClean="0"/>
              <a:t>”</a:t>
            </a:r>
          </a:p>
          <a:p>
            <a:pPr lvl="2"/>
            <a:r>
              <a:rPr lang="en-US" dirty="0" smtClean="0"/>
              <a:t>“</a:t>
            </a:r>
            <a:r>
              <a:rPr lang="en-US" dirty="0" err="1" smtClean="0"/>
              <a:t>Verrol</a:t>
            </a:r>
            <a:r>
              <a:rPr lang="en-US" dirty="0" smtClean="0"/>
              <a:t>” is a string literal, it is not a computed value, but still a value</a:t>
            </a:r>
          </a:p>
          <a:p>
            <a:pPr lvl="1"/>
            <a:r>
              <a:rPr lang="en-US" dirty="0" smtClean="0"/>
              <a:t>true</a:t>
            </a:r>
          </a:p>
          <a:p>
            <a:pPr lvl="2"/>
            <a:r>
              <a:rPr lang="en-US" dirty="0" smtClean="0"/>
              <a:t>true is also a literal in Go Language.</a:t>
            </a:r>
          </a:p>
        </p:txBody>
      </p:sp>
    </p:spTree>
    <p:extLst>
      <p:ext uri="{BB962C8B-B14F-4D97-AF65-F5344CB8AC3E}">
        <p14:creationId xmlns:p14="http://schemas.microsoft.com/office/powerpoint/2010/main" val="114315064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 Constant</a:t>
            </a:r>
            <a:endParaRPr lang="en-US" dirty="0"/>
          </a:p>
        </p:txBody>
      </p:sp>
      <p:sp>
        <p:nvSpPr>
          <p:cNvPr id="3" name="Content Placeholder 2"/>
          <p:cNvSpPr>
            <a:spLocks noGrp="1"/>
          </p:cNvSpPr>
          <p:nvPr>
            <p:ph idx="1"/>
          </p:nvPr>
        </p:nvSpPr>
        <p:spPr/>
        <p:txBody>
          <a:bodyPr>
            <a:normAutofit fontScale="62500" lnSpcReduction="20000"/>
          </a:bodyPr>
          <a:lstStyle/>
          <a:p>
            <a:r>
              <a:rPr lang="en-US" dirty="0" smtClean="0"/>
              <a:t>What is a ‘constant’?</a:t>
            </a:r>
          </a:p>
          <a:p>
            <a:r>
              <a:rPr lang="en-US" dirty="0" err="1" smtClean="0"/>
              <a:t>Verrol’s</a:t>
            </a:r>
            <a:r>
              <a:rPr lang="en-US" dirty="0" smtClean="0"/>
              <a:t> definition: </a:t>
            </a:r>
          </a:p>
          <a:p>
            <a:pPr lvl="1"/>
            <a:r>
              <a:rPr lang="en-US" dirty="0" smtClean="0"/>
              <a:t>A </a:t>
            </a:r>
            <a:r>
              <a:rPr lang="en-US" b="1" i="1" dirty="0" smtClean="0">
                <a:solidFill>
                  <a:srgbClr val="008000"/>
                </a:solidFill>
              </a:rPr>
              <a:t>constant </a:t>
            </a:r>
            <a:r>
              <a:rPr lang="en-US" dirty="0"/>
              <a:t>a</a:t>
            </a:r>
            <a:r>
              <a:rPr lang="en-US" dirty="0" smtClean="0"/>
              <a:t> </a:t>
            </a:r>
            <a:r>
              <a:rPr lang="en-US" b="1" i="1" dirty="0" smtClean="0">
                <a:solidFill>
                  <a:srgbClr val="3366FF"/>
                </a:solidFill>
              </a:rPr>
              <a:t>named </a:t>
            </a:r>
            <a:r>
              <a:rPr lang="en-US" dirty="0" smtClean="0"/>
              <a:t>used in place of a </a:t>
            </a:r>
            <a:r>
              <a:rPr lang="en-US" b="1" i="1" dirty="0" smtClean="0">
                <a:solidFill>
                  <a:schemeClr val="accent5">
                    <a:lumMod val="75000"/>
                  </a:schemeClr>
                </a:solidFill>
              </a:rPr>
              <a:t>value</a:t>
            </a:r>
          </a:p>
          <a:p>
            <a:r>
              <a:rPr lang="en-US" dirty="0" smtClean="0">
                <a:solidFill>
                  <a:srgbClr val="000000"/>
                </a:solidFill>
              </a:rPr>
              <a:t>Property</a:t>
            </a:r>
            <a:r>
              <a:rPr lang="en-US" dirty="0" smtClean="0">
                <a:solidFill>
                  <a:schemeClr val="accent5">
                    <a:lumMod val="75000"/>
                  </a:schemeClr>
                </a:solidFill>
              </a:rPr>
              <a:t>:</a:t>
            </a:r>
          </a:p>
          <a:p>
            <a:pPr lvl="1"/>
            <a:r>
              <a:rPr lang="en-US" dirty="0" smtClean="0">
                <a:solidFill>
                  <a:srgbClr val="000000"/>
                </a:solidFill>
              </a:rPr>
              <a:t>The </a:t>
            </a:r>
            <a:r>
              <a:rPr lang="en-US" b="1" i="1" dirty="0" smtClean="0">
                <a:solidFill>
                  <a:schemeClr val="accent5">
                    <a:lumMod val="75000"/>
                  </a:schemeClr>
                </a:solidFill>
              </a:rPr>
              <a:t>value </a:t>
            </a:r>
            <a:r>
              <a:rPr lang="en-US" dirty="0" smtClean="0">
                <a:solidFill>
                  <a:srgbClr val="000000"/>
                </a:solidFill>
              </a:rPr>
              <a:t>of a </a:t>
            </a:r>
            <a:r>
              <a:rPr lang="en-US" b="1" i="1" dirty="0">
                <a:solidFill>
                  <a:srgbClr val="008000"/>
                </a:solidFill>
              </a:rPr>
              <a:t>constant </a:t>
            </a:r>
            <a:r>
              <a:rPr lang="en-US" dirty="0" smtClean="0">
                <a:solidFill>
                  <a:srgbClr val="000000"/>
                </a:solidFill>
              </a:rPr>
              <a:t>can’t be changed after it is assigned</a:t>
            </a:r>
          </a:p>
          <a:p>
            <a:r>
              <a:rPr lang="en-US" dirty="0" smtClean="0"/>
              <a:t>Examples:</a:t>
            </a:r>
          </a:p>
          <a:p>
            <a:pPr lvl="1"/>
            <a:r>
              <a:rPr lang="en-US" dirty="0" smtClean="0"/>
              <a:t>pi</a:t>
            </a:r>
          </a:p>
          <a:p>
            <a:pPr lvl="2"/>
            <a:r>
              <a:rPr lang="en-US" dirty="0" smtClean="0"/>
              <a:t>Used instead of the value 3.14</a:t>
            </a:r>
          </a:p>
          <a:p>
            <a:pPr lvl="1"/>
            <a:r>
              <a:rPr lang="en-US" dirty="0" err="1" smtClean="0"/>
              <a:t>secondsInHour</a:t>
            </a:r>
            <a:endParaRPr lang="en-US" dirty="0" smtClean="0"/>
          </a:p>
          <a:p>
            <a:pPr lvl="2"/>
            <a:r>
              <a:rPr lang="en-US" dirty="0" smtClean="0"/>
              <a:t>Used instead of the value 60</a:t>
            </a:r>
          </a:p>
          <a:p>
            <a:pPr lvl="1"/>
            <a:r>
              <a:rPr lang="en-US" dirty="0" err="1" smtClean="0"/>
              <a:t>hoursInDay</a:t>
            </a:r>
            <a:endParaRPr lang="en-US" dirty="0" smtClean="0"/>
          </a:p>
          <a:p>
            <a:pPr lvl="2"/>
            <a:r>
              <a:rPr lang="en-US" dirty="0" smtClean="0"/>
              <a:t>Used instead of the value 24</a:t>
            </a:r>
          </a:p>
          <a:p>
            <a:pPr lvl="1"/>
            <a:r>
              <a:rPr lang="en-US" dirty="0" err="1" smtClean="0"/>
              <a:t>presenterName</a:t>
            </a:r>
            <a:endParaRPr lang="en-US" dirty="0" smtClean="0"/>
          </a:p>
          <a:p>
            <a:pPr lvl="2"/>
            <a:r>
              <a:rPr lang="en-US" dirty="0" smtClean="0"/>
              <a:t>Used instead of the value “Jane Doe”</a:t>
            </a:r>
          </a:p>
          <a:p>
            <a:pPr lvl="1"/>
            <a:r>
              <a:rPr lang="en-US" dirty="0" err="1" smtClean="0"/>
              <a:t>favoriteLanguage</a:t>
            </a:r>
            <a:endParaRPr lang="en-US" dirty="0" smtClean="0"/>
          </a:p>
          <a:p>
            <a:pPr lvl="2"/>
            <a:r>
              <a:rPr lang="en-US" dirty="0" smtClean="0"/>
              <a:t>Used instead of the value “Go Language”</a:t>
            </a:r>
          </a:p>
        </p:txBody>
      </p:sp>
    </p:spTree>
    <p:extLst>
      <p:ext uri="{BB962C8B-B14F-4D97-AF65-F5344CB8AC3E}">
        <p14:creationId xmlns:p14="http://schemas.microsoft.com/office/powerpoint/2010/main" val="69529124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Syntax: Constant</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How do you define a ‘constant’?</a:t>
            </a:r>
          </a:p>
          <a:p>
            <a:pPr lvl="1"/>
            <a:r>
              <a:rPr lang="en-US" dirty="0" smtClean="0"/>
              <a:t>Formal Syntax: </a:t>
            </a:r>
          </a:p>
          <a:p>
            <a:pPr marL="857250" lvl="2" indent="0">
              <a:buNone/>
            </a:pPr>
            <a:r>
              <a:rPr lang="en-US" b="1" i="1" dirty="0" err="1" smtClean="0">
                <a:solidFill>
                  <a:srgbClr val="008000"/>
                </a:solidFill>
              </a:rPr>
              <a:t>const</a:t>
            </a:r>
            <a:r>
              <a:rPr lang="en-US" b="1" i="1" dirty="0" smtClean="0">
                <a:solidFill>
                  <a:srgbClr val="008000"/>
                </a:solidFill>
              </a:rPr>
              <a:t> </a:t>
            </a:r>
            <a:r>
              <a:rPr lang="en-US" b="1" dirty="0" smtClean="0">
                <a:solidFill>
                  <a:srgbClr val="3366FF"/>
                </a:solidFill>
              </a:rPr>
              <a:t>name/identifier </a:t>
            </a:r>
            <a:r>
              <a:rPr lang="en-US" b="1" i="1" dirty="0" smtClean="0">
                <a:solidFill>
                  <a:schemeClr val="accent2">
                    <a:lumMod val="50000"/>
                  </a:schemeClr>
                </a:solidFill>
              </a:rPr>
              <a:t>[type] </a:t>
            </a:r>
            <a:r>
              <a:rPr lang="en-US" dirty="0" smtClean="0"/>
              <a:t>= </a:t>
            </a:r>
            <a:r>
              <a:rPr lang="en-US" b="1" i="1" dirty="0" smtClean="0">
                <a:solidFill>
                  <a:schemeClr val="accent5">
                    <a:lumMod val="75000"/>
                  </a:schemeClr>
                </a:solidFill>
              </a:rPr>
              <a:t>value</a:t>
            </a:r>
            <a:endParaRPr lang="en-US" b="1" i="1" dirty="0" smtClean="0">
              <a:solidFill>
                <a:schemeClr val="bg2">
                  <a:lumMod val="50000"/>
                </a:schemeClr>
              </a:solidFill>
            </a:endParaRPr>
          </a:p>
          <a:p>
            <a:pPr lvl="2"/>
            <a:r>
              <a:rPr lang="en-US" dirty="0" smtClean="0"/>
              <a:t>Examples:</a:t>
            </a:r>
          </a:p>
          <a:p>
            <a:pPr lvl="3"/>
            <a:r>
              <a:rPr lang="en-US" b="1" i="1" dirty="0" err="1" smtClean="0">
                <a:solidFill>
                  <a:srgbClr val="008000"/>
                </a:solidFill>
              </a:rPr>
              <a:t>const</a:t>
            </a:r>
            <a:r>
              <a:rPr lang="en-US" b="1" i="1" dirty="0" smtClean="0">
                <a:solidFill>
                  <a:srgbClr val="008000"/>
                </a:solidFill>
              </a:rPr>
              <a:t> </a:t>
            </a:r>
            <a:r>
              <a:rPr lang="en-US" b="1" dirty="0" smtClean="0">
                <a:solidFill>
                  <a:srgbClr val="3366FF"/>
                </a:solidFill>
              </a:rPr>
              <a:t>pi </a:t>
            </a:r>
            <a:r>
              <a:rPr lang="en-US" b="1" i="1" dirty="0" smtClean="0">
                <a:solidFill>
                  <a:schemeClr val="accent2">
                    <a:lumMod val="50000"/>
                  </a:schemeClr>
                </a:solidFill>
              </a:rPr>
              <a:t>float32 </a:t>
            </a:r>
            <a:r>
              <a:rPr lang="en-US" dirty="0" smtClean="0"/>
              <a:t>= </a:t>
            </a:r>
            <a:r>
              <a:rPr lang="en-US" b="1" i="1" dirty="0" smtClean="0">
                <a:solidFill>
                  <a:schemeClr val="accent5">
                    <a:lumMod val="75000"/>
                  </a:schemeClr>
                </a:solidFill>
              </a:rPr>
              <a:t>3.14</a:t>
            </a:r>
            <a:endParaRPr lang="en-US" b="1" i="1" dirty="0">
              <a:solidFill>
                <a:schemeClr val="bg2">
                  <a:lumMod val="50000"/>
                </a:schemeClr>
              </a:solidFill>
            </a:endParaRPr>
          </a:p>
          <a:p>
            <a:pPr lvl="3"/>
            <a:r>
              <a:rPr lang="en-US" b="1" i="1" dirty="0" err="1" smtClean="0">
                <a:solidFill>
                  <a:srgbClr val="008000"/>
                </a:solidFill>
              </a:rPr>
              <a:t>const</a:t>
            </a:r>
            <a:r>
              <a:rPr lang="en-US" b="1" i="1" dirty="0" smtClean="0">
                <a:solidFill>
                  <a:srgbClr val="008000"/>
                </a:solidFill>
              </a:rPr>
              <a:t> </a:t>
            </a:r>
            <a:r>
              <a:rPr lang="en-US" b="1" dirty="0" err="1" smtClean="0">
                <a:solidFill>
                  <a:srgbClr val="3366FF"/>
                </a:solidFill>
              </a:rPr>
              <a:t>secondsInMinute</a:t>
            </a:r>
            <a:r>
              <a:rPr lang="en-US" b="1" dirty="0" smtClean="0">
                <a:solidFill>
                  <a:srgbClr val="3366FF"/>
                </a:solidFill>
              </a:rPr>
              <a:t> </a:t>
            </a:r>
            <a:r>
              <a:rPr lang="en-US" b="1" i="1" dirty="0" smtClean="0">
                <a:solidFill>
                  <a:schemeClr val="accent2">
                    <a:lumMod val="50000"/>
                  </a:schemeClr>
                </a:solidFill>
              </a:rPr>
              <a:t>uint8 </a:t>
            </a:r>
            <a:r>
              <a:rPr lang="en-US" dirty="0" smtClean="0"/>
              <a:t>= </a:t>
            </a:r>
            <a:r>
              <a:rPr lang="en-US" b="1" i="1" dirty="0" smtClean="0">
                <a:solidFill>
                  <a:schemeClr val="accent5">
                    <a:lumMod val="75000"/>
                  </a:schemeClr>
                </a:solidFill>
              </a:rPr>
              <a:t>60</a:t>
            </a:r>
            <a:endParaRPr lang="en-US" b="1" i="1" dirty="0">
              <a:solidFill>
                <a:schemeClr val="bg2">
                  <a:lumMod val="50000"/>
                </a:schemeClr>
              </a:solidFill>
            </a:endParaRPr>
          </a:p>
          <a:p>
            <a:pPr lvl="3"/>
            <a:r>
              <a:rPr lang="en-US" b="1" i="1" dirty="0" err="1" smtClean="0">
                <a:solidFill>
                  <a:srgbClr val="008000"/>
                </a:solidFill>
              </a:rPr>
              <a:t>const</a:t>
            </a:r>
            <a:r>
              <a:rPr lang="en-US" b="1" i="1" dirty="0" smtClean="0">
                <a:solidFill>
                  <a:srgbClr val="008000"/>
                </a:solidFill>
              </a:rPr>
              <a:t> </a:t>
            </a:r>
            <a:r>
              <a:rPr lang="en-US" b="1" dirty="0" err="1" smtClean="0">
                <a:solidFill>
                  <a:srgbClr val="3366FF"/>
                </a:solidFill>
              </a:rPr>
              <a:t>hoursInDay</a:t>
            </a:r>
            <a:r>
              <a:rPr lang="en-US" b="1" dirty="0" smtClean="0">
                <a:solidFill>
                  <a:srgbClr val="3366FF"/>
                </a:solidFill>
              </a:rPr>
              <a:t> </a:t>
            </a:r>
            <a:r>
              <a:rPr lang="en-US" b="1" i="1" dirty="0" err="1" smtClean="0">
                <a:solidFill>
                  <a:schemeClr val="accent2">
                    <a:lumMod val="50000"/>
                  </a:schemeClr>
                </a:solidFill>
              </a:rPr>
              <a:t>uint</a:t>
            </a:r>
            <a:r>
              <a:rPr lang="en-US" b="1" i="1" dirty="0" smtClean="0">
                <a:solidFill>
                  <a:schemeClr val="accent2">
                    <a:lumMod val="50000"/>
                  </a:schemeClr>
                </a:solidFill>
              </a:rPr>
              <a:t> </a:t>
            </a:r>
            <a:r>
              <a:rPr lang="en-US" dirty="0"/>
              <a:t>= </a:t>
            </a:r>
            <a:r>
              <a:rPr lang="en-US" b="1" i="1" dirty="0" smtClean="0">
                <a:solidFill>
                  <a:schemeClr val="accent5">
                    <a:lumMod val="75000"/>
                  </a:schemeClr>
                </a:solidFill>
              </a:rPr>
              <a:t>24</a:t>
            </a:r>
            <a:r>
              <a:rPr lang="en-US" b="1" i="1" dirty="0" smtClean="0">
                <a:solidFill>
                  <a:schemeClr val="bg2">
                    <a:lumMod val="50000"/>
                  </a:schemeClr>
                </a:solidFill>
              </a:rPr>
              <a:t>	</a:t>
            </a:r>
            <a:endParaRPr lang="en-US" dirty="0" smtClean="0"/>
          </a:p>
          <a:p>
            <a:pPr lvl="3"/>
            <a:r>
              <a:rPr lang="en-US" b="1" i="1" dirty="0" err="1" smtClean="0">
                <a:solidFill>
                  <a:srgbClr val="008000"/>
                </a:solidFill>
              </a:rPr>
              <a:t>const</a:t>
            </a:r>
            <a:r>
              <a:rPr lang="en-US" b="1" i="1" dirty="0" smtClean="0">
                <a:solidFill>
                  <a:srgbClr val="008000"/>
                </a:solidFill>
              </a:rPr>
              <a:t> </a:t>
            </a:r>
            <a:r>
              <a:rPr lang="en-US" b="1" dirty="0" err="1" smtClean="0">
                <a:solidFill>
                  <a:srgbClr val="3366FF"/>
                </a:solidFill>
              </a:rPr>
              <a:t>presenterName</a:t>
            </a:r>
            <a:r>
              <a:rPr lang="en-US" b="1" dirty="0" smtClean="0">
                <a:solidFill>
                  <a:srgbClr val="3366FF"/>
                </a:solidFill>
              </a:rPr>
              <a:t> </a:t>
            </a:r>
            <a:r>
              <a:rPr lang="en-US" b="1" i="1" dirty="0" smtClean="0">
                <a:solidFill>
                  <a:schemeClr val="accent2">
                    <a:lumMod val="50000"/>
                  </a:schemeClr>
                </a:solidFill>
              </a:rPr>
              <a:t>string </a:t>
            </a:r>
            <a:r>
              <a:rPr lang="en-US" dirty="0" smtClean="0"/>
              <a:t>= </a:t>
            </a:r>
            <a:r>
              <a:rPr lang="en-US" b="1" i="1" dirty="0" smtClean="0">
                <a:solidFill>
                  <a:schemeClr val="accent5">
                    <a:lumMod val="75000"/>
                  </a:schemeClr>
                </a:solidFill>
              </a:rPr>
              <a:t>“Jane Doe”</a:t>
            </a:r>
            <a:endParaRPr lang="en-US" b="1" i="1" dirty="0">
              <a:solidFill>
                <a:schemeClr val="bg2">
                  <a:lumMod val="50000"/>
                </a:schemeClr>
              </a:solidFill>
            </a:endParaRPr>
          </a:p>
          <a:p>
            <a:pPr lvl="1"/>
            <a:r>
              <a:rPr lang="en-US" dirty="0" smtClean="0"/>
              <a:t>Type Inferred Syntax</a:t>
            </a:r>
            <a:r>
              <a:rPr lang="en-US" dirty="0"/>
              <a:t>: </a:t>
            </a:r>
          </a:p>
          <a:p>
            <a:pPr marL="857250" lvl="2" indent="0">
              <a:buNone/>
            </a:pPr>
            <a:r>
              <a:rPr lang="en-US" b="1" i="1" dirty="0" err="1">
                <a:solidFill>
                  <a:srgbClr val="008000"/>
                </a:solidFill>
              </a:rPr>
              <a:t>const</a:t>
            </a:r>
            <a:r>
              <a:rPr lang="en-US" b="1" i="1" dirty="0">
                <a:solidFill>
                  <a:srgbClr val="008000"/>
                </a:solidFill>
              </a:rPr>
              <a:t> </a:t>
            </a:r>
            <a:r>
              <a:rPr lang="en-US" b="1" dirty="0">
                <a:solidFill>
                  <a:srgbClr val="3366FF"/>
                </a:solidFill>
              </a:rPr>
              <a:t>name/</a:t>
            </a:r>
            <a:r>
              <a:rPr lang="en-US" b="1" dirty="0" smtClean="0">
                <a:solidFill>
                  <a:srgbClr val="3366FF"/>
                </a:solidFill>
              </a:rPr>
              <a:t>identifier</a:t>
            </a:r>
            <a:r>
              <a:rPr lang="en-US" b="1" i="1" dirty="0" smtClean="0">
                <a:solidFill>
                  <a:schemeClr val="accent2">
                    <a:lumMod val="50000"/>
                  </a:schemeClr>
                </a:solidFill>
              </a:rPr>
              <a:t> </a:t>
            </a:r>
            <a:r>
              <a:rPr lang="en-US" dirty="0"/>
              <a:t>= </a:t>
            </a:r>
            <a:r>
              <a:rPr lang="en-US" b="1" i="1" dirty="0">
                <a:solidFill>
                  <a:schemeClr val="accent5">
                    <a:lumMod val="75000"/>
                  </a:schemeClr>
                </a:solidFill>
              </a:rPr>
              <a:t>value</a:t>
            </a:r>
            <a:endParaRPr lang="en-US" b="1" i="1" dirty="0">
              <a:solidFill>
                <a:schemeClr val="bg2">
                  <a:lumMod val="50000"/>
                </a:schemeClr>
              </a:solidFill>
            </a:endParaRPr>
          </a:p>
          <a:p>
            <a:pPr lvl="2"/>
            <a:r>
              <a:rPr lang="en-US" dirty="0"/>
              <a:t>Examples:</a:t>
            </a:r>
          </a:p>
          <a:p>
            <a:pPr lvl="3"/>
            <a:r>
              <a:rPr lang="en-US" b="1" i="1" dirty="0" err="1" smtClean="0">
                <a:solidFill>
                  <a:srgbClr val="008000"/>
                </a:solidFill>
              </a:rPr>
              <a:t>const</a:t>
            </a:r>
            <a:r>
              <a:rPr lang="en-US" b="1" i="1" dirty="0" smtClean="0">
                <a:solidFill>
                  <a:srgbClr val="008000"/>
                </a:solidFill>
              </a:rPr>
              <a:t> </a:t>
            </a:r>
            <a:r>
              <a:rPr lang="en-US" b="1" dirty="0" smtClean="0">
                <a:solidFill>
                  <a:srgbClr val="3366FF"/>
                </a:solidFill>
              </a:rPr>
              <a:t>pi</a:t>
            </a:r>
            <a:r>
              <a:rPr lang="en-US" dirty="0" smtClean="0"/>
              <a:t>= </a:t>
            </a:r>
            <a:r>
              <a:rPr lang="en-US" b="1" i="1" dirty="0">
                <a:solidFill>
                  <a:schemeClr val="accent5">
                    <a:lumMod val="75000"/>
                  </a:schemeClr>
                </a:solidFill>
              </a:rPr>
              <a:t>3.14</a:t>
            </a:r>
            <a:endParaRPr lang="en-US" b="1" i="1" dirty="0">
              <a:solidFill>
                <a:schemeClr val="bg2">
                  <a:lumMod val="50000"/>
                </a:schemeClr>
              </a:solidFill>
            </a:endParaRPr>
          </a:p>
          <a:p>
            <a:pPr lvl="3"/>
            <a:r>
              <a:rPr lang="en-US" b="1" i="1" dirty="0" err="1" smtClean="0">
                <a:solidFill>
                  <a:srgbClr val="008000"/>
                </a:solidFill>
              </a:rPr>
              <a:t>const</a:t>
            </a:r>
            <a:r>
              <a:rPr lang="en-US" b="1" i="1" dirty="0" smtClean="0">
                <a:solidFill>
                  <a:srgbClr val="008000"/>
                </a:solidFill>
              </a:rPr>
              <a:t> </a:t>
            </a:r>
            <a:r>
              <a:rPr lang="en-US" b="1" dirty="0" err="1" smtClean="0">
                <a:solidFill>
                  <a:srgbClr val="3366FF"/>
                </a:solidFill>
              </a:rPr>
              <a:t>secondsInMinute</a:t>
            </a:r>
            <a:r>
              <a:rPr lang="en-US" b="1" dirty="0" smtClean="0">
                <a:solidFill>
                  <a:srgbClr val="3366FF"/>
                </a:solidFill>
              </a:rPr>
              <a:t> </a:t>
            </a:r>
            <a:r>
              <a:rPr lang="en-US" dirty="0" smtClean="0"/>
              <a:t>= </a:t>
            </a:r>
            <a:r>
              <a:rPr lang="en-US" b="1" i="1" dirty="0" smtClean="0">
                <a:solidFill>
                  <a:schemeClr val="accent5">
                    <a:lumMod val="75000"/>
                  </a:schemeClr>
                </a:solidFill>
              </a:rPr>
              <a:t>60</a:t>
            </a:r>
          </a:p>
          <a:p>
            <a:pPr lvl="3"/>
            <a:r>
              <a:rPr lang="en-US" b="1" i="1" dirty="0" err="1">
                <a:solidFill>
                  <a:srgbClr val="008000"/>
                </a:solidFill>
              </a:rPr>
              <a:t>const</a:t>
            </a:r>
            <a:r>
              <a:rPr lang="en-US" b="1" i="1" dirty="0">
                <a:solidFill>
                  <a:srgbClr val="008000"/>
                </a:solidFill>
              </a:rPr>
              <a:t> </a:t>
            </a:r>
            <a:r>
              <a:rPr lang="en-US" b="1" dirty="0" err="1">
                <a:solidFill>
                  <a:srgbClr val="3366FF"/>
                </a:solidFill>
              </a:rPr>
              <a:t>hoursInDay</a:t>
            </a:r>
            <a:r>
              <a:rPr lang="en-US" b="1" dirty="0">
                <a:solidFill>
                  <a:srgbClr val="3366FF"/>
                </a:solidFill>
              </a:rPr>
              <a:t> </a:t>
            </a:r>
            <a:r>
              <a:rPr lang="en-US" dirty="0" smtClean="0"/>
              <a:t>= </a:t>
            </a:r>
            <a:r>
              <a:rPr lang="en-US" b="1" i="1" dirty="0">
                <a:solidFill>
                  <a:schemeClr val="accent5">
                    <a:lumMod val="75000"/>
                  </a:schemeClr>
                </a:solidFill>
              </a:rPr>
              <a:t>24</a:t>
            </a:r>
            <a:r>
              <a:rPr lang="en-US" b="1" i="1" dirty="0">
                <a:solidFill>
                  <a:schemeClr val="bg2">
                    <a:lumMod val="50000"/>
                  </a:schemeClr>
                </a:solidFill>
              </a:rPr>
              <a:t>	</a:t>
            </a:r>
          </a:p>
          <a:p>
            <a:pPr lvl="3"/>
            <a:r>
              <a:rPr lang="en-US" b="1" i="1" dirty="0" err="1" smtClean="0">
                <a:solidFill>
                  <a:srgbClr val="008000"/>
                </a:solidFill>
              </a:rPr>
              <a:t>const</a:t>
            </a:r>
            <a:r>
              <a:rPr lang="en-US" b="1" i="1" dirty="0" smtClean="0">
                <a:solidFill>
                  <a:srgbClr val="008000"/>
                </a:solidFill>
              </a:rPr>
              <a:t> </a:t>
            </a:r>
            <a:r>
              <a:rPr lang="en-US" b="1" dirty="0" err="1" smtClean="0">
                <a:solidFill>
                  <a:srgbClr val="3366FF"/>
                </a:solidFill>
              </a:rPr>
              <a:t>favoriteLanguage</a:t>
            </a:r>
            <a:r>
              <a:rPr lang="en-US" b="1" dirty="0" smtClean="0">
                <a:solidFill>
                  <a:srgbClr val="3366FF"/>
                </a:solidFill>
              </a:rPr>
              <a:t> </a:t>
            </a:r>
            <a:r>
              <a:rPr lang="en-US" dirty="0" smtClean="0"/>
              <a:t>= </a:t>
            </a:r>
            <a:r>
              <a:rPr lang="en-US" b="1" i="1" dirty="0">
                <a:solidFill>
                  <a:schemeClr val="accent5">
                    <a:lumMod val="75000"/>
                  </a:schemeClr>
                </a:solidFill>
              </a:rPr>
              <a:t>“Go Language”</a:t>
            </a:r>
            <a:endParaRPr lang="en-US" b="1" i="1" dirty="0">
              <a:solidFill>
                <a:schemeClr val="bg2">
                  <a:lumMod val="50000"/>
                </a:schemeClr>
              </a:solidFill>
            </a:endParaRPr>
          </a:p>
          <a:p>
            <a:pPr lvl="4"/>
            <a:endParaRPr lang="en-US" b="1" i="1" dirty="0">
              <a:solidFill>
                <a:schemeClr val="bg2">
                  <a:lumMod val="50000"/>
                </a:schemeClr>
              </a:solidFill>
            </a:endParaRPr>
          </a:p>
        </p:txBody>
      </p:sp>
    </p:spTree>
    <p:extLst>
      <p:ext uri="{BB962C8B-B14F-4D97-AF65-F5344CB8AC3E}">
        <p14:creationId xmlns:p14="http://schemas.microsoft.com/office/powerpoint/2010/main" val="44587512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 constant/</a:t>
            </a:r>
            <a:r>
              <a:rPr lang="en-US" dirty="0" err="1"/>
              <a:t>main.go</a:t>
            </a:r>
            <a:endParaRPr lang="en-US" dirty="0"/>
          </a:p>
        </p:txBody>
      </p:sp>
      <p:pic>
        <p:nvPicPr>
          <p:cNvPr id="4" name="Content Placeholder 3"/>
          <p:cNvPicPr>
            <a:picLocks noGrp="1" noChangeAspect="1"/>
          </p:cNvPicPr>
          <p:nvPr>
            <p:ph idx="1"/>
          </p:nvPr>
        </p:nvPicPr>
        <p:blipFill>
          <a:blip r:embed="rId2"/>
          <a:srcRect t="-27377" b="-27377"/>
          <a:stretch>
            <a:fillRect/>
          </a:stretch>
        </p:blipFill>
        <p:spPr/>
      </p:pic>
      <p:pic>
        <p:nvPicPr>
          <p:cNvPr id="5" name="Picture 4"/>
          <p:cNvPicPr>
            <a:picLocks noChangeAspect="1"/>
          </p:cNvPicPr>
          <p:nvPr/>
        </p:nvPicPr>
        <p:blipFill>
          <a:blip r:embed="rId3"/>
          <a:stretch>
            <a:fillRect/>
          </a:stretch>
        </p:blipFill>
        <p:spPr>
          <a:xfrm>
            <a:off x="5175827" y="3704311"/>
            <a:ext cx="3510973" cy="1541944"/>
          </a:xfrm>
          <a:prstGeom prst="rect">
            <a:avLst/>
          </a:prstGeom>
        </p:spPr>
      </p:pic>
    </p:spTree>
    <p:extLst>
      <p:ext uri="{BB962C8B-B14F-4D97-AF65-F5344CB8AC3E}">
        <p14:creationId xmlns:p14="http://schemas.microsoft.com/office/powerpoint/2010/main" val="302761237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Explicit Typed Constants</a:t>
            </a:r>
            <a:endParaRPr lang="en-US" dirty="0"/>
          </a:p>
        </p:txBody>
      </p:sp>
      <p:pic>
        <p:nvPicPr>
          <p:cNvPr id="7" name="Content Placeholder 6"/>
          <p:cNvPicPr>
            <a:picLocks noGrp="1" noChangeAspect="1"/>
          </p:cNvPicPr>
          <p:nvPr>
            <p:ph idx="1"/>
          </p:nvPr>
        </p:nvPicPr>
        <p:blipFill>
          <a:blip r:embed="rId2"/>
          <a:srcRect t="-39217" b="-39217"/>
          <a:stretch>
            <a:fillRect/>
          </a:stretch>
        </p:blipFill>
        <p:spPr/>
      </p:pic>
    </p:spTree>
    <p:extLst>
      <p:ext uri="{BB962C8B-B14F-4D97-AF65-F5344CB8AC3E}">
        <p14:creationId xmlns:p14="http://schemas.microsoft.com/office/powerpoint/2010/main" val="20628388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Chapter 1 – Installation and Setup</a:t>
            </a:r>
            <a:endParaRPr lang="en-US" dirty="0"/>
          </a:p>
        </p:txBody>
      </p:sp>
      <p:sp>
        <p:nvSpPr>
          <p:cNvPr id="3" name="Subtitle 2"/>
          <p:cNvSpPr>
            <a:spLocks noGrp="1"/>
          </p:cNvSpPr>
          <p:nvPr>
            <p:ph type="subTitle" idx="1"/>
          </p:nvPr>
        </p:nvSpPr>
        <p:spPr/>
        <p:txBody>
          <a:bodyPr/>
          <a:lstStyle/>
          <a:p>
            <a:r>
              <a:rPr lang="en-US" dirty="0" smtClean="0"/>
              <a:t>Section 3</a:t>
            </a:r>
          </a:p>
          <a:p>
            <a:r>
              <a:rPr lang="en-US" dirty="0" smtClean="0"/>
              <a:t>Go Plugin Setup for Windows</a:t>
            </a:r>
            <a:endParaRPr lang="en-US" dirty="0"/>
          </a:p>
        </p:txBody>
      </p:sp>
    </p:spTree>
    <p:extLst>
      <p:ext uri="{BB962C8B-B14F-4D97-AF65-F5344CB8AC3E}">
        <p14:creationId xmlns:p14="http://schemas.microsoft.com/office/powerpoint/2010/main" val="330395976"/>
      </p:ext>
    </p:extLst>
  </p:cSld>
  <p:clrMapOvr>
    <a:masterClrMapping/>
  </p:clrMapOvr>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Explicit </a:t>
            </a:r>
            <a:r>
              <a:rPr lang="en-US" dirty="0" err="1"/>
              <a:t>vs</a:t>
            </a:r>
            <a:r>
              <a:rPr lang="en-US" dirty="0"/>
              <a:t> Inferred Type Constant</a:t>
            </a:r>
          </a:p>
        </p:txBody>
      </p:sp>
      <p:pic>
        <p:nvPicPr>
          <p:cNvPr id="4" name="Content Placeholder 3"/>
          <p:cNvPicPr>
            <a:picLocks noGrp="1" noChangeAspect="1"/>
          </p:cNvPicPr>
          <p:nvPr>
            <p:ph idx="1"/>
          </p:nvPr>
        </p:nvPicPr>
        <p:blipFill>
          <a:blip r:embed="rId2"/>
          <a:srcRect l="-1186" r="-1186"/>
          <a:stretch>
            <a:fillRect/>
          </a:stretch>
        </p:blipFill>
        <p:spPr/>
      </p:pic>
      <p:cxnSp>
        <p:nvCxnSpPr>
          <p:cNvPr id="5" name="Straight Connector 4"/>
          <p:cNvCxnSpPr/>
          <p:nvPr/>
        </p:nvCxnSpPr>
        <p:spPr>
          <a:xfrm flipV="1">
            <a:off x="1108363" y="2285998"/>
            <a:ext cx="1570182" cy="17318"/>
          </a:xfrm>
          <a:prstGeom prst="line">
            <a:avLst/>
          </a:prstGeom>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p:nvCxnSpPr>
        <p:spPr>
          <a:xfrm>
            <a:off x="1108363" y="4655126"/>
            <a:ext cx="1570182"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flipV="1">
            <a:off x="1108363" y="3023752"/>
            <a:ext cx="1570182" cy="17318"/>
          </a:xfrm>
          <a:prstGeom prst="line">
            <a:avLst/>
          </a:prstGeom>
          <a:ln>
            <a:solidFill>
              <a:srgbClr val="FF0000"/>
            </a:solidFill>
          </a:ln>
        </p:spPr>
        <p:style>
          <a:lnRef idx="2">
            <a:schemeClr val="accent2"/>
          </a:lnRef>
          <a:fillRef idx="0">
            <a:schemeClr val="accent2"/>
          </a:fillRef>
          <a:effectRef idx="1">
            <a:schemeClr val="accent2"/>
          </a:effectRef>
          <a:fontRef idx="minor">
            <a:schemeClr val="tx1"/>
          </a:fontRef>
        </p:style>
      </p:cxnSp>
      <p:cxnSp>
        <p:nvCxnSpPr>
          <p:cNvPr id="8" name="Straight Connector 7"/>
          <p:cNvCxnSpPr/>
          <p:nvPr/>
        </p:nvCxnSpPr>
        <p:spPr>
          <a:xfrm>
            <a:off x="1108363" y="3216558"/>
            <a:ext cx="1570182" cy="0"/>
          </a:xfrm>
          <a:prstGeom prst="line">
            <a:avLst/>
          </a:prstGeom>
          <a:ln>
            <a:solidFill>
              <a:srgbClr val="FFFF00"/>
            </a:solidFill>
          </a:ln>
        </p:spPr>
        <p:style>
          <a:lnRef idx="2">
            <a:schemeClr val="accent2"/>
          </a:lnRef>
          <a:fillRef idx="0">
            <a:schemeClr val="accent2"/>
          </a:fillRef>
          <a:effectRef idx="1">
            <a:schemeClr val="accent2"/>
          </a:effectRef>
          <a:fontRef idx="minor">
            <a:schemeClr val="tx1"/>
          </a:fontRef>
        </p:style>
      </p:cxnSp>
      <p:cxnSp>
        <p:nvCxnSpPr>
          <p:cNvPr id="9" name="Straight Connector 8"/>
          <p:cNvCxnSpPr/>
          <p:nvPr/>
        </p:nvCxnSpPr>
        <p:spPr>
          <a:xfrm flipV="1">
            <a:off x="1108363" y="5375562"/>
            <a:ext cx="1420092" cy="17318"/>
          </a:xfrm>
          <a:prstGeom prst="line">
            <a:avLst/>
          </a:prstGeom>
          <a:ln>
            <a:solidFill>
              <a:srgbClr val="FF0000"/>
            </a:solidFill>
          </a:ln>
        </p:spPr>
        <p:style>
          <a:lnRef idx="2">
            <a:schemeClr val="accent2"/>
          </a:lnRef>
          <a:fillRef idx="0">
            <a:schemeClr val="accent2"/>
          </a:fillRef>
          <a:effectRef idx="1">
            <a:schemeClr val="accent2"/>
          </a:effectRef>
          <a:fontRef idx="minor">
            <a:schemeClr val="tx1"/>
          </a:fontRef>
        </p:style>
      </p:cxnSp>
      <p:cxnSp>
        <p:nvCxnSpPr>
          <p:cNvPr id="10" name="Straight Connector 9"/>
          <p:cNvCxnSpPr/>
          <p:nvPr/>
        </p:nvCxnSpPr>
        <p:spPr>
          <a:xfrm>
            <a:off x="1108363" y="5559133"/>
            <a:ext cx="1420092" cy="0"/>
          </a:xfrm>
          <a:prstGeom prst="line">
            <a:avLst/>
          </a:prstGeom>
          <a:ln>
            <a:solidFill>
              <a:srgbClr val="FFFF00"/>
            </a:solidFill>
          </a:ln>
        </p:spPr>
        <p:style>
          <a:lnRef idx="2">
            <a:schemeClr val="accent2"/>
          </a:lnRef>
          <a:fillRef idx="0">
            <a:schemeClr val="accent2"/>
          </a:fillRef>
          <a:effectRef idx="1">
            <a:schemeClr val="accent2"/>
          </a:effectRef>
          <a:fontRef idx="minor">
            <a:schemeClr val="tx1"/>
          </a:fontRef>
        </p:style>
      </p:cxnSp>
      <p:cxnSp>
        <p:nvCxnSpPr>
          <p:cNvPr id="11" name="Straight Connector 10"/>
          <p:cNvCxnSpPr/>
          <p:nvPr/>
        </p:nvCxnSpPr>
        <p:spPr>
          <a:xfrm>
            <a:off x="1108363" y="3385126"/>
            <a:ext cx="2314864" cy="0"/>
          </a:xfrm>
          <a:prstGeom prst="line">
            <a:avLst/>
          </a:prstGeom>
          <a:ln>
            <a:solidFill>
              <a:srgbClr val="0000FF"/>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1108363" y="3566390"/>
            <a:ext cx="2314864" cy="0"/>
          </a:xfrm>
          <a:prstGeom prst="line">
            <a:avLst/>
          </a:prstGeom>
          <a:ln>
            <a:solidFill>
              <a:srgbClr val="008000"/>
            </a:solidFill>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1108363" y="5736935"/>
            <a:ext cx="2990273" cy="0"/>
          </a:xfrm>
          <a:prstGeom prst="line">
            <a:avLst/>
          </a:prstGeom>
          <a:ln>
            <a:solidFill>
              <a:srgbClr val="0000FF"/>
            </a:solidFill>
          </a:ln>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1108363" y="5918199"/>
            <a:ext cx="2990273" cy="0"/>
          </a:xfrm>
          <a:prstGeom prst="line">
            <a:avLst/>
          </a:prstGeom>
          <a:ln>
            <a:solidFill>
              <a:srgbClr val="008000"/>
            </a:solidFill>
          </a:ln>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a:off x="1108363" y="2483426"/>
            <a:ext cx="1264228" cy="0"/>
          </a:xfrm>
          <a:prstGeom prst="line">
            <a:avLst/>
          </a:prstGeom>
          <a:ln>
            <a:solidFill>
              <a:srgbClr val="3366FF"/>
            </a:solidFill>
          </a:ln>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a:off x="1108363" y="2682007"/>
            <a:ext cx="1264228"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a:off x="1108363" y="4849088"/>
            <a:ext cx="1264228" cy="0"/>
          </a:xfrm>
          <a:prstGeom prst="line">
            <a:avLst/>
          </a:prstGeom>
          <a:ln>
            <a:solidFill>
              <a:srgbClr val="3366FF"/>
            </a:solidFill>
          </a:ln>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a:off x="1108363" y="5025735"/>
            <a:ext cx="1264228"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0093403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 Variable</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What is a ‘variable’?</a:t>
            </a:r>
          </a:p>
          <a:p>
            <a:r>
              <a:rPr lang="en-US" dirty="0" err="1" smtClean="0"/>
              <a:t>Verrol’s</a:t>
            </a:r>
            <a:r>
              <a:rPr lang="en-US" dirty="0" smtClean="0"/>
              <a:t> definition: </a:t>
            </a:r>
          </a:p>
          <a:p>
            <a:pPr lvl="1"/>
            <a:r>
              <a:rPr lang="en-US" dirty="0" smtClean="0"/>
              <a:t>A </a:t>
            </a:r>
            <a:r>
              <a:rPr lang="en-US" b="1" i="1" dirty="0" smtClean="0">
                <a:solidFill>
                  <a:srgbClr val="800000"/>
                </a:solidFill>
              </a:rPr>
              <a:t>variable</a:t>
            </a:r>
            <a:r>
              <a:rPr lang="en-US" dirty="0" smtClean="0">
                <a:solidFill>
                  <a:srgbClr val="800000"/>
                </a:solidFill>
              </a:rPr>
              <a:t> </a:t>
            </a:r>
            <a:r>
              <a:rPr lang="en-US" dirty="0" smtClean="0"/>
              <a:t>is a </a:t>
            </a:r>
            <a:r>
              <a:rPr lang="en-US" b="1" i="1" dirty="0" smtClean="0">
                <a:solidFill>
                  <a:srgbClr val="008000"/>
                </a:solidFill>
              </a:rPr>
              <a:t>named </a:t>
            </a:r>
            <a:r>
              <a:rPr lang="en-US" b="1" i="1" dirty="0" smtClean="0">
                <a:solidFill>
                  <a:srgbClr val="3366FF"/>
                </a:solidFill>
              </a:rPr>
              <a:t>abstraction </a:t>
            </a:r>
            <a:r>
              <a:rPr lang="en-US" dirty="0" smtClean="0"/>
              <a:t>to </a:t>
            </a:r>
            <a:r>
              <a:rPr lang="en-US" b="1" i="1" dirty="0" smtClean="0">
                <a:solidFill>
                  <a:schemeClr val="accent5">
                    <a:lumMod val="75000"/>
                  </a:schemeClr>
                </a:solidFill>
              </a:rPr>
              <a:t>recall </a:t>
            </a:r>
            <a:r>
              <a:rPr lang="en-US" dirty="0" smtClean="0"/>
              <a:t>or</a:t>
            </a:r>
            <a:r>
              <a:rPr lang="en-US" b="1" i="1" dirty="0" smtClean="0">
                <a:solidFill>
                  <a:schemeClr val="accent5">
                    <a:lumMod val="75000"/>
                  </a:schemeClr>
                </a:solidFill>
              </a:rPr>
              <a:t> </a:t>
            </a:r>
            <a:r>
              <a:rPr lang="en-US" b="1" i="1" dirty="0" smtClean="0">
                <a:solidFill>
                  <a:schemeClr val="bg2">
                    <a:lumMod val="50000"/>
                  </a:schemeClr>
                </a:solidFill>
              </a:rPr>
              <a:t>reference </a:t>
            </a:r>
            <a:r>
              <a:rPr lang="en-US" dirty="0" smtClean="0"/>
              <a:t>a</a:t>
            </a:r>
            <a:r>
              <a:rPr lang="en-US" b="1" i="1" dirty="0" smtClean="0">
                <a:solidFill>
                  <a:schemeClr val="bg2">
                    <a:lumMod val="50000"/>
                  </a:schemeClr>
                </a:solidFill>
              </a:rPr>
              <a:t> </a:t>
            </a:r>
            <a:r>
              <a:rPr lang="en-US" b="1" i="1" dirty="0" smtClean="0">
                <a:solidFill>
                  <a:schemeClr val="accent6">
                    <a:lumMod val="75000"/>
                  </a:schemeClr>
                </a:solidFill>
              </a:rPr>
              <a:t>value</a:t>
            </a:r>
          </a:p>
          <a:p>
            <a:pPr lvl="1"/>
            <a:r>
              <a:rPr lang="en-US" dirty="0"/>
              <a:t>A </a:t>
            </a:r>
            <a:r>
              <a:rPr lang="en-US" b="1" i="1" dirty="0">
                <a:solidFill>
                  <a:srgbClr val="800000"/>
                </a:solidFill>
              </a:rPr>
              <a:t>variable</a:t>
            </a:r>
            <a:r>
              <a:rPr lang="en-US" dirty="0">
                <a:solidFill>
                  <a:srgbClr val="800000"/>
                </a:solidFill>
              </a:rPr>
              <a:t> </a:t>
            </a:r>
            <a:r>
              <a:rPr lang="en-US" dirty="0" smtClean="0"/>
              <a:t>can be used anywhere a </a:t>
            </a:r>
            <a:r>
              <a:rPr lang="en-US" b="1" i="1" dirty="0" smtClean="0">
                <a:solidFill>
                  <a:schemeClr val="accent6">
                    <a:lumMod val="75000"/>
                  </a:schemeClr>
                </a:solidFill>
              </a:rPr>
              <a:t>value </a:t>
            </a:r>
            <a:r>
              <a:rPr lang="en-US" dirty="0" smtClean="0"/>
              <a:t>is required/expected.</a:t>
            </a:r>
          </a:p>
          <a:p>
            <a:pPr lvl="1"/>
            <a:r>
              <a:rPr lang="en-US" dirty="0" smtClean="0"/>
              <a:t>We use </a:t>
            </a:r>
            <a:r>
              <a:rPr lang="en-US" b="1" i="1" dirty="0" smtClean="0">
                <a:solidFill>
                  <a:srgbClr val="800000"/>
                </a:solidFill>
              </a:rPr>
              <a:t>variables</a:t>
            </a:r>
            <a:r>
              <a:rPr lang="en-US" dirty="0" smtClean="0">
                <a:solidFill>
                  <a:srgbClr val="800000"/>
                </a:solidFill>
              </a:rPr>
              <a:t> </a:t>
            </a:r>
            <a:r>
              <a:rPr lang="en-US" dirty="0" smtClean="0"/>
              <a:t>to tag/associate data in memory</a:t>
            </a:r>
          </a:p>
          <a:p>
            <a:r>
              <a:rPr lang="en-US" dirty="0" smtClean="0"/>
              <a:t>Property:</a:t>
            </a:r>
          </a:p>
          <a:p>
            <a:pPr lvl="1"/>
            <a:r>
              <a:rPr lang="en-US" b="1" i="1" dirty="0" smtClean="0">
                <a:solidFill>
                  <a:srgbClr val="800000"/>
                </a:solidFill>
              </a:rPr>
              <a:t>Variable</a:t>
            </a:r>
            <a:r>
              <a:rPr lang="en-US" b="1" dirty="0" smtClean="0">
                <a:solidFill>
                  <a:srgbClr val="800000"/>
                </a:solidFill>
              </a:rPr>
              <a:t>s</a:t>
            </a:r>
            <a:r>
              <a:rPr lang="en-US" dirty="0" smtClean="0">
                <a:solidFill>
                  <a:srgbClr val="800000"/>
                </a:solidFill>
              </a:rPr>
              <a:t> </a:t>
            </a:r>
            <a:r>
              <a:rPr lang="en-US" dirty="0" smtClean="0"/>
              <a:t>can change their values over the life of the program</a:t>
            </a:r>
          </a:p>
          <a:p>
            <a:r>
              <a:rPr lang="en-US" dirty="0" smtClean="0"/>
              <a:t>Examples:</a:t>
            </a:r>
          </a:p>
          <a:p>
            <a:pPr lvl="1"/>
            <a:r>
              <a:rPr lang="en-US" dirty="0" err="1" smtClean="0"/>
              <a:t>itemCount</a:t>
            </a:r>
            <a:endParaRPr lang="en-US" dirty="0" smtClean="0"/>
          </a:p>
          <a:p>
            <a:pPr lvl="1"/>
            <a:r>
              <a:rPr lang="en-US" dirty="0" smtClean="0"/>
              <a:t>price</a:t>
            </a:r>
          </a:p>
          <a:p>
            <a:pPr lvl="1"/>
            <a:r>
              <a:rPr lang="en-US" dirty="0" err="1" smtClean="0"/>
              <a:t>myName</a:t>
            </a:r>
            <a:endParaRPr lang="en-US" dirty="0" smtClean="0"/>
          </a:p>
          <a:p>
            <a:pPr lvl="1"/>
            <a:r>
              <a:rPr lang="en-US" dirty="0" err="1" smtClean="0"/>
              <a:t>isLoggingEnabled</a:t>
            </a:r>
            <a:endParaRPr lang="en-US" dirty="0" smtClean="0"/>
          </a:p>
        </p:txBody>
      </p:sp>
    </p:spTree>
    <p:extLst>
      <p:ext uri="{BB962C8B-B14F-4D97-AF65-F5344CB8AC3E}">
        <p14:creationId xmlns:p14="http://schemas.microsoft.com/office/powerpoint/2010/main" val="296200303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Syntax: Variable</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How do you define a ‘variable’?</a:t>
            </a:r>
          </a:p>
          <a:p>
            <a:pPr lvl="1"/>
            <a:r>
              <a:rPr lang="en-US" dirty="0" smtClean="0"/>
              <a:t>Formal Syntax: </a:t>
            </a:r>
          </a:p>
          <a:p>
            <a:pPr marL="857250" lvl="2" indent="0">
              <a:buNone/>
            </a:pPr>
            <a:r>
              <a:rPr lang="en-US" b="1" i="1" dirty="0" err="1" smtClean="0">
                <a:solidFill>
                  <a:srgbClr val="008000"/>
                </a:solidFill>
              </a:rPr>
              <a:t>var</a:t>
            </a:r>
            <a:r>
              <a:rPr lang="en-US" b="1" i="1" dirty="0" smtClean="0">
                <a:solidFill>
                  <a:srgbClr val="008000"/>
                </a:solidFill>
              </a:rPr>
              <a:t> </a:t>
            </a:r>
            <a:r>
              <a:rPr lang="en-US" b="1" dirty="0" smtClean="0">
                <a:solidFill>
                  <a:srgbClr val="3366FF"/>
                </a:solidFill>
              </a:rPr>
              <a:t>name/identifier </a:t>
            </a:r>
            <a:r>
              <a:rPr lang="en-US" b="1" i="1" dirty="0" smtClean="0">
                <a:solidFill>
                  <a:schemeClr val="accent2">
                    <a:lumMod val="50000"/>
                  </a:schemeClr>
                </a:solidFill>
              </a:rPr>
              <a:t>[type] </a:t>
            </a:r>
            <a:r>
              <a:rPr lang="en-US" dirty="0" smtClean="0"/>
              <a:t>= </a:t>
            </a:r>
            <a:r>
              <a:rPr lang="en-US" b="1" i="1" dirty="0" smtClean="0">
                <a:solidFill>
                  <a:schemeClr val="accent5">
                    <a:lumMod val="75000"/>
                  </a:schemeClr>
                </a:solidFill>
              </a:rPr>
              <a:t>value</a:t>
            </a:r>
            <a:endParaRPr lang="en-US" b="1" i="1" dirty="0" smtClean="0">
              <a:solidFill>
                <a:schemeClr val="bg2">
                  <a:lumMod val="50000"/>
                </a:schemeClr>
              </a:solidFill>
            </a:endParaRPr>
          </a:p>
          <a:p>
            <a:pPr lvl="2"/>
            <a:r>
              <a:rPr lang="en-US" dirty="0" smtClean="0"/>
              <a:t>Examples:</a:t>
            </a:r>
          </a:p>
          <a:p>
            <a:pPr lvl="3"/>
            <a:r>
              <a:rPr lang="en-US" b="1" i="1" dirty="0" err="1" smtClean="0">
                <a:solidFill>
                  <a:srgbClr val="008000"/>
                </a:solidFill>
              </a:rPr>
              <a:t>var</a:t>
            </a:r>
            <a:r>
              <a:rPr lang="en-US" b="1" i="1" dirty="0" smtClean="0">
                <a:solidFill>
                  <a:srgbClr val="008000"/>
                </a:solidFill>
              </a:rPr>
              <a:t> </a:t>
            </a:r>
            <a:r>
              <a:rPr lang="en-US" b="1" dirty="0" err="1" smtClean="0">
                <a:solidFill>
                  <a:srgbClr val="3366FF"/>
                </a:solidFill>
              </a:rPr>
              <a:t>itemCount</a:t>
            </a:r>
            <a:r>
              <a:rPr lang="en-US" b="1" dirty="0" smtClean="0">
                <a:solidFill>
                  <a:srgbClr val="3366FF"/>
                </a:solidFill>
              </a:rPr>
              <a:t> </a:t>
            </a:r>
            <a:r>
              <a:rPr lang="en-US" b="1" i="1" dirty="0" err="1" smtClean="0">
                <a:solidFill>
                  <a:schemeClr val="accent2">
                    <a:lumMod val="50000"/>
                  </a:schemeClr>
                </a:solidFill>
              </a:rPr>
              <a:t>uint</a:t>
            </a:r>
            <a:r>
              <a:rPr lang="en-US" b="1" i="1" dirty="0" smtClean="0">
                <a:solidFill>
                  <a:schemeClr val="accent2">
                    <a:lumMod val="50000"/>
                  </a:schemeClr>
                </a:solidFill>
              </a:rPr>
              <a:t> </a:t>
            </a:r>
            <a:r>
              <a:rPr lang="en-US" dirty="0" smtClean="0"/>
              <a:t>= </a:t>
            </a:r>
            <a:r>
              <a:rPr lang="en-US" b="1" i="1" dirty="0" smtClean="0">
                <a:solidFill>
                  <a:schemeClr val="accent5">
                    <a:lumMod val="75000"/>
                  </a:schemeClr>
                </a:solidFill>
              </a:rPr>
              <a:t>537</a:t>
            </a:r>
            <a:endParaRPr lang="en-US" b="1" i="1" dirty="0">
              <a:solidFill>
                <a:schemeClr val="bg2">
                  <a:lumMod val="50000"/>
                </a:schemeClr>
              </a:solidFill>
            </a:endParaRPr>
          </a:p>
          <a:p>
            <a:pPr lvl="3"/>
            <a:r>
              <a:rPr lang="en-US" b="1" i="1" dirty="0" err="1" smtClean="0">
                <a:solidFill>
                  <a:srgbClr val="008000"/>
                </a:solidFill>
              </a:rPr>
              <a:t>var</a:t>
            </a:r>
            <a:r>
              <a:rPr lang="en-US" b="1" i="1" dirty="0" smtClean="0">
                <a:solidFill>
                  <a:srgbClr val="008000"/>
                </a:solidFill>
              </a:rPr>
              <a:t> </a:t>
            </a:r>
            <a:r>
              <a:rPr lang="en-US" b="1" dirty="0" smtClean="0">
                <a:solidFill>
                  <a:srgbClr val="3366FF"/>
                </a:solidFill>
              </a:rPr>
              <a:t>price </a:t>
            </a:r>
            <a:r>
              <a:rPr lang="en-US" b="1" i="1" dirty="0" smtClean="0">
                <a:solidFill>
                  <a:schemeClr val="accent2">
                    <a:lumMod val="50000"/>
                  </a:schemeClr>
                </a:solidFill>
              </a:rPr>
              <a:t>float32 </a:t>
            </a:r>
            <a:r>
              <a:rPr lang="en-US" dirty="0" smtClean="0"/>
              <a:t>= </a:t>
            </a:r>
            <a:r>
              <a:rPr lang="en-US" b="1" i="1" dirty="0" smtClean="0">
                <a:solidFill>
                  <a:schemeClr val="accent5">
                    <a:lumMod val="75000"/>
                  </a:schemeClr>
                </a:solidFill>
              </a:rPr>
              <a:t>235.87</a:t>
            </a:r>
            <a:endParaRPr lang="en-US" b="1" i="1" dirty="0">
              <a:solidFill>
                <a:schemeClr val="bg2">
                  <a:lumMod val="50000"/>
                </a:schemeClr>
              </a:solidFill>
            </a:endParaRPr>
          </a:p>
          <a:p>
            <a:pPr lvl="3"/>
            <a:r>
              <a:rPr lang="en-US" b="1" i="1" dirty="0" err="1" smtClean="0">
                <a:solidFill>
                  <a:srgbClr val="008000"/>
                </a:solidFill>
              </a:rPr>
              <a:t>var</a:t>
            </a:r>
            <a:r>
              <a:rPr lang="en-US" b="1" i="1" dirty="0" smtClean="0">
                <a:solidFill>
                  <a:srgbClr val="008000"/>
                </a:solidFill>
              </a:rPr>
              <a:t> </a:t>
            </a:r>
            <a:r>
              <a:rPr lang="en-US" b="1" dirty="0" err="1" smtClean="0">
                <a:solidFill>
                  <a:srgbClr val="3366FF"/>
                </a:solidFill>
              </a:rPr>
              <a:t>myNme</a:t>
            </a:r>
            <a:r>
              <a:rPr lang="en-US" b="1" dirty="0" smtClean="0">
                <a:solidFill>
                  <a:srgbClr val="3366FF"/>
                </a:solidFill>
              </a:rPr>
              <a:t> </a:t>
            </a:r>
            <a:r>
              <a:rPr lang="en-US" b="1" i="1" dirty="0" smtClean="0">
                <a:solidFill>
                  <a:schemeClr val="accent2">
                    <a:lumMod val="50000"/>
                  </a:schemeClr>
                </a:solidFill>
              </a:rPr>
              <a:t>string </a:t>
            </a:r>
            <a:r>
              <a:rPr lang="en-US" dirty="0" smtClean="0"/>
              <a:t>= </a:t>
            </a:r>
            <a:r>
              <a:rPr lang="en-US" b="1" i="1" dirty="0" smtClean="0">
                <a:solidFill>
                  <a:schemeClr val="accent5">
                    <a:lumMod val="75000"/>
                  </a:schemeClr>
                </a:solidFill>
              </a:rPr>
              <a:t>“</a:t>
            </a:r>
            <a:r>
              <a:rPr lang="en-US" b="1" i="1" dirty="0" err="1" smtClean="0">
                <a:solidFill>
                  <a:schemeClr val="accent5">
                    <a:lumMod val="75000"/>
                  </a:schemeClr>
                </a:solidFill>
              </a:rPr>
              <a:t>Verrol</a:t>
            </a:r>
            <a:r>
              <a:rPr lang="en-US" b="1" i="1" dirty="0" smtClean="0">
                <a:solidFill>
                  <a:schemeClr val="accent5">
                    <a:lumMod val="75000"/>
                  </a:schemeClr>
                </a:solidFill>
              </a:rPr>
              <a:t>”</a:t>
            </a:r>
            <a:endParaRPr lang="en-US" b="1" i="1" dirty="0">
              <a:solidFill>
                <a:schemeClr val="bg2">
                  <a:lumMod val="50000"/>
                </a:schemeClr>
              </a:solidFill>
            </a:endParaRPr>
          </a:p>
          <a:p>
            <a:pPr lvl="3"/>
            <a:r>
              <a:rPr lang="en-US" b="1" i="1" dirty="0" err="1" smtClean="0">
                <a:solidFill>
                  <a:srgbClr val="008000"/>
                </a:solidFill>
              </a:rPr>
              <a:t>var</a:t>
            </a:r>
            <a:r>
              <a:rPr lang="en-US" b="1" i="1" dirty="0" smtClean="0">
                <a:solidFill>
                  <a:srgbClr val="008000"/>
                </a:solidFill>
              </a:rPr>
              <a:t> </a:t>
            </a:r>
            <a:r>
              <a:rPr lang="en-US" b="1" dirty="0" err="1" smtClean="0">
                <a:solidFill>
                  <a:srgbClr val="3366FF"/>
                </a:solidFill>
              </a:rPr>
              <a:t>isLoggingEnabled</a:t>
            </a:r>
            <a:r>
              <a:rPr lang="en-US" b="1" dirty="0" smtClean="0">
                <a:solidFill>
                  <a:srgbClr val="3366FF"/>
                </a:solidFill>
              </a:rPr>
              <a:t> </a:t>
            </a:r>
            <a:r>
              <a:rPr lang="en-US" b="1" i="1" dirty="0" err="1" smtClean="0">
                <a:solidFill>
                  <a:schemeClr val="accent2">
                    <a:lumMod val="50000"/>
                  </a:schemeClr>
                </a:solidFill>
              </a:rPr>
              <a:t>bool</a:t>
            </a:r>
            <a:r>
              <a:rPr lang="en-US" b="1" i="1" dirty="0" smtClean="0">
                <a:solidFill>
                  <a:schemeClr val="accent2">
                    <a:lumMod val="50000"/>
                  </a:schemeClr>
                </a:solidFill>
              </a:rPr>
              <a:t> </a:t>
            </a:r>
            <a:r>
              <a:rPr lang="en-US" dirty="0" smtClean="0"/>
              <a:t>= </a:t>
            </a:r>
            <a:r>
              <a:rPr lang="en-US" b="1" i="1" dirty="0" smtClean="0">
                <a:solidFill>
                  <a:schemeClr val="accent5">
                    <a:lumMod val="75000"/>
                  </a:schemeClr>
                </a:solidFill>
              </a:rPr>
              <a:t>false</a:t>
            </a:r>
            <a:endParaRPr lang="en-US" b="1" i="1" dirty="0">
              <a:solidFill>
                <a:schemeClr val="bg2">
                  <a:lumMod val="50000"/>
                </a:schemeClr>
              </a:solidFill>
            </a:endParaRPr>
          </a:p>
          <a:p>
            <a:pPr lvl="1"/>
            <a:r>
              <a:rPr lang="en-US" dirty="0" smtClean="0"/>
              <a:t>Type Inferred Syntax</a:t>
            </a:r>
            <a:r>
              <a:rPr lang="en-US" dirty="0"/>
              <a:t>: </a:t>
            </a:r>
          </a:p>
          <a:p>
            <a:pPr marL="857250" lvl="2" indent="0">
              <a:buNone/>
            </a:pPr>
            <a:r>
              <a:rPr lang="en-US" b="1" i="1" dirty="0" err="1">
                <a:solidFill>
                  <a:srgbClr val="008000"/>
                </a:solidFill>
              </a:rPr>
              <a:t>var</a:t>
            </a:r>
            <a:r>
              <a:rPr lang="en-US" b="1" i="1" dirty="0">
                <a:solidFill>
                  <a:srgbClr val="008000"/>
                </a:solidFill>
              </a:rPr>
              <a:t> </a:t>
            </a:r>
            <a:r>
              <a:rPr lang="en-US" b="1" dirty="0" smtClean="0">
                <a:solidFill>
                  <a:srgbClr val="3366FF"/>
                </a:solidFill>
              </a:rPr>
              <a:t>name</a:t>
            </a:r>
            <a:r>
              <a:rPr lang="en-US" b="1" dirty="0">
                <a:solidFill>
                  <a:srgbClr val="3366FF"/>
                </a:solidFill>
              </a:rPr>
              <a:t>/</a:t>
            </a:r>
            <a:r>
              <a:rPr lang="en-US" b="1" dirty="0" smtClean="0">
                <a:solidFill>
                  <a:srgbClr val="3366FF"/>
                </a:solidFill>
              </a:rPr>
              <a:t>identifier</a:t>
            </a:r>
            <a:r>
              <a:rPr lang="en-US" b="1" i="1" dirty="0" smtClean="0">
                <a:solidFill>
                  <a:schemeClr val="accent2">
                    <a:lumMod val="50000"/>
                  </a:schemeClr>
                </a:solidFill>
              </a:rPr>
              <a:t> </a:t>
            </a:r>
            <a:r>
              <a:rPr lang="en-US" dirty="0"/>
              <a:t>= </a:t>
            </a:r>
            <a:r>
              <a:rPr lang="en-US" b="1" i="1" dirty="0">
                <a:solidFill>
                  <a:schemeClr val="accent5">
                    <a:lumMod val="75000"/>
                  </a:schemeClr>
                </a:solidFill>
              </a:rPr>
              <a:t>value</a:t>
            </a:r>
            <a:endParaRPr lang="en-US" b="1" i="1" dirty="0">
              <a:solidFill>
                <a:schemeClr val="bg2">
                  <a:lumMod val="50000"/>
                </a:schemeClr>
              </a:solidFill>
            </a:endParaRPr>
          </a:p>
          <a:p>
            <a:pPr lvl="2"/>
            <a:r>
              <a:rPr lang="en-US" dirty="0"/>
              <a:t>Examples:</a:t>
            </a:r>
          </a:p>
          <a:p>
            <a:pPr lvl="3"/>
            <a:r>
              <a:rPr lang="en-US" b="1" i="1" dirty="0" err="1">
                <a:solidFill>
                  <a:srgbClr val="008000"/>
                </a:solidFill>
              </a:rPr>
              <a:t>var</a:t>
            </a:r>
            <a:r>
              <a:rPr lang="en-US" b="1" i="1" dirty="0">
                <a:solidFill>
                  <a:srgbClr val="008000"/>
                </a:solidFill>
              </a:rPr>
              <a:t> </a:t>
            </a:r>
            <a:r>
              <a:rPr lang="en-US" b="1" dirty="0" err="1">
                <a:solidFill>
                  <a:srgbClr val="3366FF"/>
                </a:solidFill>
              </a:rPr>
              <a:t>itemCount</a:t>
            </a:r>
            <a:r>
              <a:rPr lang="en-US" b="1" dirty="0">
                <a:solidFill>
                  <a:srgbClr val="3366FF"/>
                </a:solidFill>
              </a:rPr>
              <a:t> </a:t>
            </a:r>
            <a:r>
              <a:rPr lang="en-US" dirty="0" smtClean="0"/>
              <a:t>= </a:t>
            </a:r>
            <a:r>
              <a:rPr lang="en-US" b="1" i="1" dirty="0">
                <a:solidFill>
                  <a:schemeClr val="accent5">
                    <a:lumMod val="75000"/>
                  </a:schemeClr>
                </a:solidFill>
              </a:rPr>
              <a:t>537</a:t>
            </a:r>
            <a:endParaRPr lang="en-US" b="1" i="1" dirty="0">
              <a:solidFill>
                <a:schemeClr val="bg2">
                  <a:lumMod val="50000"/>
                </a:schemeClr>
              </a:solidFill>
            </a:endParaRPr>
          </a:p>
          <a:p>
            <a:pPr lvl="3"/>
            <a:r>
              <a:rPr lang="en-US" b="1" i="1" dirty="0" err="1">
                <a:solidFill>
                  <a:srgbClr val="008000"/>
                </a:solidFill>
              </a:rPr>
              <a:t>var</a:t>
            </a:r>
            <a:r>
              <a:rPr lang="en-US" b="1" i="1" dirty="0">
                <a:solidFill>
                  <a:srgbClr val="008000"/>
                </a:solidFill>
              </a:rPr>
              <a:t> </a:t>
            </a:r>
            <a:r>
              <a:rPr lang="en-US" b="1" dirty="0">
                <a:solidFill>
                  <a:srgbClr val="3366FF"/>
                </a:solidFill>
              </a:rPr>
              <a:t>price </a:t>
            </a:r>
            <a:r>
              <a:rPr lang="en-US" dirty="0" smtClean="0"/>
              <a:t>= </a:t>
            </a:r>
            <a:r>
              <a:rPr lang="en-US" b="1" i="1" dirty="0">
                <a:solidFill>
                  <a:schemeClr val="accent5">
                    <a:lumMod val="75000"/>
                  </a:schemeClr>
                </a:solidFill>
              </a:rPr>
              <a:t>235.87</a:t>
            </a:r>
            <a:endParaRPr lang="en-US" b="1" i="1" dirty="0">
              <a:solidFill>
                <a:schemeClr val="bg2">
                  <a:lumMod val="50000"/>
                </a:schemeClr>
              </a:solidFill>
            </a:endParaRPr>
          </a:p>
          <a:p>
            <a:pPr lvl="3"/>
            <a:r>
              <a:rPr lang="en-US" b="1" i="1" dirty="0" err="1">
                <a:solidFill>
                  <a:srgbClr val="008000"/>
                </a:solidFill>
              </a:rPr>
              <a:t>var</a:t>
            </a:r>
            <a:r>
              <a:rPr lang="en-US" b="1" i="1" dirty="0">
                <a:solidFill>
                  <a:srgbClr val="008000"/>
                </a:solidFill>
              </a:rPr>
              <a:t> </a:t>
            </a:r>
            <a:r>
              <a:rPr lang="en-US" b="1" dirty="0" err="1">
                <a:solidFill>
                  <a:srgbClr val="3366FF"/>
                </a:solidFill>
              </a:rPr>
              <a:t>myNme</a:t>
            </a:r>
            <a:r>
              <a:rPr lang="en-US" b="1" dirty="0">
                <a:solidFill>
                  <a:srgbClr val="3366FF"/>
                </a:solidFill>
              </a:rPr>
              <a:t> </a:t>
            </a:r>
            <a:r>
              <a:rPr lang="en-US" dirty="0" smtClean="0"/>
              <a:t>= </a:t>
            </a:r>
            <a:r>
              <a:rPr lang="en-US" b="1" i="1" dirty="0">
                <a:solidFill>
                  <a:schemeClr val="accent5">
                    <a:lumMod val="75000"/>
                  </a:schemeClr>
                </a:solidFill>
              </a:rPr>
              <a:t>“</a:t>
            </a:r>
            <a:r>
              <a:rPr lang="en-US" b="1" i="1" dirty="0" err="1">
                <a:solidFill>
                  <a:schemeClr val="accent5">
                    <a:lumMod val="75000"/>
                  </a:schemeClr>
                </a:solidFill>
              </a:rPr>
              <a:t>Verrol</a:t>
            </a:r>
            <a:r>
              <a:rPr lang="en-US" b="1" i="1" dirty="0">
                <a:solidFill>
                  <a:schemeClr val="accent5">
                    <a:lumMod val="75000"/>
                  </a:schemeClr>
                </a:solidFill>
              </a:rPr>
              <a:t>”</a:t>
            </a:r>
            <a:endParaRPr lang="en-US" b="1" i="1" dirty="0">
              <a:solidFill>
                <a:schemeClr val="bg2">
                  <a:lumMod val="50000"/>
                </a:schemeClr>
              </a:solidFill>
            </a:endParaRPr>
          </a:p>
          <a:p>
            <a:pPr lvl="3"/>
            <a:r>
              <a:rPr lang="en-US" b="1" i="1" dirty="0" err="1">
                <a:solidFill>
                  <a:srgbClr val="008000"/>
                </a:solidFill>
              </a:rPr>
              <a:t>var</a:t>
            </a:r>
            <a:r>
              <a:rPr lang="en-US" b="1" i="1" dirty="0">
                <a:solidFill>
                  <a:srgbClr val="008000"/>
                </a:solidFill>
              </a:rPr>
              <a:t> </a:t>
            </a:r>
            <a:r>
              <a:rPr lang="en-US" b="1" dirty="0" err="1">
                <a:solidFill>
                  <a:srgbClr val="3366FF"/>
                </a:solidFill>
              </a:rPr>
              <a:t>isLoggingEnabled</a:t>
            </a:r>
            <a:r>
              <a:rPr lang="en-US" b="1" dirty="0">
                <a:solidFill>
                  <a:srgbClr val="3366FF"/>
                </a:solidFill>
              </a:rPr>
              <a:t> </a:t>
            </a:r>
            <a:r>
              <a:rPr lang="en-US" dirty="0" smtClean="0"/>
              <a:t>= </a:t>
            </a:r>
            <a:r>
              <a:rPr lang="en-US" b="1" i="1" dirty="0" smtClean="0">
                <a:solidFill>
                  <a:schemeClr val="accent5">
                    <a:lumMod val="75000"/>
                  </a:schemeClr>
                </a:solidFill>
              </a:rPr>
              <a:t>false</a:t>
            </a:r>
            <a:endParaRPr lang="en-US" b="1" i="1" dirty="0">
              <a:solidFill>
                <a:schemeClr val="bg2">
                  <a:lumMod val="50000"/>
                </a:schemeClr>
              </a:solidFill>
            </a:endParaRPr>
          </a:p>
        </p:txBody>
      </p:sp>
    </p:spTree>
    <p:extLst>
      <p:ext uri="{BB962C8B-B14F-4D97-AF65-F5344CB8AC3E}">
        <p14:creationId xmlns:p14="http://schemas.microsoft.com/office/powerpoint/2010/main" val="41493057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variable/</a:t>
            </a:r>
            <a:r>
              <a:rPr lang="en-US" dirty="0" err="1" smtClean="0"/>
              <a:t>main.go</a:t>
            </a:r>
            <a:endParaRPr lang="en-US" dirty="0"/>
          </a:p>
        </p:txBody>
      </p:sp>
      <p:pic>
        <p:nvPicPr>
          <p:cNvPr id="13" name="Content Placeholder 12"/>
          <p:cNvPicPr>
            <a:picLocks noGrp="1" noChangeAspect="1"/>
          </p:cNvPicPr>
          <p:nvPr>
            <p:ph idx="1"/>
          </p:nvPr>
        </p:nvPicPr>
        <p:blipFill>
          <a:blip r:embed="rId2"/>
          <a:srcRect t="-16093" b="-16093"/>
          <a:stretch>
            <a:fillRect/>
          </a:stretch>
        </p:blipFill>
        <p:spPr>
          <a:xfrm>
            <a:off x="457200" y="1687513"/>
            <a:ext cx="8229600" cy="4525962"/>
          </a:xfrm>
        </p:spPr>
      </p:pic>
      <p:pic>
        <p:nvPicPr>
          <p:cNvPr id="15" name="Picture 14"/>
          <p:cNvPicPr>
            <a:picLocks noChangeAspect="1"/>
          </p:cNvPicPr>
          <p:nvPr/>
        </p:nvPicPr>
        <p:blipFill>
          <a:blip r:embed="rId3"/>
          <a:stretch>
            <a:fillRect/>
          </a:stretch>
        </p:blipFill>
        <p:spPr>
          <a:xfrm>
            <a:off x="4583544" y="3733426"/>
            <a:ext cx="4103255" cy="1926156"/>
          </a:xfrm>
          <a:prstGeom prst="rect">
            <a:avLst/>
          </a:prstGeom>
        </p:spPr>
      </p:pic>
    </p:spTree>
    <p:extLst>
      <p:ext uri="{BB962C8B-B14F-4D97-AF65-F5344CB8AC3E}">
        <p14:creationId xmlns:p14="http://schemas.microsoft.com/office/powerpoint/2010/main" val="345040036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Explicitly Typed Variable</a:t>
            </a:r>
            <a:endParaRPr lang="en-US" dirty="0"/>
          </a:p>
        </p:txBody>
      </p:sp>
      <p:pic>
        <p:nvPicPr>
          <p:cNvPr id="4" name="Content Placeholder 3"/>
          <p:cNvPicPr>
            <a:picLocks noGrp="1" noChangeAspect="1"/>
          </p:cNvPicPr>
          <p:nvPr>
            <p:ph idx="1"/>
          </p:nvPr>
        </p:nvPicPr>
        <p:blipFill>
          <a:blip r:embed="rId2"/>
          <a:srcRect t="-24149" b="-24149"/>
          <a:stretch>
            <a:fillRect/>
          </a:stretch>
        </p:blipFill>
        <p:spPr/>
      </p:pic>
      <p:pic>
        <p:nvPicPr>
          <p:cNvPr id="5" name="Picture 4"/>
          <p:cNvPicPr>
            <a:picLocks noChangeAspect="1"/>
          </p:cNvPicPr>
          <p:nvPr/>
        </p:nvPicPr>
        <p:blipFill>
          <a:blip r:embed="rId3"/>
          <a:stretch>
            <a:fillRect/>
          </a:stretch>
        </p:blipFill>
        <p:spPr>
          <a:xfrm>
            <a:off x="4768118" y="3756891"/>
            <a:ext cx="3918682" cy="1588655"/>
          </a:xfrm>
          <a:prstGeom prst="rect">
            <a:avLst/>
          </a:prstGeom>
        </p:spPr>
      </p:pic>
    </p:spTree>
    <p:extLst>
      <p:ext uri="{BB962C8B-B14F-4D97-AF65-F5344CB8AC3E}">
        <p14:creationId xmlns:p14="http://schemas.microsoft.com/office/powerpoint/2010/main" val="175592128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Inferred Type Variable</a:t>
            </a:r>
            <a:endParaRPr lang="en-US" dirty="0"/>
          </a:p>
        </p:txBody>
      </p:sp>
      <p:pic>
        <p:nvPicPr>
          <p:cNvPr id="4" name="Content Placeholder 3"/>
          <p:cNvPicPr>
            <a:picLocks noGrp="1" noChangeAspect="1"/>
          </p:cNvPicPr>
          <p:nvPr>
            <p:ph idx="1"/>
          </p:nvPr>
        </p:nvPicPr>
        <p:blipFill>
          <a:blip r:embed="rId2"/>
          <a:srcRect t="-22904" b="-22904"/>
          <a:stretch>
            <a:fillRect/>
          </a:stretch>
        </p:blipFill>
        <p:spPr/>
      </p:pic>
      <p:pic>
        <p:nvPicPr>
          <p:cNvPr id="5" name="Picture 4"/>
          <p:cNvPicPr>
            <a:picLocks noChangeAspect="1"/>
          </p:cNvPicPr>
          <p:nvPr/>
        </p:nvPicPr>
        <p:blipFill>
          <a:blip r:embed="rId3"/>
          <a:stretch>
            <a:fillRect/>
          </a:stretch>
        </p:blipFill>
        <p:spPr>
          <a:xfrm>
            <a:off x="4912590" y="3878961"/>
            <a:ext cx="3774209" cy="1530085"/>
          </a:xfrm>
          <a:prstGeom prst="rect">
            <a:avLst/>
          </a:prstGeom>
        </p:spPr>
      </p:pic>
      <p:pic>
        <p:nvPicPr>
          <p:cNvPr id="6" name="Picture 5"/>
          <p:cNvPicPr>
            <a:picLocks noChangeAspect="1"/>
          </p:cNvPicPr>
          <p:nvPr/>
        </p:nvPicPr>
        <p:blipFill>
          <a:blip r:embed="rId4"/>
          <a:stretch>
            <a:fillRect/>
          </a:stretch>
        </p:blipFill>
        <p:spPr>
          <a:xfrm>
            <a:off x="4912591" y="2312754"/>
            <a:ext cx="3774209" cy="1469426"/>
          </a:xfrm>
          <a:prstGeom prst="rect">
            <a:avLst/>
          </a:prstGeom>
        </p:spPr>
      </p:pic>
      <p:cxnSp>
        <p:nvCxnSpPr>
          <p:cNvPr id="8" name="Straight Connector 7"/>
          <p:cNvCxnSpPr/>
          <p:nvPr/>
        </p:nvCxnSpPr>
        <p:spPr>
          <a:xfrm flipH="1">
            <a:off x="7227455" y="5039591"/>
            <a:ext cx="727363"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7154719" y="3448627"/>
            <a:ext cx="727363"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291940" y="3739572"/>
            <a:ext cx="1455878"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3182923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Constants and Variables in Memory</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3468205490"/>
              </p:ext>
            </p:extLst>
          </p:nvPr>
        </p:nvGraphicFramePr>
        <p:xfrm>
          <a:off x="2012864" y="4194576"/>
          <a:ext cx="5157960" cy="2225040"/>
        </p:xfrm>
        <a:graphic>
          <a:graphicData uri="http://schemas.openxmlformats.org/drawingml/2006/table">
            <a:tbl>
              <a:tblPr firstRow="1" bandRow="1">
                <a:tableStyleId>{5C22544A-7EE6-4342-B048-85BDC9FD1C3A}</a:tableStyleId>
              </a:tblPr>
              <a:tblGrid>
                <a:gridCol w="1719320"/>
                <a:gridCol w="1719320"/>
                <a:gridCol w="1719320"/>
              </a:tblGrid>
              <a:tr h="370840">
                <a:tc>
                  <a:txBody>
                    <a:bodyPr/>
                    <a:lstStyle/>
                    <a:p>
                      <a:r>
                        <a:rPr lang="en-US" dirty="0" err="1" smtClean="0"/>
                        <a:t>const</a:t>
                      </a:r>
                      <a:r>
                        <a:rPr lang="en-US" dirty="0" smtClean="0"/>
                        <a:t>/</a:t>
                      </a:r>
                      <a:r>
                        <a:rPr lang="en-US" dirty="0" err="1" smtClean="0"/>
                        <a:t>var</a:t>
                      </a:r>
                      <a:endParaRPr lang="en-US" dirty="0"/>
                    </a:p>
                  </a:txBody>
                  <a:tcPr/>
                </a:tc>
                <a:tc>
                  <a:txBody>
                    <a:bodyPr/>
                    <a:lstStyle/>
                    <a:p>
                      <a:r>
                        <a:rPr lang="en-US" dirty="0" smtClean="0"/>
                        <a:t>Address</a:t>
                      </a:r>
                      <a:endParaRPr lang="en-US" dirty="0"/>
                    </a:p>
                  </a:txBody>
                  <a:tcPr/>
                </a:tc>
                <a:tc>
                  <a:txBody>
                    <a:bodyPr/>
                    <a:lstStyle/>
                    <a:p>
                      <a:r>
                        <a:rPr lang="en-US" dirty="0" smtClean="0"/>
                        <a:t>Type</a:t>
                      </a:r>
                      <a:endParaRPr lang="en-US" dirty="0"/>
                    </a:p>
                  </a:txBody>
                  <a:tcPr/>
                </a:tc>
              </a:tr>
              <a:tr h="370840">
                <a:tc>
                  <a:txBody>
                    <a:bodyPr/>
                    <a:lstStyle/>
                    <a:p>
                      <a:r>
                        <a:rPr lang="en-US" dirty="0" smtClean="0"/>
                        <a:t>price</a:t>
                      </a:r>
                      <a:endParaRPr lang="en-US" dirty="0"/>
                    </a:p>
                  </a:txBody>
                  <a:tcPr/>
                </a:tc>
                <a:tc>
                  <a:txBody>
                    <a:bodyPr/>
                    <a:lstStyle/>
                    <a:p>
                      <a:r>
                        <a:rPr lang="en-US" dirty="0" smtClean="0"/>
                        <a:t>0</a:t>
                      </a:r>
                      <a:endParaRPr lang="en-US" dirty="0"/>
                    </a:p>
                  </a:txBody>
                  <a:tcPr/>
                </a:tc>
                <a:tc>
                  <a:txBody>
                    <a:bodyPr/>
                    <a:lstStyle/>
                    <a:p>
                      <a:r>
                        <a:rPr lang="en-US" dirty="0" smtClean="0"/>
                        <a:t>float64</a:t>
                      </a:r>
                      <a:endParaRPr lang="en-US" dirty="0"/>
                    </a:p>
                  </a:txBody>
                  <a:tcPr/>
                </a:tc>
              </a:tr>
              <a:tr h="370840">
                <a:tc>
                  <a:txBody>
                    <a:bodyPr/>
                    <a:lstStyle/>
                    <a:p>
                      <a:r>
                        <a:rPr lang="en-US" dirty="0" smtClean="0"/>
                        <a:t>flag</a:t>
                      </a:r>
                      <a:endParaRPr lang="en-US" dirty="0"/>
                    </a:p>
                  </a:txBody>
                  <a:tcPr/>
                </a:tc>
                <a:tc>
                  <a:txBody>
                    <a:bodyPr/>
                    <a:lstStyle/>
                    <a:p>
                      <a:r>
                        <a:rPr lang="en-US" dirty="0" smtClean="0"/>
                        <a:t>8</a:t>
                      </a:r>
                      <a:endParaRPr lang="en-US" dirty="0"/>
                    </a:p>
                  </a:txBody>
                  <a:tcPr/>
                </a:tc>
                <a:tc>
                  <a:txBody>
                    <a:bodyPr/>
                    <a:lstStyle/>
                    <a:p>
                      <a:r>
                        <a:rPr lang="en-US" dirty="0" err="1" smtClean="0"/>
                        <a:t>boolean</a:t>
                      </a:r>
                      <a:endParaRPr lang="en-US" dirty="0"/>
                    </a:p>
                  </a:txBody>
                  <a:tcPr/>
                </a:tc>
              </a:tr>
              <a:tr h="370840">
                <a:tc>
                  <a:txBody>
                    <a:bodyPr/>
                    <a:lstStyle/>
                    <a:p>
                      <a:r>
                        <a:rPr lang="en-US" dirty="0" smtClean="0"/>
                        <a:t>count</a:t>
                      </a:r>
                      <a:endParaRPr lang="en-US" dirty="0"/>
                    </a:p>
                  </a:txBody>
                  <a:tcPr/>
                </a:tc>
                <a:tc>
                  <a:txBody>
                    <a:bodyPr/>
                    <a:lstStyle/>
                    <a:p>
                      <a:r>
                        <a:rPr lang="en-US" dirty="0" smtClean="0"/>
                        <a:t>10</a:t>
                      </a:r>
                      <a:endParaRPr lang="en-US" dirty="0"/>
                    </a:p>
                  </a:txBody>
                  <a:tcPr/>
                </a:tc>
                <a:tc>
                  <a:txBody>
                    <a:bodyPr/>
                    <a:lstStyle/>
                    <a:p>
                      <a:r>
                        <a:rPr lang="en-US" dirty="0" smtClean="0"/>
                        <a:t>int32</a:t>
                      </a:r>
                      <a:endParaRPr lang="en-US" dirty="0"/>
                    </a:p>
                  </a:txBody>
                  <a:tcPr/>
                </a:tc>
              </a:tr>
              <a:tr h="370840">
                <a:tc>
                  <a:txBody>
                    <a:bodyPr/>
                    <a:lstStyle/>
                    <a:p>
                      <a:r>
                        <a:rPr lang="en-US" dirty="0" smtClean="0"/>
                        <a:t>message</a:t>
                      </a:r>
                      <a:endParaRPr lang="en-US" dirty="0"/>
                    </a:p>
                  </a:txBody>
                  <a:tcPr/>
                </a:tc>
                <a:tc>
                  <a:txBody>
                    <a:bodyPr/>
                    <a:lstStyle/>
                    <a:p>
                      <a:r>
                        <a:rPr lang="en-US" dirty="0" smtClean="0"/>
                        <a:t>14</a:t>
                      </a:r>
                      <a:endParaRPr lang="en-US" dirty="0"/>
                    </a:p>
                  </a:txBody>
                  <a:tcPr/>
                </a:tc>
                <a:tc>
                  <a:txBody>
                    <a:bodyPr/>
                    <a:lstStyle/>
                    <a:p>
                      <a:r>
                        <a:rPr lang="en-US" dirty="0" smtClean="0"/>
                        <a:t>string</a:t>
                      </a:r>
                      <a:endParaRPr lang="en-US" dirty="0"/>
                    </a:p>
                  </a:txBody>
                  <a:tcPr/>
                </a:tc>
              </a:tr>
              <a:tr h="370840">
                <a:tc>
                  <a:txBody>
                    <a:bodyPr/>
                    <a:lstStyle/>
                    <a:p>
                      <a:r>
                        <a:rPr lang="en-US" dirty="0" smtClean="0"/>
                        <a:t>name</a:t>
                      </a:r>
                      <a:endParaRPr lang="en-US" dirty="0"/>
                    </a:p>
                  </a:txBody>
                  <a:tcPr/>
                </a:tc>
                <a:tc>
                  <a:txBody>
                    <a:bodyPr/>
                    <a:lstStyle/>
                    <a:p>
                      <a:r>
                        <a:rPr lang="en-US" dirty="0" smtClean="0"/>
                        <a:t>34</a:t>
                      </a:r>
                      <a:endParaRPr lang="en-US" dirty="0"/>
                    </a:p>
                  </a:txBody>
                  <a:tcPr/>
                </a:tc>
                <a:tc>
                  <a:txBody>
                    <a:bodyPr/>
                    <a:lstStyle/>
                    <a:p>
                      <a:r>
                        <a:rPr lang="en-US" dirty="0" smtClean="0"/>
                        <a:t>string</a:t>
                      </a:r>
                      <a:endParaRPr lang="en-US" dirty="0"/>
                    </a:p>
                  </a:txBody>
                  <a:tcPr/>
                </a:tc>
              </a:tr>
            </a:tbl>
          </a:graphicData>
        </a:graphic>
      </p:graphicFrame>
      <p:grpSp>
        <p:nvGrpSpPr>
          <p:cNvPr id="10" name="Group 9"/>
          <p:cNvGrpSpPr/>
          <p:nvPr/>
        </p:nvGrpSpPr>
        <p:grpSpPr>
          <a:xfrm>
            <a:off x="3336699" y="2215130"/>
            <a:ext cx="3165473" cy="295289"/>
            <a:chOff x="2650099" y="2203019"/>
            <a:chExt cx="3165473" cy="295289"/>
          </a:xfrm>
        </p:grpSpPr>
        <p:sp>
          <p:nvSpPr>
            <p:cNvPr id="11" name="Rectangle 10"/>
            <p:cNvSpPr/>
            <p:nvPr/>
          </p:nvSpPr>
          <p:spPr>
            <a:xfrm>
              <a:off x="2650099" y="2203019"/>
              <a:ext cx="247754"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2" name="Rectangle 11"/>
            <p:cNvSpPr/>
            <p:nvPr/>
          </p:nvSpPr>
          <p:spPr>
            <a:xfrm>
              <a:off x="2974290" y="2203019"/>
              <a:ext cx="247754"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3" name="Rectangle 12"/>
            <p:cNvSpPr/>
            <p:nvPr/>
          </p:nvSpPr>
          <p:spPr>
            <a:xfrm>
              <a:off x="3298481" y="2203019"/>
              <a:ext cx="247754"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4" name="Rectangle 13"/>
            <p:cNvSpPr/>
            <p:nvPr/>
          </p:nvSpPr>
          <p:spPr>
            <a:xfrm>
              <a:off x="3622672" y="2203019"/>
              <a:ext cx="247754"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5" name="Rectangle 14"/>
            <p:cNvSpPr/>
            <p:nvPr/>
          </p:nvSpPr>
          <p:spPr>
            <a:xfrm>
              <a:off x="3946863" y="2203019"/>
              <a:ext cx="247754"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6" name="Rectangle 15"/>
            <p:cNvSpPr/>
            <p:nvPr/>
          </p:nvSpPr>
          <p:spPr>
            <a:xfrm>
              <a:off x="4271054" y="2203019"/>
              <a:ext cx="247754"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7" name="Rectangle 16"/>
            <p:cNvSpPr/>
            <p:nvPr/>
          </p:nvSpPr>
          <p:spPr>
            <a:xfrm>
              <a:off x="4595245" y="2203019"/>
              <a:ext cx="247754"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8" name="Rectangle 17"/>
            <p:cNvSpPr/>
            <p:nvPr/>
          </p:nvSpPr>
          <p:spPr>
            <a:xfrm>
              <a:off x="4919436" y="2203019"/>
              <a:ext cx="247754"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9" name="Rectangle 18"/>
            <p:cNvSpPr/>
            <p:nvPr/>
          </p:nvSpPr>
          <p:spPr>
            <a:xfrm>
              <a:off x="5243627" y="2203019"/>
              <a:ext cx="247754" cy="295289"/>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0" name="Rectangle 19"/>
            <p:cNvSpPr/>
            <p:nvPr/>
          </p:nvSpPr>
          <p:spPr>
            <a:xfrm>
              <a:off x="5567818" y="2203019"/>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grpSp>
      <p:sp>
        <p:nvSpPr>
          <p:cNvPr id="8" name="TextBox 7"/>
          <p:cNvSpPr txBox="1"/>
          <p:nvPr/>
        </p:nvSpPr>
        <p:spPr>
          <a:xfrm>
            <a:off x="2567668" y="2178108"/>
            <a:ext cx="569113"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0</a:t>
            </a:r>
            <a:endParaRPr lang="en-US" dirty="0"/>
          </a:p>
        </p:txBody>
      </p:sp>
      <p:sp>
        <p:nvSpPr>
          <p:cNvPr id="32" name="TextBox 31"/>
          <p:cNvSpPr txBox="1"/>
          <p:nvPr/>
        </p:nvSpPr>
        <p:spPr>
          <a:xfrm>
            <a:off x="1371861" y="2773441"/>
            <a:ext cx="92256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address</a:t>
            </a:r>
            <a:endParaRPr lang="en-US" dirty="0"/>
          </a:p>
        </p:txBody>
      </p:sp>
      <p:grpSp>
        <p:nvGrpSpPr>
          <p:cNvPr id="34" name="Group 33"/>
          <p:cNvGrpSpPr/>
          <p:nvPr/>
        </p:nvGrpSpPr>
        <p:grpSpPr>
          <a:xfrm>
            <a:off x="3336699" y="2625797"/>
            <a:ext cx="3165473" cy="295289"/>
            <a:chOff x="2650099" y="2203019"/>
            <a:chExt cx="3165473" cy="295289"/>
          </a:xfrm>
        </p:grpSpPr>
        <p:sp>
          <p:nvSpPr>
            <p:cNvPr id="35" name="Rectangle 34"/>
            <p:cNvSpPr/>
            <p:nvPr/>
          </p:nvSpPr>
          <p:spPr>
            <a:xfrm>
              <a:off x="2650099" y="2203019"/>
              <a:ext cx="247754" cy="29528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36" name="Rectangle 35"/>
            <p:cNvSpPr/>
            <p:nvPr/>
          </p:nvSpPr>
          <p:spPr>
            <a:xfrm>
              <a:off x="2974290" y="2203019"/>
              <a:ext cx="247754" cy="29528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37" name="Rectangle 36"/>
            <p:cNvSpPr/>
            <p:nvPr/>
          </p:nvSpPr>
          <p:spPr>
            <a:xfrm>
              <a:off x="3298481" y="2203019"/>
              <a:ext cx="247754" cy="29528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38" name="Rectangle 37"/>
            <p:cNvSpPr/>
            <p:nvPr/>
          </p:nvSpPr>
          <p:spPr>
            <a:xfrm>
              <a:off x="3622672" y="2203019"/>
              <a:ext cx="247754" cy="29528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39" name="Rectangle 38"/>
            <p:cNvSpPr/>
            <p:nvPr/>
          </p:nvSpPr>
          <p:spPr>
            <a:xfrm>
              <a:off x="3946863"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40" name="Rectangle 39"/>
            <p:cNvSpPr/>
            <p:nvPr/>
          </p:nvSpPr>
          <p:spPr>
            <a:xfrm>
              <a:off x="4271054"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41" name="Rectangle 40"/>
            <p:cNvSpPr/>
            <p:nvPr/>
          </p:nvSpPr>
          <p:spPr>
            <a:xfrm>
              <a:off x="4595245"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42" name="Rectangle 41"/>
            <p:cNvSpPr/>
            <p:nvPr/>
          </p:nvSpPr>
          <p:spPr>
            <a:xfrm>
              <a:off x="4919436"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43" name="Rectangle 42"/>
            <p:cNvSpPr/>
            <p:nvPr/>
          </p:nvSpPr>
          <p:spPr>
            <a:xfrm>
              <a:off x="5243627"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44" name="Rectangle 43"/>
            <p:cNvSpPr/>
            <p:nvPr/>
          </p:nvSpPr>
          <p:spPr>
            <a:xfrm>
              <a:off x="5567818"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grpSp>
      <p:sp>
        <p:nvSpPr>
          <p:cNvPr id="45" name="TextBox 44"/>
          <p:cNvSpPr txBox="1"/>
          <p:nvPr/>
        </p:nvSpPr>
        <p:spPr>
          <a:xfrm>
            <a:off x="2567668" y="2588775"/>
            <a:ext cx="569113"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10</a:t>
            </a:r>
            <a:endParaRPr lang="en-US" dirty="0"/>
          </a:p>
        </p:txBody>
      </p:sp>
      <p:grpSp>
        <p:nvGrpSpPr>
          <p:cNvPr id="46" name="Group 45"/>
          <p:cNvGrpSpPr/>
          <p:nvPr/>
        </p:nvGrpSpPr>
        <p:grpSpPr>
          <a:xfrm>
            <a:off x="3336699" y="3056475"/>
            <a:ext cx="3165473" cy="295289"/>
            <a:chOff x="2650099" y="2203019"/>
            <a:chExt cx="3165473" cy="295289"/>
          </a:xfrm>
        </p:grpSpPr>
        <p:sp>
          <p:nvSpPr>
            <p:cNvPr id="47" name="Rectangle 46"/>
            <p:cNvSpPr/>
            <p:nvPr/>
          </p:nvSpPr>
          <p:spPr>
            <a:xfrm>
              <a:off x="2650099"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48" name="Rectangle 47"/>
            <p:cNvSpPr/>
            <p:nvPr/>
          </p:nvSpPr>
          <p:spPr>
            <a:xfrm>
              <a:off x="2974290"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49" name="Rectangle 48"/>
            <p:cNvSpPr/>
            <p:nvPr/>
          </p:nvSpPr>
          <p:spPr>
            <a:xfrm>
              <a:off x="3298481"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50" name="Rectangle 49"/>
            <p:cNvSpPr/>
            <p:nvPr/>
          </p:nvSpPr>
          <p:spPr>
            <a:xfrm>
              <a:off x="3622672"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51" name="Rectangle 50"/>
            <p:cNvSpPr/>
            <p:nvPr/>
          </p:nvSpPr>
          <p:spPr>
            <a:xfrm>
              <a:off x="3946863"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52" name="Rectangle 51"/>
            <p:cNvSpPr/>
            <p:nvPr/>
          </p:nvSpPr>
          <p:spPr>
            <a:xfrm>
              <a:off x="4271054"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53" name="Rectangle 52"/>
            <p:cNvSpPr/>
            <p:nvPr/>
          </p:nvSpPr>
          <p:spPr>
            <a:xfrm>
              <a:off x="4595245"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54" name="Rectangle 53"/>
            <p:cNvSpPr/>
            <p:nvPr/>
          </p:nvSpPr>
          <p:spPr>
            <a:xfrm>
              <a:off x="4919436"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55" name="Rectangle 54"/>
            <p:cNvSpPr/>
            <p:nvPr/>
          </p:nvSpPr>
          <p:spPr>
            <a:xfrm>
              <a:off x="5243627"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56" name="Rectangle 55"/>
            <p:cNvSpPr/>
            <p:nvPr/>
          </p:nvSpPr>
          <p:spPr>
            <a:xfrm>
              <a:off x="5567818"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grpSp>
      <p:sp>
        <p:nvSpPr>
          <p:cNvPr id="57" name="TextBox 56"/>
          <p:cNvSpPr txBox="1"/>
          <p:nvPr/>
        </p:nvSpPr>
        <p:spPr>
          <a:xfrm>
            <a:off x="2567668" y="3019453"/>
            <a:ext cx="569113"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20</a:t>
            </a:r>
            <a:endParaRPr lang="en-US" dirty="0"/>
          </a:p>
        </p:txBody>
      </p:sp>
      <p:grpSp>
        <p:nvGrpSpPr>
          <p:cNvPr id="58" name="Group 57"/>
          <p:cNvGrpSpPr/>
          <p:nvPr/>
        </p:nvGrpSpPr>
        <p:grpSpPr>
          <a:xfrm>
            <a:off x="3336699" y="3467142"/>
            <a:ext cx="3165473" cy="295289"/>
            <a:chOff x="2650099" y="2203019"/>
            <a:chExt cx="3165473" cy="295289"/>
          </a:xfrm>
        </p:grpSpPr>
        <p:sp>
          <p:nvSpPr>
            <p:cNvPr id="59" name="Rectangle 58"/>
            <p:cNvSpPr/>
            <p:nvPr/>
          </p:nvSpPr>
          <p:spPr>
            <a:xfrm>
              <a:off x="2650099" y="2203019"/>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60" name="Rectangle 59"/>
            <p:cNvSpPr/>
            <p:nvPr/>
          </p:nvSpPr>
          <p:spPr>
            <a:xfrm>
              <a:off x="2974290" y="2203019"/>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61" name="Rectangle 60"/>
            <p:cNvSpPr/>
            <p:nvPr/>
          </p:nvSpPr>
          <p:spPr>
            <a:xfrm>
              <a:off x="3298481" y="2203019"/>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62" name="Rectangle 61"/>
            <p:cNvSpPr/>
            <p:nvPr/>
          </p:nvSpPr>
          <p:spPr>
            <a:xfrm>
              <a:off x="3622672" y="2203019"/>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63" name="Rectangle 62"/>
            <p:cNvSpPr/>
            <p:nvPr/>
          </p:nvSpPr>
          <p:spPr>
            <a:xfrm>
              <a:off x="3946863" y="2203019"/>
              <a:ext cx="247754" cy="29528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64" name="Rectangle 63"/>
            <p:cNvSpPr/>
            <p:nvPr/>
          </p:nvSpPr>
          <p:spPr>
            <a:xfrm>
              <a:off x="4271054" y="2203019"/>
              <a:ext cx="247754" cy="29528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65" name="Rectangle 64"/>
            <p:cNvSpPr/>
            <p:nvPr/>
          </p:nvSpPr>
          <p:spPr>
            <a:xfrm>
              <a:off x="4595245" y="2203019"/>
              <a:ext cx="247754" cy="29528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66" name="Rectangle 65"/>
            <p:cNvSpPr/>
            <p:nvPr/>
          </p:nvSpPr>
          <p:spPr>
            <a:xfrm>
              <a:off x="4919436" y="2203019"/>
              <a:ext cx="247754" cy="29528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67" name="Rectangle 66"/>
            <p:cNvSpPr/>
            <p:nvPr/>
          </p:nvSpPr>
          <p:spPr>
            <a:xfrm>
              <a:off x="5243627" y="2203019"/>
              <a:ext cx="247754" cy="29528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68" name="Rectangle 67"/>
            <p:cNvSpPr/>
            <p:nvPr/>
          </p:nvSpPr>
          <p:spPr>
            <a:xfrm>
              <a:off x="5567818" y="2203019"/>
              <a:ext cx="247754" cy="29528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grpSp>
      <p:sp>
        <p:nvSpPr>
          <p:cNvPr id="69" name="TextBox 68"/>
          <p:cNvSpPr txBox="1"/>
          <p:nvPr/>
        </p:nvSpPr>
        <p:spPr>
          <a:xfrm>
            <a:off x="2567668" y="3430120"/>
            <a:ext cx="569113"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30</a:t>
            </a:r>
            <a:endParaRPr lang="en-US" dirty="0"/>
          </a:p>
        </p:txBody>
      </p:sp>
      <p:sp>
        <p:nvSpPr>
          <p:cNvPr id="71" name="Left Brace 70"/>
          <p:cNvSpPr/>
          <p:nvPr/>
        </p:nvSpPr>
        <p:spPr>
          <a:xfrm>
            <a:off x="2294425" y="2215130"/>
            <a:ext cx="215663" cy="1547301"/>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2" name="Left Brace 71"/>
          <p:cNvSpPr/>
          <p:nvPr/>
        </p:nvSpPr>
        <p:spPr>
          <a:xfrm rot="5400000">
            <a:off x="4811604" y="392775"/>
            <a:ext cx="215662" cy="3165473"/>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3" name="TextBox 72"/>
          <p:cNvSpPr txBox="1"/>
          <p:nvPr/>
        </p:nvSpPr>
        <p:spPr>
          <a:xfrm>
            <a:off x="4633463" y="1368800"/>
            <a:ext cx="597147"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data</a:t>
            </a:r>
            <a:endParaRPr lang="en-US" dirty="0"/>
          </a:p>
        </p:txBody>
      </p:sp>
    </p:spTree>
    <p:extLst>
      <p:ext uri="{BB962C8B-B14F-4D97-AF65-F5344CB8AC3E}">
        <p14:creationId xmlns:p14="http://schemas.microsoft.com/office/powerpoint/2010/main" val="297493921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nip Same Side Corner Rectangle 5"/>
          <p:cNvSpPr/>
          <p:nvPr/>
        </p:nvSpPr>
        <p:spPr>
          <a:xfrm>
            <a:off x="0" y="3368497"/>
            <a:ext cx="9144000" cy="978367"/>
          </a:xfrm>
          <a:prstGeom prst="snip2SameRect">
            <a:avLst>
              <a:gd name="adj1" fmla="val 0"/>
              <a:gd name="adj2" fmla="val 0"/>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400" b="1" dirty="0" smtClean="0"/>
              <a:t>Section 6 </a:t>
            </a:r>
            <a:r>
              <a:rPr lang="mr-IN" sz="2400" b="1" dirty="0" smtClean="0"/>
              <a:t>–</a:t>
            </a:r>
            <a:r>
              <a:rPr lang="en-US" sz="2400" b="1" dirty="0" smtClean="0"/>
              <a:t> Pointers</a:t>
            </a:r>
            <a:endParaRPr lang="en-US" sz="2400" b="1" dirty="0"/>
          </a:p>
        </p:txBody>
      </p:sp>
      <p:sp>
        <p:nvSpPr>
          <p:cNvPr id="4" name="Rectangle 3"/>
          <p:cNvSpPr/>
          <p:nvPr/>
        </p:nvSpPr>
        <p:spPr>
          <a:xfrm>
            <a:off x="0" y="2286000"/>
            <a:ext cx="9144000" cy="1072795"/>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2800" dirty="0" smtClean="0">
                <a:latin typeface="Arial Black"/>
                <a:cs typeface="Arial Black"/>
              </a:rPr>
              <a:t>Chapter 2 : The Basics</a:t>
            </a:r>
            <a:endParaRPr lang="en-US" sz="2800" dirty="0">
              <a:latin typeface="Arial Black"/>
              <a:cs typeface="Arial Black"/>
            </a:endParaRPr>
          </a:p>
        </p:txBody>
      </p:sp>
    </p:spTree>
    <p:extLst>
      <p:ext uri="{BB962C8B-B14F-4D97-AF65-F5344CB8AC3E}">
        <p14:creationId xmlns:p14="http://schemas.microsoft.com/office/powerpoint/2010/main" val="495195094"/>
      </p:ext>
    </p:extLst>
  </p:cSld>
  <p:clrMapOvr>
    <a:masterClrMapping/>
  </p:clrMapOvr>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a ‘pointer’?</a:t>
            </a:r>
          </a:p>
          <a:p>
            <a:r>
              <a:rPr lang="en-US" dirty="0" smtClean="0"/>
              <a:t>Understanding and using ‘pointers’</a:t>
            </a:r>
          </a:p>
        </p:txBody>
      </p:sp>
    </p:spTree>
    <p:extLst>
      <p:ext uri="{BB962C8B-B14F-4D97-AF65-F5344CB8AC3E}">
        <p14:creationId xmlns:p14="http://schemas.microsoft.com/office/powerpoint/2010/main" val="397685477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Revisiting Data Storage</a:t>
            </a:r>
            <a:endParaRPr lang="en-US" dirty="0"/>
          </a:p>
        </p:txBody>
      </p:sp>
      <p:sp>
        <p:nvSpPr>
          <p:cNvPr id="3" name="Content Placeholder 2"/>
          <p:cNvSpPr>
            <a:spLocks noGrp="1"/>
          </p:cNvSpPr>
          <p:nvPr>
            <p:ph idx="1"/>
          </p:nvPr>
        </p:nvSpPr>
        <p:spPr/>
        <p:txBody>
          <a:bodyPr/>
          <a:lstStyle/>
          <a:p>
            <a:r>
              <a:rPr lang="en-US" dirty="0" smtClean="0"/>
              <a:t>We have a value </a:t>
            </a:r>
            <a:r>
              <a:rPr lang="en-US" b="1" i="1" dirty="0" smtClean="0">
                <a:solidFill>
                  <a:srgbClr val="C0504D"/>
                </a:solidFill>
              </a:rPr>
              <a:t>1737</a:t>
            </a:r>
            <a:endParaRPr lang="en-US" dirty="0"/>
          </a:p>
        </p:txBody>
      </p:sp>
    </p:spTree>
    <p:extLst>
      <p:ext uri="{BB962C8B-B14F-4D97-AF65-F5344CB8AC3E}">
        <p14:creationId xmlns:p14="http://schemas.microsoft.com/office/powerpoint/2010/main" val="7615426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Chapter 1 – Installation and Setup</a:t>
            </a:r>
            <a:endParaRPr lang="en-US" dirty="0"/>
          </a:p>
        </p:txBody>
      </p:sp>
      <p:sp>
        <p:nvSpPr>
          <p:cNvPr id="3" name="Subtitle 2"/>
          <p:cNvSpPr>
            <a:spLocks noGrp="1"/>
          </p:cNvSpPr>
          <p:nvPr>
            <p:ph type="subTitle" idx="1"/>
          </p:nvPr>
        </p:nvSpPr>
        <p:spPr/>
        <p:txBody>
          <a:bodyPr/>
          <a:lstStyle/>
          <a:p>
            <a:r>
              <a:rPr lang="en-US" dirty="0" smtClean="0"/>
              <a:t>Section 4</a:t>
            </a:r>
          </a:p>
          <a:p>
            <a:r>
              <a:rPr lang="en-US" dirty="0" smtClean="0"/>
              <a:t>Go Tools and Plugin Setup for Linux</a:t>
            </a:r>
            <a:endParaRPr lang="en-US" dirty="0"/>
          </a:p>
        </p:txBody>
      </p:sp>
    </p:spTree>
    <p:extLst>
      <p:ext uri="{BB962C8B-B14F-4D97-AF65-F5344CB8AC3E}">
        <p14:creationId xmlns:p14="http://schemas.microsoft.com/office/powerpoint/2010/main" val="1590318880"/>
      </p:ext>
    </p:extLst>
  </p:cSld>
  <p:clrMapOvr>
    <a:masterClrMapping/>
  </p:clrMapOvr>
  <p:timing>
    <p:tnLst>
      <p:par>
        <p:cTn xmlns:p14="http://schemas.microsoft.com/office/powerpoint/2010/mai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Revisiting Data Storage</a:t>
            </a:r>
            <a:endParaRPr lang="en-US" dirty="0"/>
          </a:p>
        </p:txBody>
      </p:sp>
      <p:sp>
        <p:nvSpPr>
          <p:cNvPr id="3" name="Content Placeholder 2"/>
          <p:cNvSpPr>
            <a:spLocks noGrp="1"/>
          </p:cNvSpPr>
          <p:nvPr>
            <p:ph idx="1"/>
          </p:nvPr>
        </p:nvSpPr>
        <p:spPr/>
        <p:txBody>
          <a:bodyPr/>
          <a:lstStyle/>
          <a:p>
            <a:r>
              <a:rPr lang="en-US" dirty="0" smtClean="0"/>
              <a:t>Our value </a:t>
            </a:r>
            <a:r>
              <a:rPr lang="en-US" b="1" i="1" dirty="0" smtClean="0">
                <a:solidFill>
                  <a:srgbClr val="C0504D"/>
                </a:solidFill>
              </a:rPr>
              <a:t>1737 </a:t>
            </a:r>
            <a:r>
              <a:rPr lang="en-US" dirty="0" smtClean="0"/>
              <a:t>is stored somewhere in memory</a:t>
            </a:r>
            <a:endParaRPr lang="en-US" dirty="0"/>
          </a:p>
        </p:txBody>
      </p:sp>
      <p:sp>
        <p:nvSpPr>
          <p:cNvPr id="4" name="Rectangle 3"/>
          <p:cNvSpPr/>
          <p:nvPr/>
        </p:nvSpPr>
        <p:spPr>
          <a:xfrm>
            <a:off x="3833395" y="3474936"/>
            <a:ext cx="1722676"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1737</a:t>
            </a:r>
            <a:endParaRPr lang="en-US" dirty="0"/>
          </a:p>
        </p:txBody>
      </p:sp>
      <p:sp>
        <p:nvSpPr>
          <p:cNvPr id="5" name="TextBox 4"/>
          <p:cNvSpPr txBox="1"/>
          <p:nvPr/>
        </p:nvSpPr>
        <p:spPr>
          <a:xfrm>
            <a:off x="3833395" y="3833601"/>
            <a:ext cx="1722676"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endParaRPr lang="en-US" dirty="0"/>
          </a:p>
        </p:txBody>
      </p:sp>
    </p:spTree>
    <p:extLst>
      <p:ext uri="{BB962C8B-B14F-4D97-AF65-F5344CB8AC3E}">
        <p14:creationId xmlns:p14="http://schemas.microsoft.com/office/powerpoint/2010/main" val="66971042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Revisiting Data Storage</a:t>
            </a:r>
            <a:endParaRPr lang="en-US" dirty="0"/>
          </a:p>
        </p:txBody>
      </p:sp>
      <p:sp>
        <p:nvSpPr>
          <p:cNvPr id="3" name="Content Placeholder 2"/>
          <p:cNvSpPr>
            <a:spLocks noGrp="1"/>
          </p:cNvSpPr>
          <p:nvPr>
            <p:ph idx="1"/>
          </p:nvPr>
        </p:nvSpPr>
        <p:spPr>
          <a:xfrm>
            <a:off x="457200" y="1600201"/>
            <a:ext cx="8229600" cy="1280880"/>
          </a:xfrm>
        </p:spPr>
        <p:txBody>
          <a:bodyPr/>
          <a:lstStyle/>
          <a:p>
            <a:r>
              <a:rPr lang="en-US" dirty="0" smtClean="0"/>
              <a:t>Our </a:t>
            </a:r>
            <a:r>
              <a:rPr lang="en-US" b="1" i="1" dirty="0" smtClean="0">
                <a:solidFill>
                  <a:srgbClr val="C0504D"/>
                </a:solidFill>
              </a:rPr>
              <a:t>value</a:t>
            </a:r>
            <a:r>
              <a:rPr lang="en-US" dirty="0" smtClean="0"/>
              <a:t>’s location in memory is its </a:t>
            </a:r>
            <a:r>
              <a:rPr lang="en-US" b="1" i="1" dirty="0" smtClean="0">
                <a:solidFill>
                  <a:schemeClr val="accent5"/>
                </a:solidFill>
              </a:rPr>
              <a:t>address</a:t>
            </a:r>
            <a:endParaRPr lang="en-US" b="1" i="1" dirty="0">
              <a:solidFill>
                <a:schemeClr val="accent5"/>
              </a:solidFill>
            </a:endParaRPr>
          </a:p>
        </p:txBody>
      </p:sp>
      <p:sp>
        <p:nvSpPr>
          <p:cNvPr id="4" name="Rectangle 3"/>
          <p:cNvSpPr/>
          <p:nvPr/>
        </p:nvSpPr>
        <p:spPr>
          <a:xfrm>
            <a:off x="3833395" y="3474936"/>
            <a:ext cx="1722676"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1737</a:t>
            </a:r>
            <a:endParaRPr lang="en-US" dirty="0"/>
          </a:p>
        </p:txBody>
      </p:sp>
      <p:sp>
        <p:nvSpPr>
          <p:cNvPr id="5" name="TextBox 4"/>
          <p:cNvSpPr txBox="1"/>
          <p:nvPr/>
        </p:nvSpPr>
        <p:spPr>
          <a:xfrm>
            <a:off x="3833395" y="3833601"/>
            <a:ext cx="1722676"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156</a:t>
            </a:r>
            <a:endParaRPr lang="en-US" dirty="0"/>
          </a:p>
        </p:txBody>
      </p:sp>
    </p:spTree>
    <p:extLst>
      <p:ext uri="{BB962C8B-B14F-4D97-AF65-F5344CB8AC3E}">
        <p14:creationId xmlns:p14="http://schemas.microsoft.com/office/powerpoint/2010/main" val="83396555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Revisiting Data Storage</a:t>
            </a:r>
            <a:endParaRPr lang="en-US" dirty="0"/>
          </a:p>
        </p:txBody>
      </p:sp>
      <p:sp>
        <p:nvSpPr>
          <p:cNvPr id="3" name="Content Placeholder 2"/>
          <p:cNvSpPr>
            <a:spLocks noGrp="1"/>
          </p:cNvSpPr>
          <p:nvPr>
            <p:ph idx="1"/>
          </p:nvPr>
        </p:nvSpPr>
        <p:spPr/>
        <p:txBody>
          <a:bodyPr/>
          <a:lstStyle/>
          <a:p>
            <a:r>
              <a:rPr lang="en-US" dirty="0" smtClean="0"/>
              <a:t>We use a variable name to </a:t>
            </a:r>
            <a:r>
              <a:rPr lang="en-US" b="1" i="1" dirty="0" smtClean="0"/>
              <a:t>represent</a:t>
            </a:r>
            <a:r>
              <a:rPr lang="en-US" dirty="0" smtClean="0"/>
              <a:t> </a:t>
            </a:r>
            <a:r>
              <a:rPr lang="en-US" dirty="0"/>
              <a:t>a</a:t>
            </a:r>
            <a:r>
              <a:rPr lang="en-US" dirty="0" smtClean="0"/>
              <a:t> </a:t>
            </a:r>
            <a:r>
              <a:rPr lang="en-US" b="1" i="1" dirty="0" smtClean="0">
                <a:solidFill>
                  <a:srgbClr val="C0504D"/>
                </a:solidFill>
              </a:rPr>
              <a:t>value</a:t>
            </a:r>
            <a:r>
              <a:rPr lang="en-US" dirty="0">
                <a:solidFill>
                  <a:srgbClr val="C0504D"/>
                </a:solidFill>
              </a:rPr>
              <a:t> </a:t>
            </a:r>
            <a:r>
              <a:rPr lang="en-US" dirty="0" smtClean="0"/>
              <a:t>in memory</a:t>
            </a:r>
            <a:endParaRPr lang="en-US" dirty="0"/>
          </a:p>
        </p:txBody>
      </p:sp>
      <p:grpSp>
        <p:nvGrpSpPr>
          <p:cNvPr id="8" name="Group 7"/>
          <p:cNvGrpSpPr/>
          <p:nvPr/>
        </p:nvGrpSpPr>
        <p:grpSpPr>
          <a:xfrm>
            <a:off x="2993371" y="3474936"/>
            <a:ext cx="3157259" cy="727997"/>
            <a:chOff x="2398812" y="3474936"/>
            <a:chExt cx="3157259" cy="727997"/>
          </a:xfrm>
        </p:grpSpPr>
        <p:sp>
          <p:nvSpPr>
            <p:cNvPr id="5" name="Rectangle 4"/>
            <p:cNvSpPr/>
            <p:nvPr/>
          </p:nvSpPr>
          <p:spPr>
            <a:xfrm>
              <a:off x="2398812" y="3474936"/>
              <a:ext cx="3157259"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count: 1737</a:t>
              </a:r>
              <a:endParaRPr lang="en-US" dirty="0"/>
            </a:p>
          </p:txBody>
        </p:sp>
        <p:sp>
          <p:nvSpPr>
            <p:cNvPr id="6" name="TextBox 5"/>
            <p:cNvSpPr txBox="1"/>
            <p:nvPr/>
          </p:nvSpPr>
          <p:spPr>
            <a:xfrm>
              <a:off x="2398812" y="3833601"/>
              <a:ext cx="3157259"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156</a:t>
              </a:r>
              <a:endParaRPr lang="en-US" dirty="0"/>
            </a:p>
          </p:txBody>
        </p:sp>
      </p:grpSp>
    </p:spTree>
    <p:extLst>
      <p:ext uri="{BB962C8B-B14F-4D97-AF65-F5344CB8AC3E}">
        <p14:creationId xmlns:p14="http://schemas.microsoft.com/office/powerpoint/2010/main" val="275297143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Revisiting Data Storage</a:t>
            </a:r>
            <a:endParaRPr lang="en-US" dirty="0"/>
          </a:p>
        </p:txBody>
      </p:sp>
      <p:sp>
        <p:nvSpPr>
          <p:cNvPr id="3" name="Content Placeholder 2"/>
          <p:cNvSpPr>
            <a:spLocks noGrp="1"/>
          </p:cNvSpPr>
          <p:nvPr>
            <p:ph idx="1"/>
          </p:nvPr>
        </p:nvSpPr>
        <p:spPr>
          <a:xfrm>
            <a:off x="457200" y="1600201"/>
            <a:ext cx="8229600" cy="1280880"/>
          </a:xfrm>
        </p:spPr>
        <p:txBody>
          <a:bodyPr/>
          <a:lstStyle/>
          <a:p>
            <a:r>
              <a:rPr lang="en-US" dirty="0" smtClean="0"/>
              <a:t>Regardless of the </a:t>
            </a:r>
            <a:r>
              <a:rPr lang="en-US" b="1" i="1" dirty="0" smtClean="0">
                <a:solidFill>
                  <a:srgbClr val="C0504D"/>
                </a:solidFill>
              </a:rPr>
              <a:t>value</a:t>
            </a:r>
            <a:r>
              <a:rPr lang="en-US" dirty="0" smtClean="0"/>
              <a:t>, both </a:t>
            </a:r>
            <a:r>
              <a:rPr lang="en-US" b="1" i="1" dirty="0" smtClean="0">
                <a:solidFill>
                  <a:srgbClr val="C0504D"/>
                </a:solidFill>
              </a:rPr>
              <a:t>value</a:t>
            </a:r>
            <a:r>
              <a:rPr lang="en-US" dirty="0" smtClean="0"/>
              <a:t> and </a:t>
            </a:r>
            <a:r>
              <a:rPr lang="en-US" b="1" i="1" dirty="0" smtClean="0">
                <a:solidFill>
                  <a:schemeClr val="accent5"/>
                </a:solidFill>
              </a:rPr>
              <a:t>address </a:t>
            </a:r>
            <a:r>
              <a:rPr lang="en-US" dirty="0" smtClean="0"/>
              <a:t>are just numbers</a:t>
            </a:r>
            <a:endParaRPr lang="en-US" dirty="0">
              <a:solidFill>
                <a:schemeClr val="accent5"/>
              </a:solidFill>
            </a:endParaRPr>
          </a:p>
        </p:txBody>
      </p:sp>
      <p:grpSp>
        <p:nvGrpSpPr>
          <p:cNvPr id="12" name="Group 11"/>
          <p:cNvGrpSpPr/>
          <p:nvPr/>
        </p:nvGrpSpPr>
        <p:grpSpPr>
          <a:xfrm>
            <a:off x="1974937" y="3474936"/>
            <a:ext cx="5194127" cy="727997"/>
            <a:chOff x="1619679" y="3474936"/>
            <a:chExt cx="5194127" cy="727997"/>
          </a:xfrm>
        </p:grpSpPr>
        <p:sp>
          <p:nvSpPr>
            <p:cNvPr id="4" name="Rectangle 3"/>
            <p:cNvSpPr/>
            <p:nvPr/>
          </p:nvSpPr>
          <p:spPr>
            <a:xfrm>
              <a:off x="1619679" y="3474936"/>
              <a:ext cx="2307787"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count: 1737</a:t>
              </a:r>
              <a:endParaRPr lang="en-US" dirty="0"/>
            </a:p>
          </p:txBody>
        </p:sp>
        <p:sp>
          <p:nvSpPr>
            <p:cNvPr id="5" name="TextBox 4"/>
            <p:cNvSpPr txBox="1"/>
            <p:nvPr/>
          </p:nvSpPr>
          <p:spPr>
            <a:xfrm>
              <a:off x="1619679" y="3833601"/>
              <a:ext cx="2307787"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156</a:t>
              </a:r>
              <a:endParaRPr lang="en-US" dirty="0"/>
            </a:p>
          </p:txBody>
        </p:sp>
        <p:sp>
          <p:nvSpPr>
            <p:cNvPr id="6" name="Rectangle 5"/>
            <p:cNvSpPr/>
            <p:nvPr/>
          </p:nvSpPr>
          <p:spPr>
            <a:xfrm>
              <a:off x="5091130" y="3474936"/>
              <a:ext cx="1722676"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011011001001</a:t>
              </a:r>
              <a:endParaRPr lang="en-US" dirty="0"/>
            </a:p>
          </p:txBody>
        </p:sp>
        <p:sp>
          <p:nvSpPr>
            <p:cNvPr id="7" name="TextBox 6"/>
            <p:cNvSpPr txBox="1"/>
            <p:nvPr/>
          </p:nvSpPr>
          <p:spPr>
            <a:xfrm>
              <a:off x="5091130" y="3833601"/>
              <a:ext cx="1722676"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10011100</a:t>
              </a:r>
              <a:endParaRPr lang="en-US" dirty="0"/>
            </a:p>
          </p:txBody>
        </p:sp>
        <p:cxnSp>
          <p:nvCxnSpPr>
            <p:cNvPr id="9" name="Straight Arrow Connector 8"/>
            <p:cNvCxnSpPr/>
            <p:nvPr/>
          </p:nvCxnSpPr>
          <p:spPr>
            <a:xfrm>
              <a:off x="3927466" y="3833601"/>
              <a:ext cx="1105335" cy="0"/>
            </a:xfrm>
            <a:prstGeom prst="straightConnector1">
              <a:avLst/>
            </a:prstGeom>
            <a:ln w="76200" cmpd="sng">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72329534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Revisiting Data Storage</a:t>
            </a:r>
            <a:endParaRPr lang="en-US" dirty="0"/>
          </a:p>
        </p:txBody>
      </p:sp>
      <p:sp>
        <p:nvSpPr>
          <p:cNvPr id="3" name="Content Placeholder 2"/>
          <p:cNvSpPr>
            <a:spLocks noGrp="1"/>
          </p:cNvSpPr>
          <p:nvPr>
            <p:ph idx="1"/>
          </p:nvPr>
        </p:nvSpPr>
        <p:spPr>
          <a:xfrm>
            <a:off x="457200" y="1600201"/>
            <a:ext cx="8229600" cy="1280880"/>
          </a:xfrm>
        </p:spPr>
        <p:txBody>
          <a:bodyPr>
            <a:normAutofit fontScale="92500" lnSpcReduction="20000"/>
          </a:bodyPr>
          <a:lstStyle/>
          <a:p>
            <a:r>
              <a:rPr lang="en-US" dirty="0" smtClean="0"/>
              <a:t>Since an </a:t>
            </a:r>
            <a:r>
              <a:rPr lang="en-US" b="1" i="1" dirty="0" smtClean="0">
                <a:solidFill>
                  <a:schemeClr val="accent5"/>
                </a:solidFill>
              </a:rPr>
              <a:t>address </a:t>
            </a:r>
            <a:r>
              <a:rPr lang="en-US" dirty="0" smtClean="0"/>
              <a:t>in memory is just a number, we can store an address in yet another named value somewhere else in memory.</a:t>
            </a:r>
            <a:endParaRPr lang="en-US" dirty="0">
              <a:solidFill>
                <a:schemeClr val="accent5"/>
              </a:solidFill>
            </a:endParaRPr>
          </a:p>
        </p:txBody>
      </p:sp>
      <p:grpSp>
        <p:nvGrpSpPr>
          <p:cNvPr id="19" name="Group 18"/>
          <p:cNvGrpSpPr/>
          <p:nvPr/>
        </p:nvGrpSpPr>
        <p:grpSpPr>
          <a:xfrm>
            <a:off x="1640171" y="3732542"/>
            <a:ext cx="5863658" cy="728528"/>
            <a:chOff x="2264470" y="3732542"/>
            <a:chExt cx="5863658" cy="728528"/>
          </a:xfrm>
        </p:grpSpPr>
        <p:sp>
          <p:nvSpPr>
            <p:cNvPr id="4" name="Rectangle 3"/>
            <p:cNvSpPr/>
            <p:nvPr/>
          </p:nvSpPr>
          <p:spPr>
            <a:xfrm>
              <a:off x="5990663" y="3732542"/>
              <a:ext cx="2137465"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count: 1737</a:t>
              </a:r>
              <a:endParaRPr lang="en-US" dirty="0"/>
            </a:p>
          </p:txBody>
        </p:sp>
        <p:sp>
          <p:nvSpPr>
            <p:cNvPr id="5" name="TextBox 4"/>
            <p:cNvSpPr txBox="1"/>
            <p:nvPr/>
          </p:nvSpPr>
          <p:spPr>
            <a:xfrm>
              <a:off x="5990663" y="4091207"/>
              <a:ext cx="2137465"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156</a:t>
              </a:r>
              <a:endParaRPr lang="en-US" dirty="0"/>
            </a:p>
          </p:txBody>
        </p:sp>
        <p:sp>
          <p:nvSpPr>
            <p:cNvPr id="14" name="Rectangle 13"/>
            <p:cNvSpPr/>
            <p:nvPr/>
          </p:nvSpPr>
          <p:spPr>
            <a:xfrm>
              <a:off x="2264470" y="3733073"/>
              <a:ext cx="2137466"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err="1" smtClean="0"/>
                <a:t>pCount</a:t>
              </a:r>
              <a:r>
                <a:rPr lang="en-US" dirty="0" smtClean="0"/>
                <a:t>: 156</a:t>
              </a:r>
              <a:endParaRPr lang="en-US" dirty="0"/>
            </a:p>
          </p:txBody>
        </p:sp>
        <p:sp>
          <p:nvSpPr>
            <p:cNvPr id="15" name="TextBox 14"/>
            <p:cNvSpPr txBox="1"/>
            <p:nvPr/>
          </p:nvSpPr>
          <p:spPr>
            <a:xfrm>
              <a:off x="2264470" y="4091738"/>
              <a:ext cx="2137466"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198</a:t>
              </a:r>
              <a:endParaRPr lang="en-US" dirty="0"/>
            </a:p>
          </p:txBody>
        </p:sp>
        <p:cxnSp>
          <p:nvCxnSpPr>
            <p:cNvPr id="11" name="Straight Arrow Connector 10"/>
            <p:cNvCxnSpPr>
              <a:stCxn id="14" idx="3"/>
              <a:endCxn id="5" idx="1"/>
            </p:cNvCxnSpPr>
            <p:nvPr/>
          </p:nvCxnSpPr>
          <p:spPr>
            <a:xfrm>
              <a:off x="4401936" y="3912406"/>
              <a:ext cx="1588727" cy="363467"/>
            </a:xfrm>
            <a:prstGeom prst="straightConnector1">
              <a:avLst/>
            </a:prstGeom>
            <a:ln w="57150" cmpd="sng">
              <a:solidFill>
                <a:schemeClr val="accent4"/>
              </a:solidFill>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89432645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Pointer or Indirection</a:t>
            </a:r>
            <a:endParaRPr lang="en-US" dirty="0"/>
          </a:p>
        </p:txBody>
      </p:sp>
      <p:sp>
        <p:nvSpPr>
          <p:cNvPr id="3" name="Content Placeholder 2"/>
          <p:cNvSpPr>
            <a:spLocks noGrp="1"/>
          </p:cNvSpPr>
          <p:nvPr>
            <p:ph idx="1"/>
          </p:nvPr>
        </p:nvSpPr>
        <p:spPr>
          <a:xfrm>
            <a:off x="457200" y="1600201"/>
            <a:ext cx="8229600" cy="1280880"/>
          </a:xfrm>
        </p:spPr>
        <p:txBody>
          <a:bodyPr>
            <a:normAutofit fontScale="92500" lnSpcReduction="20000"/>
          </a:bodyPr>
          <a:lstStyle/>
          <a:p>
            <a:r>
              <a:rPr lang="en-US" dirty="0" smtClean="0"/>
              <a:t>We have just created a </a:t>
            </a:r>
            <a:r>
              <a:rPr lang="en-US" b="1" i="1" dirty="0" smtClean="0">
                <a:solidFill>
                  <a:schemeClr val="accent4"/>
                </a:solidFill>
              </a:rPr>
              <a:t>pointer</a:t>
            </a:r>
            <a:r>
              <a:rPr lang="en-US" dirty="0" smtClean="0"/>
              <a:t>. Since ‘</a:t>
            </a:r>
            <a:r>
              <a:rPr lang="en-US" dirty="0" err="1" smtClean="0"/>
              <a:t>pCount</a:t>
            </a:r>
            <a:r>
              <a:rPr lang="en-US" dirty="0" smtClean="0"/>
              <a:t>’ doesn’t contain the value of ‘count’, but rather where to find the value of ‘count’ in memory.</a:t>
            </a:r>
            <a:endParaRPr lang="en-US" dirty="0">
              <a:solidFill>
                <a:schemeClr val="accent5"/>
              </a:solidFill>
            </a:endParaRPr>
          </a:p>
        </p:txBody>
      </p:sp>
      <p:grpSp>
        <p:nvGrpSpPr>
          <p:cNvPr id="9" name="Group 8"/>
          <p:cNvGrpSpPr/>
          <p:nvPr/>
        </p:nvGrpSpPr>
        <p:grpSpPr>
          <a:xfrm>
            <a:off x="1640171" y="3732542"/>
            <a:ext cx="5863658" cy="728528"/>
            <a:chOff x="2264470" y="3732542"/>
            <a:chExt cx="5863658" cy="728528"/>
          </a:xfrm>
        </p:grpSpPr>
        <p:sp>
          <p:nvSpPr>
            <p:cNvPr id="10" name="Rectangle 9"/>
            <p:cNvSpPr/>
            <p:nvPr/>
          </p:nvSpPr>
          <p:spPr>
            <a:xfrm>
              <a:off x="5990663" y="3732542"/>
              <a:ext cx="2137465"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count: 1737</a:t>
              </a:r>
              <a:endParaRPr lang="en-US" dirty="0"/>
            </a:p>
          </p:txBody>
        </p:sp>
        <p:sp>
          <p:nvSpPr>
            <p:cNvPr id="11" name="TextBox 10"/>
            <p:cNvSpPr txBox="1"/>
            <p:nvPr/>
          </p:nvSpPr>
          <p:spPr>
            <a:xfrm>
              <a:off x="5990663" y="4091207"/>
              <a:ext cx="2137465"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156</a:t>
              </a:r>
              <a:endParaRPr lang="en-US" dirty="0"/>
            </a:p>
          </p:txBody>
        </p:sp>
        <p:sp>
          <p:nvSpPr>
            <p:cNvPr id="12" name="Rectangle 11"/>
            <p:cNvSpPr/>
            <p:nvPr/>
          </p:nvSpPr>
          <p:spPr>
            <a:xfrm>
              <a:off x="2264470" y="3733073"/>
              <a:ext cx="2137466"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err="1" smtClean="0"/>
                <a:t>pCount</a:t>
              </a:r>
              <a:r>
                <a:rPr lang="en-US" dirty="0" smtClean="0"/>
                <a:t>: 156</a:t>
              </a:r>
              <a:endParaRPr lang="en-US" dirty="0"/>
            </a:p>
          </p:txBody>
        </p:sp>
        <p:sp>
          <p:nvSpPr>
            <p:cNvPr id="13" name="TextBox 12"/>
            <p:cNvSpPr txBox="1"/>
            <p:nvPr/>
          </p:nvSpPr>
          <p:spPr>
            <a:xfrm>
              <a:off x="2264470" y="4091738"/>
              <a:ext cx="2137466"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198</a:t>
              </a:r>
              <a:endParaRPr lang="en-US" dirty="0"/>
            </a:p>
          </p:txBody>
        </p:sp>
        <p:cxnSp>
          <p:nvCxnSpPr>
            <p:cNvPr id="16" name="Straight Arrow Connector 15"/>
            <p:cNvCxnSpPr>
              <a:stCxn id="12" idx="3"/>
              <a:endCxn id="11" idx="1"/>
            </p:cNvCxnSpPr>
            <p:nvPr/>
          </p:nvCxnSpPr>
          <p:spPr>
            <a:xfrm>
              <a:off x="4401936" y="3912406"/>
              <a:ext cx="1588727" cy="363467"/>
            </a:xfrm>
            <a:prstGeom prst="straightConnector1">
              <a:avLst/>
            </a:prstGeom>
            <a:ln w="57150" cmpd="sng">
              <a:solidFill>
                <a:schemeClr val="accent4"/>
              </a:solidFill>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77006271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Pointer</a:t>
            </a:r>
            <a:endParaRPr lang="en-US" dirty="0"/>
          </a:p>
        </p:txBody>
      </p:sp>
      <p:sp>
        <p:nvSpPr>
          <p:cNvPr id="3" name="Content Placeholder 2"/>
          <p:cNvSpPr>
            <a:spLocks noGrp="1"/>
          </p:cNvSpPr>
          <p:nvPr>
            <p:ph idx="1"/>
          </p:nvPr>
        </p:nvSpPr>
        <p:spPr/>
        <p:txBody>
          <a:bodyPr>
            <a:normAutofit lnSpcReduction="10000"/>
          </a:bodyPr>
          <a:lstStyle/>
          <a:p>
            <a:r>
              <a:rPr lang="en-US" dirty="0" smtClean="0"/>
              <a:t>There are two parts to using a ‘pointer’:</a:t>
            </a:r>
          </a:p>
          <a:p>
            <a:pPr lvl="1"/>
            <a:r>
              <a:rPr lang="en-US" dirty="0" smtClean="0"/>
              <a:t>Reference and Dereference</a:t>
            </a:r>
          </a:p>
          <a:p>
            <a:pPr lvl="2"/>
            <a:r>
              <a:rPr lang="en-US" dirty="0" smtClean="0"/>
              <a:t>Reference: refers to the act of getting an address, the pointer.</a:t>
            </a:r>
          </a:p>
          <a:p>
            <a:pPr lvl="3"/>
            <a:r>
              <a:rPr lang="en-US" dirty="0" smtClean="0"/>
              <a:t>We use the ‘</a:t>
            </a:r>
            <a:r>
              <a:rPr lang="en-US" b="1" i="1" dirty="0" smtClean="0"/>
              <a:t>address of</a:t>
            </a:r>
            <a:r>
              <a:rPr lang="en-US" dirty="0" smtClean="0"/>
              <a:t>’ operator, &amp;, to get the address of a variable:</a:t>
            </a:r>
          </a:p>
          <a:p>
            <a:pPr lvl="4"/>
            <a:r>
              <a:rPr lang="en-US" dirty="0" err="1" smtClean="0"/>
              <a:t>Eg</a:t>
            </a:r>
            <a:r>
              <a:rPr lang="en-US" dirty="0" smtClean="0"/>
              <a:t>: </a:t>
            </a:r>
            <a:r>
              <a:rPr lang="en-US" dirty="0" err="1" smtClean="0"/>
              <a:t>countAddress</a:t>
            </a:r>
            <a:r>
              <a:rPr lang="en-US" dirty="0" smtClean="0"/>
              <a:t> = &amp;count</a:t>
            </a:r>
            <a:endParaRPr lang="en-US" dirty="0"/>
          </a:p>
          <a:p>
            <a:pPr lvl="2"/>
            <a:r>
              <a:rPr lang="en-US" dirty="0" smtClean="0"/>
              <a:t>Dereference: means take this address/pointer, and return the value stored there.</a:t>
            </a:r>
          </a:p>
          <a:p>
            <a:pPr lvl="3"/>
            <a:r>
              <a:rPr lang="en-US" dirty="0" smtClean="0"/>
              <a:t>We use the ‘dereference’ operator, *, to get the value of the indirection.</a:t>
            </a:r>
          </a:p>
          <a:p>
            <a:pPr lvl="4"/>
            <a:r>
              <a:rPr lang="en-US" dirty="0" err="1" smtClean="0"/>
              <a:t>Eg</a:t>
            </a:r>
            <a:r>
              <a:rPr lang="en-US" dirty="0" smtClean="0"/>
              <a:t>: </a:t>
            </a:r>
            <a:r>
              <a:rPr lang="en-US" dirty="0" err="1" smtClean="0"/>
              <a:t>copyOfCount</a:t>
            </a:r>
            <a:r>
              <a:rPr lang="en-US" dirty="0" smtClean="0"/>
              <a:t> = *</a:t>
            </a:r>
            <a:r>
              <a:rPr lang="en-US" dirty="0" err="1" smtClean="0"/>
              <a:t>countAddress</a:t>
            </a:r>
            <a:endParaRPr lang="en-US" dirty="0" smtClean="0"/>
          </a:p>
        </p:txBody>
      </p:sp>
    </p:spTree>
    <p:extLst>
      <p:ext uri="{BB962C8B-B14F-4D97-AF65-F5344CB8AC3E}">
        <p14:creationId xmlns:p14="http://schemas.microsoft.com/office/powerpoint/2010/main" val="222965111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‘Address Of’ Operator : &amp;</a:t>
            </a:r>
          </a:p>
        </p:txBody>
      </p:sp>
      <p:sp>
        <p:nvSpPr>
          <p:cNvPr id="3" name="Content Placeholder 2"/>
          <p:cNvSpPr>
            <a:spLocks noGrp="1"/>
          </p:cNvSpPr>
          <p:nvPr>
            <p:ph idx="1"/>
          </p:nvPr>
        </p:nvSpPr>
        <p:spPr>
          <a:xfrm>
            <a:off x="457200" y="1600201"/>
            <a:ext cx="8229600" cy="1280880"/>
          </a:xfrm>
        </p:spPr>
        <p:txBody>
          <a:bodyPr>
            <a:normAutofit/>
          </a:bodyPr>
          <a:lstStyle/>
          <a:p>
            <a:r>
              <a:rPr lang="en-US" dirty="0" smtClean="0"/>
              <a:t>Use the ‘</a:t>
            </a:r>
            <a:r>
              <a:rPr lang="en-US" b="1" i="1" dirty="0" smtClean="0">
                <a:solidFill>
                  <a:schemeClr val="accent5"/>
                </a:solidFill>
              </a:rPr>
              <a:t>address of</a:t>
            </a:r>
            <a:r>
              <a:rPr lang="en-US" dirty="0" smtClean="0"/>
              <a:t>’ operator to get the </a:t>
            </a:r>
            <a:r>
              <a:rPr lang="en-US" b="1" i="1" dirty="0" smtClean="0">
                <a:solidFill>
                  <a:schemeClr val="accent5"/>
                </a:solidFill>
              </a:rPr>
              <a:t>address </a:t>
            </a:r>
            <a:r>
              <a:rPr lang="en-US" dirty="0" smtClean="0"/>
              <a:t>of a </a:t>
            </a:r>
            <a:r>
              <a:rPr lang="en-US" b="1" i="1" dirty="0" smtClean="0"/>
              <a:t>variable</a:t>
            </a:r>
            <a:r>
              <a:rPr lang="en-US" dirty="0" smtClean="0"/>
              <a:t>.</a:t>
            </a:r>
            <a:endParaRPr lang="en-US" dirty="0">
              <a:solidFill>
                <a:schemeClr val="accent5"/>
              </a:solidFill>
            </a:endParaRPr>
          </a:p>
        </p:txBody>
      </p:sp>
      <p:grpSp>
        <p:nvGrpSpPr>
          <p:cNvPr id="23" name="Group 22"/>
          <p:cNvGrpSpPr/>
          <p:nvPr/>
        </p:nvGrpSpPr>
        <p:grpSpPr>
          <a:xfrm>
            <a:off x="1617213" y="3474936"/>
            <a:ext cx="1551847" cy="727997"/>
            <a:chOff x="1597155" y="3474936"/>
            <a:chExt cx="1254990" cy="727997"/>
          </a:xfrm>
        </p:grpSpPr>
        <p:sp>
          <p:nvSpPr>
            <p:cNvPr id="4" name="Rectangle 3"/>
            <p:cNvSpPr/>
            <p:nvPr/>
          </p:nvSpPr>
          <p:spPr>
            <a:xfrm>
              <a:off x="1597155" y="3474936"/>
              <a:ext cx="1254990"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count: 1737</a:t>
              </a:r>
              <a:endParaRPr lang="en-US" dirty="0"/>
            </a:p>
          </p:txBody>
        </p:sp>
        <p:sp>
          <p:nvSpPr>
            <p:cNvPr id="5" name="TextBox 4"/>
            <p:cNvSpPr txBox="1"/>
            <p:nvPr/>
          </p:nvSpPr>
          <p:spPr>
            <a:xfrm>
              <a:off x="1597155" y="3833601"/>
              <a:ext cx="1254990"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156</a:t>
              </a:r>
              <a:endParaRPr lang="en-US" dirty="0"/>
            </a:p>
          </p:txBody>
        </p:sp>
      </p:grpSp>
      <p:sp>
        <p:nvSpPr>
          <p:cNvPr id="7" name="TextBox 6"/>
          <p:cNvSpPr txBox="1"/>
          <p:nvPr/>
        </p:nvSpPr>
        <p:spPr>
          <a:xfrm>
            <a:off x="4345479" y="3541213"/>
            <a:ext cx="823121" cy="584776"/>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US" sz="3200" b="1" dirty="0" smtClean="0"/>
              <a:t>&amp;</a:t>
            </a:r>
            <a:endParaRPr lang="en-US" sz="3200" b="1" dirty="0"/>
          </a:p>
        </p:txBody>
      </p:sp>
      <p:cxnSp>
        <p:nvCxnSpPr>
          <p:cNvPr id="9" name="Straight Arrow Connector 8"/>
          <p:cNvCxnSpPr>
            <a:endCxn id="7" idx="1"/>
          </p:cNvCxnSpPr>
          <p:nvPr/>
        </p:nvCxnSpPr>
        <p:spPr>
          <a:xfrm flipV="1">
            <a:off x="3169060" y="3833601"/>
            <a:ext cx="1176419" cy="5334"/>
          </a:xfrm>
          <a:prstGeom prst="straightConnector1">
            <a:avLst/>
          </a:prstGeom>
          <a:ln w="76200" cmpd="sng">
            <a:tailEnd type="arrow"/>
          </a:ln>
        </p:spPr>
        <p:style>
          <a:lnRef idx="2">
            <a:schemeClr val="accent1"/>
          </a:lnRef>
          <a:fillRef idx="0">
            <a:schemeClr val="accent1"/>
          </a:fillRef>
          <a:effectRef idx="1">
            <a:schemeClr val="accent1"/>
          </a:effectRef>
          <a:fontRef idx="minor">
            <a:schemeClr val="tx1"/>
          </a:fontRef>
        </p:style>
      </p:cxnSp>
      <p:sp>
        <p:nvSpPr>
          <p:cNvPr id="8" name="Rectangle 7"/>
          <p:cNvSpPr/>
          <p:nvPr/>
        </p:nvSpPr>
        <p:spPr>
          <a:xfrm>
            <a:off x="6345019" y="3474936"/>
            <a:ext cx="1181767" cy="72799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156</a:t>
            </a:r>
            <a:endParaRPr lang="en-US" dirty="0"/>
          </a:p>
        </p:txBody>
      </p:sp>
      <p:cxnSp>
        <p:nvCxnSpPr>
          <p:cNvPr id="19" name="Straight Arrow Connector 18"/>
          <p:cNvCxnSpPr>
            <a:stCxn id="7" idx="3"/>
            <a:endCxn id="8" idx="1"/>
          </p:cNvCxnSpPr>
          <p:nvPr/>
        </p:nvCxnSpPr>
        <p:spPr>
          <a:xfrm>
            <a:off x="5168600" y="3833601"/>
            <a:ext cx="1176419" cy="5334"/>
          </a:xfrm>
          <a:prstGeom prst="straightConnector1">
            <a:avLst/>
          </a:prstGeom>
          <a:ln w="76200" cmpd="sng">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3552778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‘Address Of’ Operator : &amp;</a:t>
            </a:r>
          </a:p>
        </p:txBody>
      </p:sp>
      <p:sp>
        <p:nvSpPr>
          <p:cNvPr id="3" name="Content Placeholder 2"/>
          <p:cNvSpPr>
            <a:spLocks noGrp="1"/>
          </p:cNvSpPr>
          <p:nvPr>
            <p:ph idx="1"/>
          </p:nvPr>
        </p:nvSpPr>
        <p:spPr>
          <a:xfrm>
            <a:off x="457200" y="1600201"/>
            <a:ext cx="8229600" cy="1280880"/>
          </a:xfrm>
        </p:spPr>
        <p:txBody>
          <a:bodyPr>
            <a:normAutofit/>
          </a:bodyPr>
          <a:lstStyle/>
          <a:p>
            <a:r>
              <a:rPr lang="en-US" dirty="0" smtClean="0"/>
              <a:t>Use the ‘</a:t>
            </a:r>
            <a:r>
              <a:rPr lang="en-US" b="1" i="1" dirty="0" smtClean="0">
                <a:solidFill>
                  <a:schemeClr val="accent5"/>
                </a:solidFill>
              </a:rPr>
              <a:t>address of</a:t>
            </a:r>
            <a:r>
              <a:rPr lang="en-US" dirty="0" smtClean="0"/>
              <a:t>’ operator to get the </a:t>
            </a:r>
            <a:r>
              <a:rPr lang="en-US" b="1" i="1" dirty="0" smtClean="0">
                <a:solidFill>
                  <a:schemeClr val="accent5"/>
                </a:solidFill>
              </a:rPr>
              <a:t>address </a:t>
            </a:r>
            <a:r>
              <a:rPr lang="en-US" dirty="0" smtClean="0"/>
              <a:t>of </a:t>
            </a:r>
            <a:r>
              <a:rPr lang="en-US" b="1" i="1" dirty="0" smtClean="0">
                <a:solidFill>
                  <a:srgbClr val="FF0000"/>
                </a:solidFill>
              </a:rPr>
              <a:t>ANY</a:t>
            </a:r>
            <a:r>
              <a:rPr lang="en-US" dirty="0" smtClean="0">
                <a:solidFill>
                  <a:srgbClr val="FF0000"/>
                </a:solidFill>
              </a:rPr>
              <a:t> </a:t>
            </a:r>
            <a:r>
              <a:rPr lang="en-US" b="1" i="1" dirty="0" smtClean="0"/>
              <a:t>variable*</a:t>
            </a:r>
            <a:r>
              <a:rPr lang="en-US" dirty="0" smtClean="0"/>
              <a:t>.</a:t>
            </a:r>
            <a:endParaRPr lang="en-US" dirty="0">
              <a:solidFill>
                <a:schemeClr val="accent5"/>
              </a:solidFill>
            </a:endParaRPr>
          </a:p>
        </p:txBody>
      </p:sp>
      <p:grpSp>
        <p:nvGrpSpPr>
          <p:cNvPr id="10" name="Group 9"/>
          <p:cNvGrpSpPr/>
          <p:nvPr/>
        </p:nvGrpSpPr>
        <p:grpSpPr>
          <a:xfrm>
            <a:off x="1611702" y="3474936"/>
            <a:ext cx="5920596" cy="727997"/>
            <a:chOff x="1475740" y="3474936"/>
            <a:chExt cx="5920596" cy="727997"/>
          </a:xfrm>
        </p:grpSpPr>
        <p:grpSp>
          <p:nvGrpSpPr>
            <p:cNvPr id="23" name="Group 22"/>
            <p:cNvGrpSpPr/>
            <p:nvPr/>
          </p:nvGrpSpPr>
          <p:grpSpPr>
            <a:xfrm>
              <a:off x="1475740" y="3474936"/>
              <a:ext cx="2340018" cy="727997"/>
              <a:chOff x="1550202" y="3474936"/>
              <a:chExt cx="1930427" cy="727997"/>
            </a:xfrm>
          </p:grpSpPr>
          <p:sp>
            <p:nvSpPr>
              <p:cNvPr id="4" name="Rectangle 3"/>
              <p:cNvSpPr/>
              <p:nvPr/>
            </p:nvSpPr>
            <p:spPr>
              <a:xfrm>
                <a:off x="1550202" y="3474936"/>
                <a:ext cx="1930427"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err="1" smtClean="0"/>
                  <a:t>pCount</a:t>
                </a:r>
                <a:r>
                  <a:rPr lang="en-US" dirty="0" smtClean="0"/>
                  <a:t>: 156</a:t>
                </a:r>
                <a:endParaRPr lang="en-US" dirty="0"/>
              </a:p>
            </p:txBody>
          </p:sp>
          <p:sp>
            <p:nvSpPr>
              <p:cNvPr id="5" name="TextBox 4"/>
              <p:cNvSpPr txBox="1"/>
              <p:nvPr/>
            </p:nvSpPr>
            <p:spPr>
              <a:xfrm>
                <a:off x="1550202" y="3833601"/>
                <a:ext cx="1930427"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198</a:t>
                </a:r>
                <a:endParaRPr lang="en-US" dirty="0"/>
              </a:p>
            </p:txBody>
          </p:sp>
        </p:grpSp>
        <p:sp>
          <p:nvSpPr>
            <p:cNvPr id="7" name="TextBox 6"/>
            <p:cNvSpPr txBox="1"/>
            <p:nvPr/>
          </p:nvSpPr>
          <p:spPr>
            <a:xfrm>
              <a:off x="4603603" y="3541213"/>
              <a:ext cx="823121" cy="584776"/>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US" sz="3200" b="1" dirty="0" smtClean="0"/>
                <a:t>&amp;</a:t>
              </a:r>
              <a:endParaRPr lang="en-US" sz="3200" b="1" dirty="0"/>
            </a:p>
          </p:txBody>
        </p:sp>
        <p:cxnSp>
          <p:nvCxnSpPr>
            <p:cNvPr id="9" name="Straight Arrow Connector 8"/>
            <p:cNvCxnSpPr>
              <a:endCxn id="7" idx="1"/>
            </p:cNvCxnSpPr>
            <p:nvPr/>
          </p:nvCxnSpPr>
          <p:spPr>
            <a:xfrm>
              <a:off x="3815757" y="3833601"/>
              <a:ext cx="787846" cy="0"/>
            </a:xfrm>
            <a:prstGeom prst="straightConnector1">
              <a:avLst/>
            </a:prstGeom>
            <a:ln w="76200" cmpd="sng">
              <a:tailEnd type="arrow"/>
            </a:ln>
          </p:spPr>
          <p:style>
            <a:lnRef idx="2">
              <a:schemeClr val="accent1"/>
            </a:lnRef>
            <a:fillRef idx="0">
              <a:schemeClr val="accent1"/>
            </a:fillRef>
            <a:effectRef idx="1">
              <a:schemeClr val="accent1"/>
            </a:effectRef>
            <a:fontRef idx="minor">
              <a:schemeClr val="tx1"/>
            </a:fontRef>
          </p:style>
        </p:cxnSp>
        <p:sp>
          <p:nvSpPr>
            <p:cNvPr id="8" name="Rectangle 7"/>
            <p:cNvSpPr/>
            <p:nvPr/>
          </p:nvSpPr>
          <p:spPr>
            <a:xfrm>
              <a:off x="6214569" y="3474936"/>
              <a:ext cx="1181767" cy="72799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198</a:t>
              </a:r>
              <a:endParaRPr lang="en-US" dirty="0"/>
            </a:p>
          </p:txBody>
        </p:sp>
        <p:cxnSp>
          <p:nvCxnSpPr>
            <p:cNvPr id="19" name="Straight Arrow Connector 18"/>
            <p:cNvCxnSpPr>
              <a:stCxn id="7" idx="3"/>
              <a:endCxn id="8" idx="1"/>
            </p:cNvCxnSpPr>
            <p:nvPr/>
          </p:nvCxnSpPr>
          <p:spPr>
            <a:xfrm>
              <a:off x="5426724" y="3833601"/>
              <a:ext cx="787845" cy="5334"/>
            </a:xfrm>
            <a:prstGeom prst="straightConnector1">
              <a:avLst/>
            </a:prstGeom>
            <a:ln w="76200" cmpd="sng">
              <a:tailEnd type="arrow"/>
            </a:ln>
          </p:spPr>
          <p:style>
            <a:lnRef idx="2">
              <a:schemeClr val="accent1"/>
            </a:lnRef>
            <a:fillRef idx="0">
              <a:schemeClr val="accent1"/>
            </a:fillRef>
            <a:effectRef idx="1">
              <a:schemeClr val="accent1"/>
            </a:effectRef>
            <a:fontRef idx="minor">
              <a:schemeClr val="tx1"/>
            </a:fontRef>
          </p:style>
        </p:cxnSp>
      </p:grpSp>
      <p:sp>
        <p:nvSpPr>
          <p:cNvPr id="6" name="TextBox 5"/>
          <p:cNvSpPr txBox="1"/>
          <p:nvPr/>
        </p:nvSpPr>
        <p:spPr>
          <a:xfrm>
            <a:off x="2194843" y="5721240"/>
            <a:ext cx="4754314" cy="369332"/>
          </a:xfrm>
          <a:prstGeom prst="rect">
            <a:avLst/>
          </a:prstGeom>
          <a:noFill/>
        </p:spPr>
        <p:txBody>
          <a:bodyPr wrap="none" rtlCol="0">
            <a:spAutoFit/>
          </a:bodyPr>
          <a:lstStyle/>
          <a:p>
            <a:r>
              <a:rPr lang="en-US" dirty="0" smtClean="0"/>
              <a:t>*</a:t>
            </a:r>
            <a:r>
              <a:rPr lang="en-US" dirty="0" smtClean="0">
                <a:solidFill>
                  <a:srgbClr val="FF0000"/>
                </a:solidFill>
              </a:rPr>
              <a:t>NOTE</a:t>
            </a:r>
            <a:r>
              <a:rPr lang="en-US" dirty="0" smtClean="0"/>
              <a:t>: You can’t take the address of a constant.</a:t>
            </a:r>
            <a:endParaRPr lang="en-US" dirty="0"/>
          </a:p>
        </p:txBody>
      </p:sp>
    </p:spTree>
    <p:extLst>
      <p:ext uri="{BB962C8B-B14F-4D97-AF65-F5344CB8AC3E}">
        <p14:creationId xmlns:p14="http://schemas.microsoft.com/office/powerpoint/2010/main" val="25195921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Dereference Operator: *</a:t>
            </a:r>
          </a:p>
        </p:txBody>
      </p:sp>
      <p:sp>
        <p:nvSpPr>
          <p:cNvPr id="3" name="Content Placeholder 2"/>
          <p:cNvSpPr>
            <a:spLocks noGrp="1"/>
          </p:cNvSpPr>
          <p:nvPr>
            <p:ph idx="1"/>
          </p:nvPr>
        </p:nvSpPr>
        <p:spPr>
          <a:xfrm>
            <a:off x="457200" y="1600201"/>
            <a:ext cx="8229600" cy="1280880"/>
          </a:xfrm>
        </p:spPr>
        <p:txBody>
          <a:bodyPr>
            <a:normAutofit fontScale="92500" lnSpcReduction="20000"/>
          </a:bodyPr>
          <a:lstStyle/>
          <a:p>
            <a:r>
              <a:rPr lang="en-US" dirty="0"/>
              <a:t>Use the ‘</a:t>
            </a:r>
            <a:r>
              <a:rPr lang="en-US" b="1" i="1" dirty="0">
                <a:solidFill>
                  <a:schemeClr val="accent5"/>
                </a:solidFill>
              </a:rPr>
              <a:t>dereference</a:t>
            </a:r>
            <a:r>
              <a:rPr lang="en-US" dirty="0"/>
              <a:t>’ operator to get the </a:t>
            </a:r>
            <a:r>
              <a:rPr lang="en-US" b="1" i="1" dirty="0">
                <a:solidFill>
                  <a:schemeClr val="accent5"/>
                </a:solidFill>
              </a:rPr>
              <a:t>value </a:t>
            </a:r>
            <a:r>
              <a:rPr lang="en-US" dirty="0"/>
              <a:t>of a </a:t>
            </a:r>
            <a:r>
              <a:rPr lang="en-US" b="1" i="1" dirty="0"/>
              <a:t>pointer.</a:t>
            </a:r>
          </a:p>
          <a:p>
            <a:pPr lvl="1"/>
            <a:r>
              <a:rPr lang="en-US" b="1" i="1" dirty="0">
                <a:solidFill>
                  <a:srgbClr val="FF0000"/>
                </a:solidFill>
              </a:rPr>
              <a:t>NOTE</a:t>
            </a:r>
            <a:r>
              <a:rPr lang="en-US" b="1" i="1" dirty="0">
                <a:solidFill>
                  <a:srgbClr val="FF6600"/>
                </a:solidFill>
              </a:rPr>
              <a:t>: A ‘pointer’ is a memory location</a:t>
            </a:r>
            <a:r>
              <a:rPr lang="en-US" dirty="0">
                <a:solidFill>
                  <a:srgbClr val="FF6600"/>
                </a:solidFill>
              </a:rPr>
              <a:t>.</a:t>
            </a:r>
          </a:p>
        </p:txBody>
      </p:sp>
      <p:grpSp>
        <p:nvGrpSpPr>
          <p:cNvPr id="25" name="Group 24"/>
          <p:cNvGrpSpPr/>
          <p:nvPr/>
        </p:nvGrpSpPr>
        <p:grpSpPr>
          <a:xfrm>
            <a:off x="1617214" y="3474936"/>
            <a:ext cx="5909572" cy="727997"/>
            <a:chOff x="1151636" y="3474936"/>
            <a:chExt cx="5909572" cy="727997"/>
          </a:xfrm>
        </p:grpSpPr>
        <p:grpSp>
          <p:nvGrpSpPr>
            <p:cNvPr id="23" name="Group 22"/>
            <p:cNvGrpSpPr/>
            <p:nvPr/>
          </p:nvGrpSpPr>
          <p:grpSpPr>
            <a:xfrm>
              <a:off x="1151636" y="3474936"/>
              <a:ext cx="2328994" cy="727997"/>
              <a:chOff x="1597155" y="3474936"/>
              <a:chExt cx="1883474" cy="727997"/>
            </a:xfrm>
          </p:grpSpPr>
          <p:sp>
            <p:nvSpPr>
              <p:cNvPr id="4" name="Rectangle 3"/>
              <p:cNvSpPr/>
              <p:nvPr/>
            </p:nvSpPr>
            <p:spPr>
              <a:xfrm>
                <a:off x="1597155" y="3474936"/>
                <a:ext cx="1883474"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err="1" smtClean="0"/>
                  <a:t>pCount</a:t>
                </a:r>
                <a:r>
                  <a:rPr lang="en-US" dirty="0" smtClean="0"/>
                  <a:t>: 156</a:t>
                </a:r>
                <a:endParaRPr lang="en-US" dirty="0"/>
              </a:p>
            </p:txBody>
          </p:sp>
          <p:sp>
            <p:nvSpPr>
              <p:cNvPr id="5" name="TextBox 4"/>
              <p:cNvSpPr txBox="1"/>
              <p:nvPr/>
            </p:nvSpPr>
            <p:spPr>
              <a:xfrm>
                <a:off x="1597155" y="3833601"/>
                <a:ext cx="1883474"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198</a:t>
                </a:r>
                <a:endParaRPr lang="en-US" dirty="0"/>
              </a:p>
            </p:txBody>
          </p:sp>
        </p:grpSp>
        <p:sp>
          <p:nvSpPr>
            <p:cNvPr id="7" name="TextBox 6"/>
            <p:cNvSpPr txBox="1"/>
            <p:nvPr/>
          </p:nvSpPr>
          <p:spPr>
            <a:xfrm>
              <a:off x="4268475" y="3541213"/>
              <a:ext cx="823121" cy="584776"/>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US" sz="3200" b="1" dirty="0" smtClean="0"/>
                <a:t>*</a:t>
              </a:r>
              <a:endParaRPr lang="en-US" sz="3200" b="1" dirty="0"/>
            </a:p>
          </p:txBody>
        </p:sp>
        <p:cxnSp>
          <p:nvCxnSpPr>
            <p:cNvPr id="9" name="Straight Arrow Connector 8"/>
            <p:cNvCxnSpPr>
              <a:endCxn id="7" idx="1"/>
            </p:cNvCxnSpPr>
            <p:nvPr/>
          </p:nvCxnSpPr>
          <p:spPr>
            <a:xfrm>
              <a:off x="3480629" y="3833601"/>
              <a:ext cx="787846" cy="0"/>
            </a:xfrm>
            <a:prstGeom prst="straightConnector1">
              <a:avLst/>
            </a:prstGeom>
            <a:ln w="76200" cmpd="sng">
              <a:tailEnd type="arrow"/>
            </a:ln>
          </p:spPr>
          <p:style>
            <a:lnRef idx="2">
              <a:schemeClr val="accent1"/>
            </a:lnRef>
            <a:fillRef idx="0">
              <a:schemeClr val="accent1"/>
            </a:fillRef>
            <a:effectRef idx="1">
              <a:schemeClr val="accent1"/>
            </a:effectRef>
            <a:fontRef idx="minor">
              <a:schemeClr val="tx1"/>
            </a:fontRef>
          </p:style>
        </p:cxnSp>
        <p:sp>
          <p:nvSpPr>
            <p:cNvPr id="8" name="Rectangle 7"/>
            <p:cNvSpPr/>
            <p:nvPr/>
          </p:nvSpPr>
          <p:spPr>
            <a:xfrm>
              <a:off x="5879441" y="3474936"/>
              <a:ext cx="1181767" cy="72799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1737</a:t>
              </a:r>
              <a:endParaRPr lang="en-US" dirty="0"/>
            </a:p>
          </p:txBody>
        </p:sp>
        <p:cxnSp>
          <p:nvCxnSpPr>
            <p:cNvPr id="19" name="Straight Arrow Connector 18"/>
            <p:cNvCxnSpPr>
              <a:stCxn id="7" idx="3"/>
              <a:endCxn id="8" idx="1"/>
            </p:cNvCxnSpPr>
            <p:nvPr/>
          </p:nvCxnSpPr>
          <p:spPr>
            <a:xfrm>
              <a:off x="5091596" y="3833601"/>
              <a:ext cx="787845" cy="5334"/>
            </a:xfrm>
            <a:prstGeom prst="straightConnector1">
              <a:avLst/>
            </a:prstGeom>
            <a:ln w="76200" cmpd="sng">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6156898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31027</TotalTime>
  <Words>11890</Words>
  <Application>Microsoft Macintosh PowerPoint</Application>
  <PresentationFormat>On-screen Show (4:3)</PresentationFormat>
  <Paragraphs>2924</Paragraphs>
  <Slides>381</Slides>
  <Notes>1</Notes>
  <HiddenSlides>0</HiddenSlides>
  <MMClips>0</MMClips>
  <ScaleCrop>false</ScaleCrop>
  <HeadingPairs>
    <vt:vector size="4" baseType="variant">
      <vt:variant>
        <vt:lpstr>Theme</vt:lpstr>
      </vt:variant>
      <vt:variant>
        <vt:i4>1</vt:i4>
      </vt:variant>
      <vt:variant>
        <vt:lpstr>Slide Titles</vt:lpstr>
      </vt:variant>
      <vt:variant>
        <vt:i4>381</vt:i4>
      </vt:variant>
    </vt:vector>
  </HeadingPairs>
  <TitlesOfParts>
    <vt:vector size="382" baseType="lpstr">
      <vt:lpstr>Office Theme</vt:lpstr>
      <vt:lpstr>Go Lang Programming</vt:lpstr>
      <vt:lpstr>Required Software Apps</vt:lpstr>
      <vt:lpstr>PowerPoint Presentation</vt:lpstr>
      <vt:lpstr>Chapter 1 – Installation and Setup</vt:lpstr>
      <vt:lpstr>Windows Installation</vt:lpstr>
      <vt:lpstr>Chapter 1 – Installation and Setup</vt:lpstr>
      <vt:lpstr>Mac OS X Installation</vt:lpstr>
      <vt:lpstr>Chapter 1 – Installation and Setup</vt:lpstr>
      <vt:lpstr>Chapter 1 – Installation and Setup</vt:lpstr>
      <vt:lpstr>Linux Installation</vt:lpstr>
      <vt:lpstr>Chapter 2 – The Basics</vt:lpstr>
      <vt:lpstr>Objectives</vt:lpstr>
      <vt:lpstr>Go (golang) Mascot</vt:lpstr>
      <vt:lpstr>What is Go?</vt:lpstr>
      <vt:lpstr>Go and C Compared</vt:lpstr>
      <vt:lpstr>CSP: (Communicating Sequential Processes)</vt:lpstr>
      <vt:lpstr>Why Learn Go?</vt:lpstr>
      <vt:lpstr>Chapter 2 – The Basics</vt:lpstr>
      <vt:lpstr>Objectives</vt:lpstr>
      <vt:lpstr>Minimalist Go Program</vt:lpstr>
      <vt:lpstr>Comments</vt:lpstr>
      <vt:lpstr>Package</vt:lpstr>
      <vt:lpstr>Executable or Package</vt:lpstr>
      <vt:lpstr>Import</vt:lpstr>
      <vt:lpstr>An Hypothetical Program</vt:lpstr>
      <vt:lpstr>Program Entry Point</vt:lpstr>
      <vt:lpstr>Main Function</vt:lpstr>
      <vt:lpstr>Awesomely Complex Program</vt:lpstr>
      <vt:lpstr>Using the “go” tool chain</vt:lpstr>
      <vt:lpstr>Compiling &amp; Running</vt:lpstr>
      <vt:lpstr>Building – Creating an Executable</vt:lpstr>
      <vt:lpstr>Cross Compiling/Building</vt:lpstr>
      <vt:lpstr>Installing Application (local)</vt:lpstr>
      <vt:lpstr>Installing Application (remote)</vt:lpstr>
      <vt:lpstr>Package Documentation</vt:lpstr>
      <vt:lpstr>‘godoc’ vs ‘go doc’</vt:lpstr>
      <vt:lpstr>‘go doc fmt.Stringer’</vt:lpstr>
      <vt:lpstr>Chapter 2 – The Basics</vt:lpstr>
      <vt:lpstr>Objectives</vt:lpstr>
      <vt:lpstr>Definition: Value</vt:lpstr>
      <vt:lpstr>Playing with values</vt:lpstr>
      <vt:lpstr>Demo</vt:lpstr>
      <vt:lpstr>Everything is a Number</vt:lpstr>
      <vt:lpstr>What is a ‘bit’?</vt:lpstr>
      <vt:lpstr>Counting with ‘bits’</vt:lpstr>
      <vt:lpstr>Bit Grouping Illustrated</vt:lpstr>
      <vt:lpstr>Grouping Bits</vt:lpstr>
      <vt:lpstr>Binary Number System</vt:lpstr>
      <vt:lpstr>Signed and Unsigned Bits</vt:lpstr>
      <vt:lpstr>Signed and Unsigned Bits: Illustrated</vt:lpstr>
      <vt:lpstr>Bit Grouping and Numeric Range</vt:lpstr>
      <vt:lpstr>Memory (simplified)</vt:lpstr>
      <vt:lpstr>Memory (addressing)</vt:lpstr>
      <vt:lpstr>Storing Information Compared</vt:lpstr>
      <vt:lpstr>PowerPoint Presentation</vt:lpstr>
      <vt:lpstr>ASCII</vt:lpstr>
      <vt:lpstr>Chapter 2 – The Basics</vt:lpstr>
      <vt:lpstr>Objectives</vt:lpstr>
      <vt:lpstr>ASCII</vt:lpstr>
      <vt:lpstr>Values</vt:lpstr>
      <vt:lpstr>Categorizing Values</vt:lpstr>
      <vt:lpstr>Definition: Data &amp; Data Type</vt:lpstr>
      <vt:lpstr>Example of Using Types</vt:lpstr>
      <vt:lpstr>Memory (addressing)</vt:lpstr>
      <vt:lpstr>Memory Device (simplified)</vt:lpstr>
      <vt:lpstr>Reading/Writing Data </vt:lpstr>
      <vt:lpstr>Memory Device (simplified)</vt:lpstr>
      <vt:lpstr>Boolean Data Type in Memory (illustration only)</vt:lpstr>
      <vt:lpstr>Byte Data Type in Memory (illustration only)</vt:lpstr>
      <vt:lpstr>Integer (2-bytes)Data Type in Memory (illustration only)</vt:lpstr>
      <vt:lpstr>String Data Type in Memory (illustration only)</vt:lpstr>
      <vt:lpstr>PowerPoint Presentation</vt:lpstr>
      <vt:lpstr>Objectives</vt:lpstr>
      <vt:lpstr>Basic Data Types</vt:lpstr>
      <vt:lpstr>Definition: Value</vt:lpstr>
      <vt:lpstr>Definition: Constant</vt:lpstr>
      <vt:lpstr>Syntax: Constant</vt:lpstr>
      <vt:lpstr>Example : constant/main.go</vt:lpstr>
      <vt:lpstr>Explicit Typed Constants</vt:lpstr>
      <vt:lpstr>Explicit vs Inferred Type Constant</vt:lpstr>
      <vt:lpstr>Definition: Variable</vt:lpstr>
      <vt:lpstr>Syntax: Variable</vt:lpstr>
      <vt:lpstr>Example: variable/main.go</vt:lpstr>
      <vt:lpstr>Explicitly Typed Variable</vt:lpstr>
      <vt:lpstr>Inferred Type Variable</vt:lpstr>
      <vt:lpstr>Constants and Variables in Memory</vt:lpstr>
      <vt:lpstr>PowerPoint Presentation</vt:lpstr>
      <vt:lpstr>Objectives</vt:lpstr>
      <vt:lpstr>Revisiting Data Storage</vt:lpstr>
      <vt:lpstr>Revisiting Data Storage</vt:lpstr>
      <vt:lpstr>Revisiting Data Storage</vt:lpstr>
      <vt:lpstr>Revisiting Data Storage</vt:lpstr>
      <vt:lpstr>Revisiting Data Storage</vt:lpstr>
      <vt:lpstr>Revisiting Data Storage</vt:lpstr>
      <vt:lpstr>Pointer or Indirection</vt:lpstr>
      <vt:lpstr>Using Pointer</vt:lpstr>
      <vt:lpstr>‘Address Of’ Operator : &amp;</vt:lpstr>
      <vt:lpstr>‘Address Of’ Operator : &amp;</vt:lpstr>
      <vt:lpstr>Dereference Operator: *</vt:lpstr>
      <vt:lpstr>Dereference Operator: *</vt:lpstr>
      <vt:lpstr>Declaring Pointer Variables</vt:lpstr>
      <vt:lpstr>Example: Address Of</vt:lpstr>
      <vt:lpstr>Example: Dereference</vt:lpstr>
      <vt:lpstr>Closing Remarks</vt:lpstr>
      <vt:lpstr>Illustration ONLY</vt:lpstr>
      <vt:lpstr>PowerPoint Presentation</vt:lpstr>
      <vt:lpstr>Topics</vt:lpstr>
      <vt:lpstr>Our Programs So Far</vt:lpstr>
      <vt:lpstr>What “if”?</vt:lpstr>
      <vt:lpstr>Skip</vt:lpstr>
      <vt:lpstr>Choosing One of Two Paths</vt:lpstr>
      <vt:lpstr>Choosing One Of Many Paths</vt:lpstr>
      <vt:lpstr>Choosing One Of Many Paths</vt:lpstr>
      <vt:lpstr>Conclusion</vt:lpstr>
      <vt:lpstr>PowerPoint Presentation</vt:lpstr>
      <vt:lpstr>Topics</vt:lpstr>
      <vt:lpstr>Choosing One Of Many Paths</vt:lpstr>
      <vt:lpstr>Conclusion</vt:lpstr>
      <vt:lpstr>PowerPoint Presentation</vt:lpstr>
      <vt:lpstr>Topics</vt:lpstr>
      <vt:lpstr>Repeat/Loop</vt:lpstr>
      <vt:lpstr>PowerPoint Presentation</vt:lpstr>
      <vt:lpstr>Objectives</vt:lpstr>
      <vt:lpstr>Definition: Functions</vt:lpstr>
      <vt:lpstr>Named Function Syntax</vt:lpstr>
      <vt:lpstr>Anonymous Function Syntax</vt:lpstr>
      <vt:lpstr>Function Argument List</vt:lpstr>
      <vt:lpstr>Function Return List</vt:lpstr>
      <vt:lpstr>Example-00</vt:lpstr>
      <vt:lpstr>Example-00</vt:lpstr>
      <vt:lpstr>Example-00</vt:lpstr>
      <vt:lpstr>Variables Inside of Functions</vt:lpstr>
      <vt:lpstr>Example-01</vt:lpstr>
      <vt:lpstr>Summary</vt:lpstr>
      <vt:lpstr>PowerPoint Presentation</vt:lpstr>
      <vt:lpstr>Objectives</vt:lpstr>
      <vt:lpstr>Definition: Package</vt:lpstr>
      <vt:lpstr>Package Visualization</vt:lpstr>
      <vt:lpstr>What are the benefits of Packages?</vt:lpstr>
      <vt:lpstr>Package Details</vt:lpstr>
      <vt:lpstr>Package Visibility</vt:lpstr>
      <vt:lpstr>Executable Visualized</vt:lpstr>
      <vt:lpstr>Demo</vt:lpstr>
      <vt:lpstr>Package Installation</vt:lpstr>
      <vt:lpstr>PowerPoint Presentation</vt:lpstr>
      <vt:lpstr>Objectives</vt:lpstr>
      <vt:lpstr>PowerPoint Presentation</vt:lpstr>
      <vt:lpstr>Definition: Package</vt:lpstr>
      <vt:lpstr>Summary</vt:lpstr>
      <vt:lpstr>PowerPoint Presentation</vt:lpstr>
      <vt:lpstr>Objectives</vt:lpstr>
      <vt:lpstr>Summary</vt:lpstr>
      <vt:lpstr>PowerPoint Presentation</vt:lpstr>
      <vt:lpstr>Objectives</vt:lpstr>
      <vt:lpstr>PowerPoint Presentation</vt:lpstr>
      <vt:lpstr>Objectives</vt:lpstr>
      <vt:lpstr>Summary</vt:lpstr>
      <vt:lpstr>PowerPoint Presentation</vt:lpstr>
      <vt:lpstr>Objectives</vt:lpstr>
      <vt:lpstr>Array Illustrated</vt:lpstr>
      <vt:lpstr>Creating Slices</vt:lpstr>
      <vt:lpstr>Slice Illustrated</vt:lpstr>
      <vt:lpstr>Slice Illustrated</vt:lpstr>
      <vt:lpstr>Summary</vt:lpstr>
      <vt:lpstr>PowerPoint Presentation</vt:lpstr>
      <vt:lpstr>Objectives</vt:lpstr>
      <vt:lpstr>PowerPoint Presentation</vt:lpstr>
      <vt:lpstr>Objectives</vt:lpstr>
      <vt:lpstr>Slice Illustrated</vt:lpstr>
      <vt:lpstr>Slice Illustrated</vt:lpstr>
      <vt:lpstr>Slice Illustrated</vt:lpstr>
      <vt:lpstr>Slice Illustrated</vt:lpstr>
      <vt:lpstr>Summary</vt:lpstr>
      <vt:lpstr>PowerPoint Presentation</vt:lpstr>
      <vt:lpstr>Objectives</vt:lpstr>
      <vt:lpstr>PowerPoint Presentation</vt:lpstr>
      <vt:lpstr>Objectives</vt:lpstr>
      <vt:lpstr>Slice Created with make()</vt:lpstr>
      <vt:lpstr>Appending Element(s) to Slice’s Capacity</vt:lpstr>
      <vt:lpstr>Appending Element(s) beyond Slice’s Capacity</vt:lpstr>
      <vt:lpstr>Responsibility for the ‘append()’ function</vt:lpstr>
      <vt:lpstr>PowerPoint Presentation</vt:lpstr>
      <vt:lpstr>Objectives</vt:lpstr>
      <vt:lpstr>PowerPoint Presentation</vt:lpstr>
      <vt:lpstr>Objectives</vt:lpstr>
      <vt:lpstr>Things to Consider When Copying Collections</vt:lpstr>
      <vt:lpstr>Overlapping Slices Copy Illustration</vt:lpstr>
      <vt:lpstr>Overlapping Slices Copy Illustration</vt:lpstr>
      <vt:lpstr>PowerPoint Presentation</vt:lpstr>
      <vt:lpstr>Objectives</vt:lpstr>
      <vt:lpstr>Histogram</vt:lpstr>
      <vt:lpstr>Histogram (horizontal)</vt:lpstr>
      <vt:lpstr>PowerPoint Presentation</vt:lpstr>
      <vt:lpstr>Objectives</vt:lpstr>
      <vt:lpstr>What is a Map?</vt:lpstr>
      <vt:lpstr>Map at a Glance</vt:lpstr>
      <vt:lpstr>PowerPoint Presentation</vt:lpstr>
      <vt:lpstr>Objectives</vt:lpstr>
      <vt:lpstr>PowerPoint Presentation</vt:lpstr>
      <vt:lpstr>Objectives</vt:lpstr>
      <vt:lpstr>PowerPoint Presentation</vt:lpstr>
      <vt:lpstr>Objectives</vt:lpstr>
      <vt:lpstr>Histogram</vt:lpstr>
      <vt:lpstr>PowerPoint Presentation</vt:lpstr>
      <vt:lpstr>Objectives</vt:lpstr>
      <vt:lpstr>What is a Struct?</vt:lpstr>
      <vt:lpstr>Arrays/Slices vs Maps vs Structs</vt:lpstr>
      <vt:lpstr>Arrays/Slices vs Maps vs Structs</vt:lpstr>
      <vt:lpstr>Arrays/Slices vs Maps vs Structs</vt:lpstr>
      <vt:lpstr>PowerPoint Presentation</vt:lpstr>
      <vt:lpstr>Objectives</vt:lpstr>
      <vt:lpstr>PowerPoint Presentation</vt:lpstr>
      <vt:lpstr>Objectives</vt:lpstr>
      <vt:lpstr>Everything is a Number</vt:lpstr>
      <vt:lpstr>What is a ‘bit’?</vt:lpstr>
      <vt:lpstr>Counting with ‘bits’</vt:lpstr>
      <vt:lpstr>Memory (simplified)</vt:lpstr>
      <vt:lpstr>Objectives</vt:lpstr>
      <vt:lpstr>Categorizing Values</vt:lpstr>
      <vt:lpstr>Arrays/Slices vs Maps vs Structs</vt:lpstr>
      <vt:lpstr>Arrays/Slices vs Maps vs Structs</vt:lpstr>
      <vt:lpstr>Arrays/Slices vs Maps vs Structs</vt:lpstr>
      <vt:lpstr>PowerPoint Presentation</vt:lpstr>
      <vt:lpstr>Objectives</vt:lpstr>
      <vt:lpstr>What is a Channel?</vt:lpstr>
      <vt:lpstr>Channel Communicating</vt:lpstr>
      <vt:lpstr>Block on Send</vt:lpstr>
      <vt:lpstr>Block on Receive</vt:lpstr>
      <vt:lpstr>Types of Channels</vt:lpstr>
      <vt:lpstr>PowerPoint Presentation</vt:lpstr>
      <vt:lpstr>Objectives</vt:lpstr>
      <vt:lpstr>Types of Channels</vt:lpstr>
      <vt:lpstr>PowerPoint Presentation</vt:lpstr>
      <vt:lpstr>Objectives</vt:lpstr>
      <vt:lpstr>Types of Channels</vt:lpstr>
      <vt:lpstr>PowerPoint Presentation</vt:lpstr>
      <vt:lpstr>Objectives</vt:lpstr>
      <vt:lpstr>Associativity of &lt;-</vt:lpstr>
      <vt:lpstr>PowerPoint Presentation</vt:lpstr>
      <vt:lpstr>Objectives</vt:lpstr>
      <vt:lpstr>PowerPoint Presentation</vt:lpstr>
      <vt:lpstr>Objectives</vt:lpstr>
      <vt:lpstr>Using a Single Channel</vt:lpstr>
      <vt:lpstr>Selection</vt:lpstr>
      <vt:lpstr>Selection</vt:lpstr>
      <vt:lpstr>Selection</vt:lpstr>
      <vt:lpstr>Selection</vt:lpstr>
      <vt:lpstr>PowerPoint Presentation</vt:lpstr>
      <vt:lpstr>Objectives</vt:lpstr>
      <vt:lpstr>PowerPoint Presentation</vt:lpstr>
      <vt:lpstr>Objectives</vt:lpstr>
      <vt:lpstr>PowerPoint Presentation</vt:lpstr>
      <vt:lpstr>Objectives</vt:lpstr>
      <vt:lpstr>References</vt:lpstr>
      <vt:lpstr>Serialize : Producer &amp; Consumer</vt:lpstr>
      <vt:lpstr>Serial: Producer &amp; Consumer</vt:lpstr>
      <vt:lpstr>Concurrent: Producer &amp; Consumer</vt:lpstr>
      <vt:lpstr>PowerPoint Presentation</vt:lpstr>
      <vt:lpstr>Objectives</vt:lpstr>
      <vt:lpstr>What Happens When ‘main()’ Ends?</vt:lpstr>
      <vt:lpstr>Responsibility of a goroutine!</vt:lpstr>
      <vt:lpstr>Responsibility of a goroutine!</vt:lpstr>
      <vt:lpstr>Responsibility of a goroutine!</vt:lpstr>
      <vt:lpstr>Responsibility of a goroutine!</vt:lpstr>
      <vt:lpstr>Responsibility of a goroutine!</vt:lpstr>
      <vt:lpstr>Responsibility of a goroutine!</vt:lpstr>
      <vt:lpstr>PowerPoint Presentation</vt:lpstr>
      <vt:lpstr>Objectives</vt:lpstr>
      <vt:lpstr>Responsibility of a goroutine!</vt:lpstr>
      <vt:lpstr>PowerPoint Presentation</vt:lpstr>
      <vt:lpstr>Function call in the Context of…</vt:lpstr>
      <vt:lpstr>Function call in the Context of…</vt:lpstr>
      <vt:lpstr>PowerPoint Presentation</vt:lpstr>
      <vt:lpstr>Objectives</vt:lpstr>
      <vt:lpstr>Simple Generator</vt:lpstr>
      <vt:lpstr>Generator</vt:lpstr>
      <vt:lpstr>Go (golang) Mascot : goroutine</vt:lpstr>
      <vt:lpstr>Generator Diagram</vt:lpstr>
      <vt:lpstr>2 Generators</vt:lpstr>
      <vt:lpstr>PowerPoint Presentation</vt:lpstr>
      <vt:lpstr>Objectives</vt:lpstr>
      <vt:lpstr>Fan-In Diagram</vt:lpstr>
      <vt:lpstr>Fan-In: 4to1</vt:lpstr>
      <vt:lpstr>PowerPoint Presentation</vt:lpstr>
      <vt:lpstr>Objectives</vt:lpstr>
      <vt:lpstr>Daisy-Chain/Pipeline</vt:lpstr>
      <vt:lpstr>PowerPoint Presentation</vt:lpstr>
      <vt:lpstr>Objectives</vt:lpstr>
      <vt:lpstr>PowerPoint Presentation</vt:lpstr>
      <vt:lpstr>Objectives</vt:lpstr>
      <vt:lpstr>Waiting for Goroutines To Complete</vt:lpstr>
      <vt:lpstr>PowerPoint Presentation</vt:lpstr>
      <vt:lpstr>Objectives</vt:lpstr>
      <vt:lpstr>PowerPoint Presentation</vt:lpstr>
      <vt:lpstr>Objectives</vt:lpstr>
      <vt:lpstr>Computer Motherboard</vt:lpstr>
      <vt:lpstr>Processor/CPU</vt:lpstr>
      <vt:lpstr>System -&gt; processor -&gt; Core</vt:lpstr>
      <vt:lpstr>Single Core Processor</vt:lpstr>
      <vt:lpstr>Dual Processors</vt:lpstr>
      <vt:lpstr>Multi-Core Processor</vt:lpstr>
      <vt:lpstr>Single-Core Single-Threaded</vt:lpstr>
      <vt:lpstr>Single-Core Multi-Threaded</vt:lpstr>
      <vt:lpstr>Dual-Core Multi-Threaded</vt:lpstr>
      <vt:lpstr>Single-Thread Multiple Goroutines</vt:lpstr>
      <vt:lpstr>Two-Threads Multiple Goroutines</vt:lpstr>
      <vt:lpstr>Two-Threads Multiple Goroutines</vt:lpstr>
      <vt:lpstr>PowerPoint Presentation</vt:lpstr>
      <vt:lpstr>Objectives</vt:lpstr>
      <vt:lpstr>PowerPoint Presentation</vt:lpstr>
      <vt:lpstr>Objectives</vt:lpstr>
      <vt:lpstr>Program Flow</vt:lpstr>
      <vt:lpstr>Iterative</vt:lpstr>
      <vt:lpstr>Concurrent</vt:lpstr>
      <vt:lpstr>Exercise: Multiple Line Splitters</vt:lpstr>
      <vt:lpstr>PowerPoint Presentation</vt:lpstr>
      <vt:lpstr>Objectives</vt:lpstr>
      <vt:lpstr>Program Flow</vt:lpstr>
      <vt:lpstr>Concurrent</vt:lpstr>
      <vt:lpstr>Example: Concurrent</vt:lpstr>
      <vt:lpstr>Scaling: Multiple Clients</vt:lpstr>
      <vt:lpstr>PowerPoint Presentation</vt:lpstr>
      <vt:lpstr>Objectives</vt:lpstr>
      <vt:lpstr>Goroutines: Key Take Away</vt:lpstr>
      <vt:lpstr>Concurrency is not parallelism</vt:lpstr>
      <vt:lpstr>PowerPoint Presentation</vt:lpstr>
      <vt:lpstr>Objectives</vt:lpstr>
      <vt:lpstr>Types</vt:lpstr>
      <vt:lpstr>PowerPoint Presentation</vt:lpstr>
      <vt:lpstr>Objectives</vt:lpstr>
      <vt:lpstr>Type Identity</vt:lpstr>
      <vt:lpstr>Assignignability</vt:lpstr>
      <vt:lpstr>PowerPoint Presentation</vt:lpstr>
      <vt:lpstr>Objectives</vt:lpstr>
      <vt:lpstr>What are ‘interfaces’ used for?</vt:lpstr>
      <vt:lpstr>Example of Interfaces</vt:lpstr>
      <vt:lpstr>Interface vs. Struct</vt:lpstr>
      <vt:lpstr>How do 'types; implement interfaces?</vt:lpstr>
      <vt:lpstr>PowerPoint Presentation</vt:lpstr>
      <vt:lpstr>Objectives</vt:lpstr>
      <vt:lpstr>PowerPoint Presentation</vt:lpstr>
      <vt:lpstr>Objectives</vt:lpstr>
      <vt:lpstr>PowerPoint Presentation</vt:lpstr>
      <vt:lpstr>Objectives</vt:lpstr>
      <vt:lpstr>Method Sets</vt:lpstr>
      <vt:lpstr>Methods &amp; Interfaces</vt:lpstr>
      <vt:lpstr>Method Set for T and *T</vt:lpstr>
      <vt:lpstr>PowerPoint Presentation</vt:lpstr>
      <vt:lpstr>Objectives</vt:lpstr>
      <vt:lpstr>PowerPoint Presentation</vt:lpstr>
      <vt:lpstr>Objectives</vt:lpstr>
      <vt:lpstr>Static Type</vt:lpstr>
      <vt:lpstr>Dynamic Type</vt:lpstr>
      <vt:lpstr>PowerPoint Presentation</vt:lpstr>
      <vt:lpstr>Objectives</vt:lpstr>
      <vt:lpstr>PowerPoint Presentation</vt:lpstr>
      <vt:lpstr>Objectives</vt:lpstr>
      <vt:lpstr>PowerPoint Presentation</vt:lpstr>
      <vt:lpstr>Objectives</vt:lpstr>
      <vt:lpstr>PowerPoint Presentation</vt:lpstr>
      <vt:lpstr>Objectives</vt:lpstr>
      <vt:lpstr>PowerPoint Presentation</vt:lpstr>
      <vt:lpstr>Objectives</vt:lpstr>
      <vt:lpstr>PowerPoint Presentation</vt:lpstr>
      <vt:lpstr>Objectives</vt:lpstr>
      <vt:lpstr>PowerPoint Presentation</vt:lpstr>
      <vt:lpstr>Objectives</vt:lpstr>
      <vt:lpstr>PowerPoint Presentation</vt:lpstr>
      <vt:lpstr>Objectives</vt:lpstr>
      <vt:lpstr>PowerPoint Presentation</vt:lpstr>
      <vt:lpstr>Objectives</vt:lpstr>
      <vt:lpstr>PowerPoint Presentation</vt:lpstr>
      <vt:lpstr>Objectives</vt:lpstr>
      <vt:lpstr>PowerPoint Presentation</vt:lpstr>
      <vt:lpstr>Objectives</vt:lpstr>
      <vt:lpstr>PowerPoint Presentation</vt:lpstr>
      <vt:lpstr>Objectives</vt:lpstr>
      <vt:lpstr>PowerPoint Presentation</vt:lpstr>
      <vt:lpstr>Objectives</vt:lpstr>
      <vt:lpstr>PowerPoint Presentation</vt:lpstr>
      <vt:lpstr>Objectives</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Another User</dc:creator>
  <cp:lastModifiedBy>Another User</cp:lastModifiedBy>
  <cp:revision>1826</cp:revision>
  <dcterms:created xsi:type="dcterms:W3CDTF">2016-08-19T13:44:54Z</dcterms:created>
  <dcterms:modified xsi:type="dcterms:W3CDTF">2017-05-03T14:43:52Z</dcterms:modified>
</cp:coreProperties>
</file>